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58" r:id="rId6"/>
    <p:sldId id="259" r:id="rId7"/>
    <p:sldId id="260" r:id="rId8"/>
    <p:sldId id="261" r:id="rId9"/>
    <p:sldId id="27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  <a:defRPr sz="1400"/>
            </a:pPr>
            <a:endParaRPr lang="en-US" sz="1300" dirty="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967906" y="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r" hangingPunct="0">
              <a:buNone/>
              <a:defRPr sz="1400"/>
            </a:pPr>
            <a:endParaRPr lang="en-US" sz="1300" dirty="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  <a:defRPr sz="1400"/>
            </a:pPr>
            <a:endParaRPr lang="en-US" sz="1300" dirty="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967906" y="8831580"/>
            <a:ext cx="3042169" cy="464487"/>
          </a:xfrm>
          <a:prstGeom prst="rect">
            <a:avLst/>
          </a:prstGeom>
          <a:noFill/>
          <a:ln>
            <a:noFill/>
          </a:ln>
        </p:spPr>
        <p:txBody>
          <a:bodyPr vert="horz" wrap="none" lIns="82305" tIns="41153" rIns="82305" bIns="41153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r" hangingPunct="0">
              <a:buNone/>
              <a:defRPr sz="1400"/>
            </a:pPr>
            <a:fld id="{ACD52101-B11B-4905-822D-D1D20B25B01C}" type="slidenum">
              <a:rPr/>
              <a:pPr algn="r" hangingPunct="0">
                <a:buNone/>
                <a:defRPr sz="1400"/>
              </a:pPr>
              <a:t>‹#›</a:t>
            </a:fld>
            <a:endParaRPr lang="en-US" sz="1300" dirty="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28938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B54BA0F4-22D9-46BF-B78D-FDCEEEEDC7D8}" type="slidenum">
              <a:rPr/>
              <a:pPr lv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096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31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859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102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08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403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61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640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12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81100" y="706438"/>
            <a:ext cx="4646613" cy="34861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0920" y="4415400"/>
            <a:ext cx="5607720" cy="418319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5945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664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264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58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30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EDDD64CF-9546-4EEF-A9BC-1505FF32C047}" type="slidenum">
              <a:rPr/>
              <a:pPr lvl="0" algn="l" hangingPunct="1"/>
              <a:t>5</a:t>
            </a:fld>
            <a:endParaRPr lang="en-US" dirty="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93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930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340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879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48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79993D-AB37-452A-9729-ADE083FE3252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EA3422-C9D2-451A-AC95-4737A1AFE395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9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9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0D30C4-0FED-42B5-9FE5-A5476D57B90B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A7D17E-1900-43AB-A78A-4DBAA6810ED7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B73D0F-D79B-48D6-AA68-513C6EB2F8AC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9D2D0C-6FE2-471D-A169-BD0BD7C50FD8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2164F8-977B-4257-9D68-48F25CE536FB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64EDE37-2056-480D-B993-4A2355B53067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887A7-6F2F-4315-9763-91A60CF827FD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F02E37-0819-4CB0-A44E-524343D9FB60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60C9BC-F82E-4CF9-9B8C-1422E950EECF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484DE6-1EA5-4039-BE21-A3E6BADC17DD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1F15BA-0422-4B6E-8E8B-B9C4E472D96C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B78B10-D1ED-4D6D-9289-E88B49C2F79B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B5E36F0-C169-4456-9491-00C861632185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F4FA1E-E3DA-43BA-BF19-20CAA865F617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C725EA-46EF-4C50-BDDB-40E39949BFF8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0618E0-EA8C-4F07-8C50-87B982BD5B99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AD4177-E2F4-47BE-9D8F-2378AF7CBCE8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1943100" cy="4718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2700" y="1673225"/>
            <a:ext cx="1943100" cy="4718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75F98B-BC9C-47EC-B06B-CA8E92313471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662BC-9224-49EE-8CE3-22E5823FF5A7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12B50A-4307-4FCC-87F9-85AA0D268061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1A06C7-125D-40BB-B4D1-D0EBEC647B35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6C4813-4F32-4548-81C9-A17E19F6FCBD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44BC07-4D24-4513-9BB7-97678791EB7E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91CDF6-57FD-4B1B-9349-A77F291E966A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4D39F10-724B-4CEC-BCC9-356FEAFA0905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857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857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48E69BD5-3FE3-4794-8110-C71C1AB5BD0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99AB55-A10B-4739-AEE3-FBBC600061A4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4268FD-AFF3-473D-BAF5-99E5BD4ADFFF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7935738-22B4-42D9-8271-D66D16F7E578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EDB8961-5D57-4E89-B204-C6C54129D51B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D9BF9FD-3D1E-4E19-8B7D-ED068554FD34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7A38D3-C82D-4344-8459-5A994F30E40A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F9C793E-588B-4200-8C7F-710F435887F0}" type="datetime1">
              <a:rPr lang="en-US" smtClean="0"/>
              <a:pPr lvl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D0789A-F24A-4D52-9116-3A46C17529E4}" type="slidenum">
              <a:rPr/>
              <a:pPr lvl="0"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220680"/>
            <a:ext cx="9143640" cy="228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0" y="0"/>
            <a:ext cx="9143640" cy="36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F6FC6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0" y="5827320"/>
            <a:ext cx="9143640" cy="10303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685799" y="1371599"/>
            <a:ext cx="7848360" cy="192671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6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18360"/>
            <a:ext cx="28951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F9C793E-588B-4200-8C7F-710F435887F0}" type="datetime1">
              <a:rPr lang="en-US"/>
              <a:pPr lvl="0"/>
              <a:t>4/19/2018</a:t>
            </a:fld>
            <a:endParaRPr lang="en-US" dirty="0"/>
          </a:p>
        </p:txBody>
      </p:sp>
      <p:sp>
        <p:nvSpPr>
          <p:cNvPr id="7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29000" y="18360"/>
            <a:ext cx="411444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620120" y="18360"/>
            <a:ext cx="10663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1DCC45FB-93D1-4E00-B7CD-FA9E343FACB7}" type="slidenum">
              <a:rPr/>
              <a:pPr lvl="0"/>
              <a:t>‹#›</a:t>
            </a:fld>
            <a:endParaRPr lang="en-US" dirty="0"/>
          </a:p>
        </p:txBody>
      </p:sp>
      <p:sp>
        <p:nvSpPr>
          <p:cNvPr id="9" name="Straight Connector 7"/>
          <p:cNvSpPr/>
          <p:nvPr/>
        </p:nvSpPr>
        <p:spPr>
          <a:xfrm>
            <a:off x="685799" y="3398400"/>
            <a:ext cx="7848361" cy="1439"/>
          </a:xfrm>
          <a:prstGeom prst="line">
            <a:avLst/>
          </a:prstGeom>
          <a:noFill/>
          <a:ln w="19080">
            <a:solidFill>
              <a:srgbClr val="04617B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 Placeholder 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en-US" sz="4100" b="0" i="0" u="none" strike="noStrike" kern="1200" spc="0">
          <a:ln>
            <a:noFill/>
          </a:ln>
          <a:solidFill>
            <a:srgbClr val="04617B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en-US" sz="1800" b="0" i="0" u="none" strike="noStrike" kern="1200" spc="0">
          <a:ln>
            <a:noFill/>
          </a:ln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220680"/>
            <a:ext cx="9143640" cy="228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0" y="0"/>
            <a:ext cx="9143640" cy="36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F6FC6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0" y="5827320"/>
            <a:ext cx="9143640" cy="10303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  <a:p>
            <a:pPr lvl="7"/>
            <a:r>
              <a:rPr lang="en-US"/>
              <a:t>Eighth Outline Level</a:t>
            </a:r>
          </a:p>
          <a:p>
            <a:pPr lvl="0"/>
            <a:r>
              <a:rPr lang="en-US"/>
              <a:t>Ninth Outline LevelClick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18360"/>
            <a:ext cx="28951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3B5E36F0-C169-4456-9491-00C861632185}" type="datetime1">
              <a:rPr lang="en-US"/>
              <a:pPr lvl="0"/>
              <a:t>4/19/2018</a:t>
            </a:fld>
            <a:endParaRPr lang="en-US" dirty="0"/>
          </a:p>
        </p:txBody>
      </p:sp>
      <p:sp>
        <p:nvSpPr>
          <p:cNvPr id="8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29000" y="18360"/>
            <a:ext cx="411444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620120" y="18360"/>
            <a:ext cx="10663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5512CE1B-F5EC-407A-97C9-37DB3F4A229B}" type="slidenum">
              <a:rPr/>
              <a:pPr lvl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en-US" sz="3000" b="0" i="0" u="none" strike="noStrike" kern="1200" spc="0">
          <a:ln>
            <a:noFill/>
          </a:ln>
          <a:solidFill>
            <a:srgbClr val="04617B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1pPr>
      <a:lvl2pPr lvl="1" rtl="0">
        <a:buSzPct val="75000"/>
        <a:buFont typeface="StarSymbol"/>
        <a:buChar char="–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2pPr>
      <a:lvl3pPr lvl="2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3pPr>
      <a:lvl4pPr lvl="3" rtl="0">
        <a:buSzPct val="75000"/>
        <a:buFont typeface="StarSymbol"/>
        <a:buChar char="–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4pPr>
      <a:lvl5pPr lvl="4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5pPr>
      <a:lvl6pPr lvl="5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6pPr>
      <a:lvl7pPr lvl="6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7pPr>
      <a:lvl8pPr lvl="7" rtl="0">
        <a:buSzPct val="45000"/>
        <a:buFont typeface="StarSymbol"/>
        <a:buChar char="●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8pPr>
      <a:lvl9pPr marL="0" marR="0" lvl="0" indent="0" algn="l" rtl="0" hangingPunct="1">
        <a:spcBef>
          <a:spcPts val="360"/>
        </a:spcBef>
        <a:spcAft>
          <a:spcPts val="1417"/>
        </a:spcAft>
        <a:buClr>
          <a:srgbClr val="0F6FC6"/>
        </a:buClr>
        <a:buSzPct val="85000"/>
        <a:buFont typeface="Arial" pitchFamily="32"/>
        <a:buChar char="•"/>
        <a:tabLst/>
        <a:defRPr lang="en-US" sz="1800" b="0" i="0" u="none" strike="noStrike" spc="0">
          <a:solidFill>
            <a:srgbClr val="000000"/>
          </a:solidFill>
          <a:latin typeface="Arial" pitchFamily="18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/>
        </p:nvSpPr>
        <p:spPr>
          <a:xfrm>
            <a:off x="0" y="220680"/>
            <a:ext cx="9143640" cy="228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Rectangle 6"/>
          <p:cNvSpPr/>
          <p:nvPr/>
        </p:nvSpPr>
        <p:spPr>
          <a:xfrm>
            <a:off x="0" y="0"/>
            <a:ext cx="9143640" cy="36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F6FC6"/>
          </a:solidFill>
          <a:ln>
            <a:noFill/>
            <a:prstDash val="solid"/>
          </a:ln>
        </p:spPr>
        <p:txBody>
          <a:bodyPr vert="horz" wrap="square" lIns="68760" tIns="34200" rIns="68760" bIns="3420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0" y="5827320"/>
            <a:ext cx="9143640" cy="10303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formatClick to edit Master title style</a:t>
            </a:r>
          </a:p>
        </p:txBody>
      </p:sp>
      <p:sp>
        <p:nvSpPr>
          <p:cNvPr id="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673280"/>
            <a:ext cx="4038119" cy="47178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  <a:p>
            <a:pPr lvl="7"/>
            <a:r>
              <a:rPr lang="en-US"/>
              <a:t>Eighth Outline Level</a:t>
            </a:r>
          </a:p>
          <a:p>
            <a:pPr lvl="0"/>
            <a:r>
              <a:rPr lang="en-US"/>
              <a:t>Ninth Outline LevelClick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/>
          <p:cNvSpPr txBox="1">
            <a:spLocks noGrp="1"/>
          </p:cNvSpPr>
          <p:nvPr>
            <p:ph type="body" sz="quarter" idx="4294967295"/>
          </p:nvPr>
        </p:nvSpPr>
        <p:spPr>
          <a:xfrm>
            <a:off x="4648320" y="1673280"/>
            <a:ext cx="4038119" cy="47178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6"/>
            <a:r>
              <a:rPr lang="en-US"/>
              <a:t>Seventh Outline Level</a:t>
            </a:r>
          </a:p>
          <a:p>
            <a:pPr lvl="7"/>
            <a:r>
              <a:rPr lang="en-US"/>
              <a:t>Eighth Outline Level</a:t>
            </a:r>
          </a:p>
          <a:p>
            <a:pPr lvl="0"/>
            <a:r>
              <a:rPr lang="en-US"/>
              <a:t>Ninth Outline LevelClick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457200" y="18360"/>
            <a:ext cx="28951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8E69BD5-3FE3-4794-8110-C71C1AB5BD00}" type="datetime1">
              <a:rPr lang="en-US"/>
              <a:pPr lvl="0"/>
              <a:t>4/19/2018</a:t>
            </a:fld>
            <a:endParaRPr lang="en-US" dirty="0"/>
          </a:p>
        </p:txBody>
      </p:sp>
      <p:sp>
        <p:nvSpPr>
          <p:cNvPr id="9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3429000" y="18360"/>
            <a:ext cx="411444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7620120" y="18360"/>
            <a:ext cx="1066320" cy="3286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1369048-1BB2-405E-9908-5106508504B4}" type="slidenum">
              <a:rPr/>
              <a:pPr lvl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en-US" sz="3000" b="0" i="0" u="none" strike="noStrike" kern="1200" spc="0">
          <a:ln>
            <a:noFill/>
          </a:ln>
          <a:solidFill>
            <a:srgbClr val="04617B"/>
          </a:solidFill>
          <a:latin typeface="Arial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1pPr>
      <a:lvl2pPr lvl="1" rtl="0">
        <a:buSzPct val="75000"/>
        <a:buFont typeface="StarSymbol"/>
        <a:buChar char="–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2pPr>
      <a:lvl3pPr lvl="2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3pPr>
      <a:lvl4pPr lvl="3" rtl="0">
        <a:buSzPct val="75000"/>
        <a:buFont typeface="StarSymbol"/>
        <a:buChar char="–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4pPr>
      <a:lvl5pPr lvl="4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5pPr>
      <a:lvl6pPr lvl="5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6pPr>
      <a:lvl7pPr lvl="6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7pPr>
      <a:lvl8pPr lvl="7" rtl="0">
        <a:buSzPct val="45000"/>
        <a:buFont typeface="StarSymbol"/>
        <a:buChar char="●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8pPr>
      <a:lvl9pPr marL="0" marR="0" lvl="0" indent="0" algn="l" rtl="0" hangingPunct="1">
        <a:spcBef>
          <a:spcPts val="420"/>
        </a:spcBef>
        <a:spcAft>
          <a:spcPts val="1417"/>
        </a:spcAft>
        <a:buClr>
          <a:srgbClr val="0F6FC6"/>
        </a:buClr>
        <a:buSzPct val="85000"/>
        <a:buFont typeface="Arial" pitchFamily="32"/>
        <a:buChar char="•"/>
        <a:tabLst/>
        <a:defRPr lang="en-US" sz="2100" b="0" i="0" u="none" strike="noStrike" spc="0">
          <a:solidFill>
            <a:srgbClr val="000000"/>
          </a:solidFill>
          <a:latin typeface="Arial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000" dirty="0"/>
              <a:t> 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1143000" y="685800"/>
            <a:ext cx="6400440" cy="1752119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en-US" sz="2800" b="1" dirty="0">
                <a:solidFill>
                  <a:srgbClr val="04617B"/>
                </a:solidFill>
                <a:latin typeface="Arial" pitchFamily="18"/>
              </a:rPr>
              <a:t>3 Person Endotracheal Tube Airway Clearance:  3 is Better than 2</a:t>
            </a: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363400" y="1870199"/>
            <a:ext cx="4047119" cy="320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6835319" y="6041160"/>
            <a:ext cx="2239560" cy="732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3392640" y="5730840"/>
            <a:ext cx="2358720" cy="112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166680" y="6000840"/>
            <a:ext cx="1780920" cy="7552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/>
          <p:nvPr/>
        </p:nvSpPr>
        <p:spPr>
          <a:xfrm>
            <a:off x="2861280" y="5207760"/>
            <a:ext cx="3265200" cy="516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Stacey Foshee, 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re-Suction Hudd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33400" y="533400"/>
            <a:ext cx="8229240" cy="9903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Pre-Suction Huddle	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28600" y="1371600"/>
            <a:ext cx="8763000" cy="460224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</a:t>
            </a:r>
            <a:r>
              <a:rPr lang="en-US" sz="2800" b="1" dirty="0" smtClean="0">
                <a:latin typeface="Arial" pitchFamily="18"/>
              </a:rPr>
              <a:t>Three team members </a:t>
            </a:r>
            <a:r>
              <a:rPr lang="en-US" sz="2800" dirty="0" smtClean="0">
                <a:latin typeface="Arial" pitchFamily="18"/>
              </a:rPr>
              <a:t>huddle and discuss:</a:t>
            </a:r>
            <a:endParaRPr lang="en-US" sz="2800" dirty="0">
              <a:latin typeface="Arial" pitchFamily="18"/>
            </a:endParaRP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</a:t>
            </a:r>
            <a:r>
              <a:rPr lang="en-US" sz="2600" dirty="0" smtClean="0">
                <a:latin typeface="Arial" pitchFamily="18"/>
              </a:rPr>
              <a:t>Necessary equipment</a:t>
            </a:r>
            <a:endParaRPr lang="en-US" sz="2600" dirty="0">
              <a:latin typeface="Arial" pitchFamily="18"/>
            </a:endParaRP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Role assignments</a:t>
            </a:r>
            <a:endParaRPr lang="en-US" sz="2600" dirty="0">
              <a:latin typeface="Arial" pitchFamily="18"/>
            </a:endParaRP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Sedation needs</a:t>
            </a:r>
          </a:p>
          <a:p>
            <a:pPr marL="864000" lvl="3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If pre-sedation necessary, assure adequately 		  sedated before starting procedure</a:t>
            </a:r>
            <a:endParaRPr lang="en-US" sz="2600" dirty="0">
              <a:latin typeface="Arial" pitchFamily="18"/>
            </a:endParaRP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Patient specific parameters and goals</a:t>
            </a:r>
            <a:r>
              <a:rPr lang="en-US" sz="2600" dirty="0">
                <a:latin typeface="Arial" pitchFamily="18"/>
              </a:rPr>
              <a:t>	</a:t>
            </a:r>
          </a:p>
          <a:p>
            <a:pPr marL="864001" lvl="4" indent="0">
              <a:spcBef>
                <a:spcPts val="278"/>
              </a:spcBef>
              <a:spcAft>
                <a:spcPts val="20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Vital signs (HR</a:t>
            </a:r>
            <a:r>
              <a:rPr lang="en-US" sz="2600" dirty="0">
                <a:latin typeface="Arial" pitchFamily="18"/>
              </a:rPr>
              <a:t>, BP, Pulse oximetry, ETC0</a:t>
            </a:r>
            <a:r>
              <a:rPr lang="en-US" sz="2600" baseline="-25000" dirty="0">
                <a:latin typeface="Arial" pitchFamily="18"/>
              </a:rPr>
              <a:t>2</a:t>
            </a:r>
            <a:r>
              <a:rPr lang="en-US" sz="2600" dirty="0">
                <a:latin typeface="Arial" pitchFamily="18"/>
              </a:rPr>
              <a:t>, </a:t>
            </a:r>
            <a:r>
              <a:rPr lang="en-US" sz="2600" dirty="0" smtClean="0">
                <a:latin typeface="Arial" pitchFamily="18"/>
              </a:rPr>
              <a:t>NIRS) </a:t>
            </a:r>
          </a:p>
          <a:p>
            <a:pPr marL="864001" lvl="4" indent="0">
              <a:spcBef>
                <a:spcPts val="278"/>
              </a:spcBef>
              <a:spcAft>
                <a:spcPts val="20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PEEP and peak inspiratory pressure for adequate  	  chest rise</a:t>
            </a:r>
            <a:endParaRPr lang="en-US" sz="26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buNone/>
            </a:pPr>
            <a:endParaRPr lang="en-US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360"/>
              </a:spcBef>
              <a:buNone/>
            </a:pPr>
            <a:endParaRPr lang="en-US" sz="5400" dirty="0">
              <a:latin typeface="Arial" pitchFamily="18"/>
            </a:endParaRPr>
          </a:p>
          <a:p>
            <a:pPr marL="0" lvl="0" indent="0" algn="ctr">
              <a:spcBef>
                <a:spcPts val="360"/>
              </a:spcBef>
              <a:buNone/>
            </a:pPr>
            <a:r>
              <a:rPr lang="en-US" sz="5400" dirty="0">
                <a:solidFill>
                  <a:schemeClr val="tx1"/>
                </a:solidFill>
                <a:latin typeface="Arial" pitchFamily="18"/>
              </a:rPr>
              <a:t>Team Member Roles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nual Bag-Mask-Ventil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Manual Bag-Mask-Ventilation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381000" y="1524000"/>
            <a:ext cx="822924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Default is a Respiratory Therapist</a:t>
            </a: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</a:t>
            </a:r>
            <a:r>
              <a:rPr lang="en-US" sz="3200" b="1" dirty="0" smtClean="0">
                <a:latin typeface="Arial" pitchFamily="18"/>
              </a:rPr>
              <a:t>Focus on patient and equipment</a:t>
            </a: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NOT the monitor</a:t>
            </a: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Stabilize </a:t>
            </a:r>
            <a:r>
              <a:rPr lang="en-US" sz="3200" dirty="0">
                <a:latin typeface="Arial" pitchFamily="18"/>
              </a:rPr>
              <a:t>the Endotracheal Tube</a:t>
            </a: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Ensure </a:t>
            </a:r>
            <a:r>
              <a:rPr lang="en-US" sz="3200" dirty="0">
                <a:latin typeface="Arial" pitchFamily="18"/>
              </a:rPr>
              <a:t>patient bagged with ETC0</a:t>
            </a:r>
            <a:r>
              <a:rPr lang="en-US" sz="3200" baseline="-25000" dirty="0">
                <a:latin typeface="Arial" pitchFamily="18"/>
              </a:rPr>
              <a:t>2</a:t>
            </a:r>
            <a:r>
              <a:rPr lang="en-US" sz="3200" dirty="0">
                <a:latin typeface="Arial" pitchFamily="18"/>
              </a:rPr>
              <a:t> in line</a:t>
            </a:r>
          </a:p>
          <a:p>
            <a:pPr marL="0" lvl="2" indent="0">
              <a:spcBef>
                <a:spcPts val="278"/>
              </a:spcBef>
              <a:spcAft>
                <a:spcPts val="20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Maintain adequate </a:t>
            </a:r>
            <a:r>
              <a:rPr lang="en-US" sz="3200" dirty="0">
                <a:latin typeface="Arial" pitchFamily="18"/>
              </a:rPr>
              <a:t>chest </a:t>
            </a:r>
            <a:r>
              <a:rPr lang="en-US" sz="3200" dirty="0" smtClean="0">
                <a:latin typeface="Arial" pitchFamily="18"/>
              </a:rPr>
              <a:t>rise </a:t>
            </a:r>
            <a:endParaRPr lang="en-US" sz="3200" dirty="0">
              <a:latin typeface="Arial" pitchFamily="18"/>
            </a:endParaRPr>
          </a:p>
          <a:p>
            <a:pPr marL="0" lvl="2" indent="0">
              <a:spcBef>
                <a:spcPts val="278"/>
              </a:spcBef>
              <a:spcAft>
                <a:spcPts val="20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Watch </a:t>
            </a:r>
            <a:r>
              <a:rPr lang="en-US" sz="3200" dirty="0">
                <a:latin typeface="Arial" pitchFamily="18"/>
              </a:rPr>
              <a:t>inflation </a:t>
            </a:r>
            <a:r>
              <a:rPr lang="en-US" sz="3200" dirty="0" smtClean="0">
                <a:latin typeface="Arial" pitchFamily="18"/>
              </a:rPr>
              <a:t>pressure</a:t>
            </a:r>
            <a:endParaRPr lang="en-US" sz="3200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Suction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28600" y="1295400"/>
            <a:ext cx="891540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Default </a:t>
            </a:r>
            <a:r>
              <a:rPr lang="en-US" sz="3200" dirty="0">
                <a:latin typeface="Arial" pitchFamily="18"/>
              </a:rPr>
              <a:t>is the Bedside </a:t>
            </a:r>
            <a:r>
              <a:rPr lang="en-US" sz="3200" dirty="0" smtClean="0">
                <a:latin typeface="Arial" pitchFamily="18"/>
              </a:rPr>
              <a:t>RN</a:t>
            </a:r>
            <a:endParaRPr lang="en-US" sz="3200" dirty="0">
              <a:latin typeface="Arial" pitchFamily="18"/>
            </a:endParaRP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b="1" dirty="0" smtClean="0">
                <a:latin typeface="Arial" pitchFamily="18"/>
              </a:rPr>
              <a:t> Focus on patient and equipment</a:t>
            </a:r>
          </a:p>
          <a:p>
            <a:pPr marL="431999" lvl="2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NOT the monitor</a:t>
            </a: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Perform </a:t>
            </a:r>
            <a:r>
              <a:rPr lang="en-US" sz="3200" dirty="0">
                <a:latin typeface="Arial" pitchFamily="18"/>
              </a:rPr>
              <a:t>sterile suction technique with proper </a:t>
            </a:r>
            <a:r>
              <a:rPr lang="en-US" sz="3200" dirty="0" smtClean="0">
                <a:latin typeface="Arial" pitchFamily="18"/>
              </a:rPr>
              <a:t> </a:t>
            </a: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None/>
            </a:pPr>
            <a:r>
              <a:rPr lang="en-US" sz="3200" dirty="0" smtClean="0">
                <a:latin typeface="Arial" pitchFamily="18"/>
              </a:rPr>
              <a:t>       	depth </a:t>
            </a:r>
            <a:r>
              <a:rPr lang="en-US" sz="3200" dirty="0">
                <a:latin typeface="Arial" pitchFamily="18"/>
              </a:rPr>
              <a:t>to avoid hitting the </a:t>
            </a:r>
            <a:r>
              <a:rPr lang="en-US" sz="3200" dirty="0" smtClean="0">
                <a:latin typeface="Arial" pitchFamily="18"/>
              </a:rPr>
              <a:t>carina</a:t>
            </a:r>
            <a:endParaRPr lang="en-US" sz="3200" dirty="0">
              <a:latin typeface="Arial" pitchFamily="18"/>
            </a:endParaRP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Visually assess </a:t>
            </a:r>
            <a:r>
              <a:rPr lang="en-US" sz="3200" dirty="0">
                <a:latin typeface="Arial" pitchFamily="18"/>
              </a:rPr>
              <a:t>the patient for any changes </a:t>
            </a:r>
            <a:r>
              <a:rPr lang="en-US" sz="3200" dirty="0" smtClean="0">
                <a:latin typeface="Arial" pitchFamily="18"/>
              </a:rPr>
              <a:t>	(</a:t>
            </a:r>
            <a:r>
              <a:rPr lang="en-US" sz="3200" dirty="0">
                <a:latin typeface="Arial" pitchFamily="18"/>
              </a:rPr>
              <a:t>color, perfusion, agitation) </a:t>
            </a:r>
            <a:endParaRPr lang="en-US" sz="3200" dirty="0" smtClean="0">
              <a:latin typeface="Arial" pitchFamily="18"/>
            </a:endParaRPr>
          </a:p>
          <a:p>
            <a:pPr marL="0" lvl="1" indent="0">
              <a:spcBef>
                <a:spcPts val="298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Stop </a:t>
            </a:r>
            <a:r>
              <a:rPr lang="en-US" sz="3200" dirty="0">
                <a:latin typeface="Arial" pitchFamily="18"/>
              </a:rPr>
              <a:t>procedure </a:t>
            </a:r>
            <a:r>
              <a:rPr lang="en-US" sz="3200" dirty="0" smtClean="0">
                <a:latin typeface="Arial" pitchFamily="18"/>
              </a:rPr>
              <a:t>and put patient back on 	ventilator</a:t>
            </a:r>
          </a:p>
          <a:p>
            <a:pPr marL="0" lvl="0" indent="0">
              <a:spcBef>
                <a:spcPts val="360"/>
              </a:spcBef>
              <a:buNone/>
            </a:pPr>
            <a:endParaRPr lang="en-US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onitor Look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Monitor Lookout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304800" y="1447800"/>
            <a:ext cx="883920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Can </a:t>
            </a:r>
            <a:r>
              <a:rPr lang="en-US" sz="3200" dirty="0">
                <a:latin typeface="Arial" pitchFamily="18"/>
              </a:rPr>
              <a:t>be a RN, RT, NP, or MD</a:t>
            </a:r>
          </a:p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</a:t>
            </a:r>
            <a:r>
              <a:rPr lang="en-US" sz="3200" b="1" dirty="0" smtClean="0">
                <a:latin typeface="Arial" pitchFamily="18"/>
              </a:rPr>
              <a:t>Focus </a:t>
            </a:r>
            <a:r>
              <a:rPr lang="en-US" sz="3200" b="1" dirty="0">
                <a:latin typeface="Arial" pitchFamily="18"/>
              </a:rPr>
              <a:t>on </a:t>
            </a:r>
            <a:r>
              <a:rPr lang="en-US" sz="3200" b="1" dirty="0" smtClean="0">
                <a:latin typeface="Arial" pitchFamily="18"/>
              </a:rPr>
              <a:t>the monitor </a:t>
            </a:r>
            <a:r>
              <a:rPr lang="en-US" sz="3200" b="1" dirty="0">
                <a:latin typeface="Arial" pitchFamily="18"/>
              </a:rPr>
              <a:t>and </a:t>
            </a:r>
            <a:r>
              <a:rPr lang="en-US" sz="3200" b="1" dirty="0" smtClean="0">
                <a:latin typeface="Arial" pitchFamily="18"/>
              </a:rPr>
              <a:t>NIRs</a:t>
            </a:r>
            <a:endParaRPr lang="en-US" sz="3200" b="1" dirty="0">
              <a:latin typeface="Arial" pitchFamily="18"/>
            </a:endParaRPr>
          </a:p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Know </a:t>
            </a:r>
            <a:r>
              <a:rPr lang="en-US" sz="3200" dirty="0">
                <a:latin typeface="Arial" pitchFamily="18"/>
              </a:rPr>
              <a:t>baseline </a:t>
            </a:r>
            <a:r>
              <a:rPr lang="en-US" sz="3200" dirty="0" smtClean="0">
                <a:latin typeface="Arial" pitchFamily="18"/>
              </a:rPr>
              <a:t>vital signs and goal parameters</a:t>
            </a:r>
          </a:p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Verbalize any changes outside of the goal 	parameters during </a:t>
            </a:r>
            <a:r>
              <a:rPr lang="en-US" sz="3200" dirty="0">
                <a:latin typeface="Arial" pitchFamily="18"/>
              </a:rPr>
              <a:t>suctioning</a:t>
            </a:r>
          </a:p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Stop procedure and put patient back on 	ventilator</a:t>
            </a:r>
          </a:p>
          <a:p>
            <a:pPr marL="0" lvl="0" indent="0"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Notify MD/PNP of clinical changes</a:t>
            </a:r>
            <a:endParaRPr lang="en-US" sz="3200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rrect Techn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Correct Technique</a:t>
            </a: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699919" y="1523880"/>
            <a:ext cx="5744160" cy="423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udits Perform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 smtClean="0"/>
              <a:t>Compliance</a:t>
            </a:r>
            <a:endParaRPr lang="en-US" sz="4000" b="1" dirty="0"/>
          </a:p>
        </p:txBody>
      </p:sp>
      <p:sp>
        <p:nvSpPr>
          <p:cNvPr id="3" name="Content Placeholder 4"/>
          <p:cNvSpPr txBox="1">
            <a:spLocks noGrp="1"/>
          </p:cNvSpPr>
          <p:nvPr>
            <p:ph type="body" idx="4294967295"/>
          </p:nvPr>
        </p:nvSpPr>
        <p:spPr>
          <a:xfrm>
            <a:off x="152400" y="1676400"/>
            <a:ext cx="4190519" cy="471780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200" dirty="0" smtClean="0">
                <a:latin typeface="Arial" pitchFamily="18"/>
              </a:rPr>
              <a:t> Online </a:t>
            </a:r>
            <a:r>
              <a:rPr lang="en-US" sz="2200" dirty="0">
                <a:latin typeface="Arial" pitchFamily="18"/>
              </a:rPr>
              <a:t>anonymous survey </a:t>
            </a:r>
            <a:endParaRPr lang="en-US" sz="2200" dirty="0" smtClean="0">
              <a:latin typeface="Arial" pitchFamily="18"/>
            </a:endParaRPr>
          </a:p>
          <a:p>
            <a:pPr marL="0" lvl="0" indent="0">
              <a:spcAft>
                <a:spcPts val="200"/>
              </a:spcAft>
              <a:buClr>
                <a:srgbClr val="0F6FC6"/>
              </a:buClr>
              <a:buSzPct val="85000"/>
              <a:buNone/>
            </a:pPr>
            <a:r>
              <a:rPr lang="en-US" sz="2200" dirty="0" smtClean="0">
                <a:latin typeface="Arial" pitchFamily="18"/>
              </a:rPr>
              <a:t>   sent </a:t>
            </a:r>
            <a:r>
              <a:rPr lang="en-US" sz="2200" dirty="0">
                <a:latin typeface="Arial" pitchFamily="18"/>
              </a:rPr>
              <a:t>to staff testing </a:t>
            </a:r>
            <a:r>
              <a:rPr lang="en-US" sz="2200" dirty="0" smtClean="0">
                <a:latin typeface="Arial" pitchFamily="18"/>
              </a:rPr>
              <a:t>knowledge  </a:t>
            </a:r>
          </a:p>
          <a:p>
            <a:pPr marL="0" lvl="0" indent="0">
              <a:spcAft>
                <a:spcPts val="200"/>
              </a:spcAft>
              <a:buClr>
                <a:srgbClr val="0F6FC6"/>
              </a:buClr>
              <a:buSzPct val="85000"/>
              <a:buNone/>
            </a:pPr>
            <a:r>
              <a:rPr lang="en-US" sz="2200" dirty="0" smtClean="0">
                <a:latin typeface="Arial" pitchFamily="18"/>
              </a:rPr>
              <a:t>   of </a:t>
            </a:r>
            <a:r>
              <a:rPr lang="en-US" sz="2200" dirty="0">
                <a:latin typeface="Arial" pitchFamily="18"/>
              </a:rPr>
              <a:t>protocol</a:t>
            </a:r>
          </a:p>
          <a:p>
            <a:pPr marL="0" lvl="0" indent="0">
              <a:spcBef>
                <a:spcPts val="360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200" dirty="0" smtClean="0">
                <a:latin typeface="Arial" pitchFamily="18"/>
              </a:rPr>
              <a:t> Daily audits (announced and </a:t>
            </a:r>
          </a:p>
          <a:p>
            <a:pPr marL="0" lvl="0" indent="0">
              <a:spcBef>
                <a:spcPts val="360"/>
              </a:spcBef>
              <a:spcAft>
                <a:spcPts val="200"/>
              </a:spcAft>
              <a:buClr>
                <a:srgbClr val="0F6FC6"/>
              </a:buClr>
              <a:buSzPct val="85000"/>
              <a:buNone/>
            </a:pPr>
            <a:r>
              <a:rPr lang="en-US" sz="2200" dirty="0" smtClean="0">
                <a:latin typeface="Arial" pitchFamily="18"/>
              </a:rPr>
              <a:t>   unannounced)</a:t>
            </a:r>
            <a:endParaRPr lang="en-US" sz="22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spcAft>
                <a:spcPts val="2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200" dirty="0" smtClean="0">
                <a:latin typeface="Arial" pitchFamily="18"/>
              </a:rPr>
              <a:t> 87</a:t>
            </a:r>
            <a:r>
              <a:rPr lang="en-US" sz="2200" dirty="0">
                <a:latin typeface="Arial" pitchFamily="18"/>
              </a:rPr>
              <a:t>% </a:t>
            </a:r>
            <a:r>
              <a:rPr lang="en-US" sz="2200" dirty="0" smtClean="0">
                <a:latin typeface="Arial" pitchFamily="18"/>
              </a:rPr>
              <a:t>compliance thus far</a:t>
            </a:r>
            <a:endParaRPr lang="en-US" sz="2200" dirty="0">
              <a:latin typeface="Arial" pitchFamily="18"/>
            </a:endParaRPr>
          </a:p>
          <a:p>
            <a:pPr marL="0" lvl="1" indent="0">
              <a:spcAft>
                <a:spcPts val="200"/>
              </a:spcAft>
            </a:pPr>
            <a:endParaRPr lang="en-US" sz="2000" dirty="0">
              <a:latin typeface="Arial" pitchFamily="18"/>
            </a:endParaRPr>
          </a:p>
          <a:p>
            <a:pPr marL="0" lvl="1" indent="0">
              <a:spcAft>
                <a:spcPts val="200"/>
              </a:spcAft>
              <a:buNone/>
            </a:pPr>
            <a:r>
              <a:rPr lang="en-US" sz="1800" dirty="0">
                <a:solidFill>
                  <a:srgbClr val="FF0000"/>
                </a:solidFill>
                <a:latin typeface="Arial" pitchFamily="18"/>
              </a:rPr>
              <a:t>  </a:t>
            </a:r>
          </a:p>
          <a:p>
            <a:pPr marL="0" lvl="0" indent="0">
              <a:spcBef>
                <a:spcPts val="360"/>
              </a:spcBef>
              <a:spcAft>
                <a:spcPts val="200"/>
              </a:spcAft>
              <a:buNone/>
            </a:pPr>
            <a:endParaRPr lang="en-US" dirty="0">
              <a:latin typeface="Arial" pitchFamily="18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362479" y="1792080"/>
            <a:ext cx="4724640" cy="4114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Results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381000" y="1371600"/>
            <a:ext cx="822924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Between</a:t>
            </a:r>
            <a:r>
              <a:rPr lang="en-US" sz="2800" dirty="0" smtClean="0">
                <a:latin typeface="Arial" pitchFamily="18"/>
              </a:rPr>
              <a:t> </a:t>
            </a:r>
            <a:r>
              <a:rPr lang="en-US" sz="3200" dirty="0" smtClean="0">
                <a:latin typeface="Arial" pitchFamily="18"/>
              </a:rPr>
              <a:t>January 2013 - March 2015:</a:t>
            </a:r>
          </a:p>
          <a:p>
            <a:pPr marL="431999" lvl="2" indent="0">
              <a:spcBef>
                <a:spcPts val="298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139 intubated neonates </a:t>
            </a:r>
          </a:p>
          <a:p>
            <a:pPr marL="431999" lvl="2" indent="0">
              <a:spcBef>
                <a:spcPts val="298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4 cardiac arrests occurred during ETT</a:t>
            </a:r>
            <a:endParaRPr lang="en-US" sz="3200" dirty="0" smtClean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Since protocol initiation April 2015</a:t>
            </a:r>
            <a:endParaRPr lang="en-US" sz="2800" dirty="0" smtClean="0">
              <a:latin typeface="Arial" pitchFamily="18"/>
            </a:endParaRPr>
          </a:p>
          <a:p>
            <a:pPr marL="431999" lvl="2" indent="0">
              <a:spcBef>
                <a:spcPts val="298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90 </a:t>
            </a:r>
            <a:r>
              <a:rPr lang="en-US" sz="2600" dirty="0" smtClean="0">
                <a:latin typeface="Arial" pitchFamily="18"/>
              </a:rPr>
              <a:t>intubated neonates </a:t>
            </a:r>
          </a:p>
          <a:p>
            <a:pPr marL="431999" lvl="2" indent="0">
              <a:spcBef>
                <a:spcPts val="298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600" dirty="0" smtClean="0">
                <a:latin typeface="Arial" pitchFamily="18"/>
              </a:rPr>
              <a:t> 0 cardiac arrests during ETT suctioning</a:t>
            </a:r>
          </a:p>
          <a:p>
            <a:pPr marL="0" lvl="0" indent="0">
              <a:spcBef>
                <a:spcPts val="360"/>
              </a:spcBef>
              <a:spcAft>
                <a:spcPts val="4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Now tracking inadvertent extubation rate </a:t>
            </a:r>
          </a:p>
          <a:p>
            <a:pPr marL="0" lvl="0" indent="0">
              <a:spcBef>
                <a:spcPts val="360"/>
              </a:spcBef>
              <a:spcAft>
                <a:spcPts val="400"/>
              </a:spcAft>
              <a:buClr>
                <a:srgbClr val="0F6FC6"/>
              </a:buClr>
              <a:buSzPct val="85000"/>
              <a:buNone/>
            </a:pPr>
            <a:r>
              <a:rPr lang="en-US" sz="3200" dirty="0" smtClean="0">
                <a:latin typeface="Arial" pitchFamily="18"/>
              </a:rPr>
              <a:t> </a:t>
            </a:r>
            <a:endParaRPr lang="en-US" sz="2800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b="1" dirty="0"/>
              <a:t>Acknowledgements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559" y="1737359"/>
            <a:ext cx="822924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Jeffrey </a:t>
            </a:r>
            <a:r>
              <a:rPr lang="en-US" sz="2400" dirty="0">
                <a:latin typeface="Arial" pitchFamily="18"/>
              </a:rPr>
              <a:t>Alten, MD</a:t>
            </a:r>
          </a:p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Hayden </a:t>
            </a:r>
            <a:r>
              <a:rPr lang="en-US" sz="2400" dirty="0">
                <a:latin typeface="Arial" pitchFamily="18"/>
              </a:rPr>
              <a:t>Zaccagni, MD</a:t>
            </a:r>
          </a:p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Kimberly </a:t>
            </a:r>
            <a:r>
              <a:rPr lang="en-US" sz="2400" dirty="0">
                <a:latin typeface="Arial" pitchFamily="18"/>
              </a:rPr>
              <a:t>Jackson, MD</a:t>
            </a:r>
          </a:p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David Smith, RRT</a:t>
            </a:r>
            <a:endParaRPr lang="en-US" sz="24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 CVICU </a:t>
            </a:r>
            <a:r>
              <a:rPr lang="en-US" sz="2400" dirty="0">
                <a:latin typeface="Arial" pitchFamily="18"/>
              </a:rPr>
              <a:t>Staff at Children's of Alabama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isclos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dirty="0">
                <a:solidFill>
                  <a:srgbClr val="000000"/>
                </a:solidFill>
              </a:rPr>
              <a:t>Disclosures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>
                <a:latin typeface="Arial" pitchFamily="18"/>
              </a:rPr>
              <a:t>None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dirty="0" smtClean="0"/>
              <a:t>Clinical Scenario</a:t>
            </a:r>
            <a:endParaRPr lang="en-US" sz="4000" dirty="0"/>
          </a:p>
        </p:txBody>
      </p:sp>
      <p:pic>
        <p:nvPicPr>
          <p:cNvPr id="3" name="Content Placeholder 5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342080" y="1600200"/>
            <a:ext cx="6314760" cy="400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dirty="0" smtClean="0"/>
              <a:t>Clinical Scenario</a:t>
            </a:r>
            <a:endParaRPr lang="en-US" sz="4000" dirty="0">
              <a:solidFill>
                <a:srgbClr val="000000"/>
              </a:solidFill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47800" y="1447800"/>
            <a:ext cx="6234120" cy="4308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Why?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81000"/>
            <a:ext cx="8229240" cy="9903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Why?</a:t>
            </a:r>
            <a:r>
              <a:rPr lang="en-US" dirty="0"/>
              <a:t>	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52400" y="1371600"/>
            <a:ext cx="899160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600" dirty="0" smtClean="0">
                <a:latin typeface="Arial" pitchFamily="18"/>
              </a:rPr>
              <a:t> </a:t>
            </a:r>
            <a:r>
              <a:rPr lang="en-US" sz="3000" dirty="0" smtClean="0">
                <a:latin typeface="Arial" pitchFamily="18"/>
              </a:rPr>
              <a:t>ETT </a:t>
            </a:r>
            <a:r>
              <a:rPr lang="en-US" sz="3000" dirty="0">
                <a:latin typeface="Arial" pitchFamily="18"/>
              </a:rPr>
              <a:t>clearance </a:t>
            </a:r>
            <a:r>
              <a:rPr lang="en-US" sz="3000" dirty="0" smtClean="0">
                <a:latin typeface="Arial" pitchFamily="18"/>
              </a:rPr>
              <a:t>is necessary for intubated 	patients</a:t>
            </a:r>
            <a:endParaRPr lang="en-US" sz="30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000" dirty="0" smtClean="0">
                <a:latin typeface="Arial" pitchFamily="18"/>
              </a:rPr>
              <a:t> CVICU </a:t>
            </a:r>
            <a:r>
              <a:rPr lang="en-US" sz="3000" dirty="0">
                <a:latin typeface="Arial" pitchFamily="18"/>
              </a:rPr>
              <a:t>pts have little cardiac reserve</a:t>
            </a:r>
          </a:p>
          <a:p>
            <a:pPr marL="0" lvl="0" indent="0">
              <a:spcAft>
                <a:spcPts val="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000" dirty="0" smtClean="0">
                <a:latin typeface="Arial" pitchFamily="18"/>
              </a:rPr>
              <a:t> ETT </a:t>
            </a:r>
            <a:r>
              <a:rPr lang="en-US" sz="3000" dirty="0">
                <a:latin typeface="Arial" pitchFamily="18"/>
              </a:rPr>
              <a:t>suctioning may lead to sudden </a:t>
            </a:r>
            <a:r>
              <a:rPr lang="en-US" sz="3000" dirty="0" smtClean="0">
                <a:latin typeface="Arial" pitchFamily="18"/>
              </a:rPr>
              <a:t>clinical 	deterioration or cardiac arrest</a:t>
            </a:r>
            <a:endParaRPr lang="en-US" sz="3000" dirty="0">
              <a:latin typeface="Arial" pitchFamily="18"/>
            </a:endParaRP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Hypoxemia</a:t>
            </a: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Hypercarbia</a:t>
            </a: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Agitation</a:t>
            </a: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Pulmonary HTN</a:t>
            </a: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Inadvertent extubation</a:t>
            </a:r>
          </a:p>
          <a:p>
            <a:pPr marL="432001" lvl="3" indent="0">
              <a:spcAft>
                <a:spcPts val="0"/>
              </a:spcAft>
              <a:buClr>
                <a:srgbClr val="0F6FC6"/>
              </a:buClr>
              <a:buSzPct val="90000"/>
              <a:buFont typeface="Arial" pitchFamily="32"/>
              <a:buChar char="•"/>
            </a:pPr>
            <a:r>
              <a:rPr lang="en-US" sz="2400" dirty="0" smtClean="0">
                <a:latin typeface="Arial" pitchFamily="18"/>
              </a:rPr>
              <a:t>Change </a:t>
            </a:r>
            <a:r>
              <a:rPr lang="en-US" sz="2400" dirty="0">
                <a:latin typeface="Arial" pitchFamily="18"/>
              </a:rPr>
              <a:t>in </a:t>
            </a:r>
            <a:r>
              <a:rPr lang="en-US" sz="2400" dirty="0" smtClean="0">
                <a:latin typeface="Arial" pitchFamily="18"/>
              </a:rPr>
              <a:t>cardiorespiratory </a:t>
            </a:r>
            <a:r>
              <a:rPr lang="en-US" sz="2400" dirty="0">
                <a:latin typeface="Arial" pitchFamily="18"/>
              </a:rPr>
              <a:t>interactions</a:t>
            </a:r>
          </a:p>
          <a:p>
            <a:pPr marL="0" lvl="0" indent="0">
              <a:spcBef>
                <a:spcPts val="360"/>
              </a:spcBef>
              <a:buNone/>
            </a:pPr>
            <a:endParaRPr lang="en-US" sz="32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buNone/>
            </a:pPr>
            <a:endParaRPr lang="en-US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Goal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Goals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28600" y="1600200"/>
            <a:ext cx="868680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Improve </a:t>
            </a:r>
            <a:r>
              <a:rPr lang="en-US" sz="3200" dirty="0">
                <a:latin typeface="Arial" pitchFamily="18"/>
              </a:rPr>
              <a:t>safety of routine ETT </a:t>
            </a:r>
            <a:r>
              <a:rPr lang="en-US" sz="3200" dirty="0" smtClean="0">
                <a:latin typeface="Arial" pitchFamily="18"/>
              </a:rPr>
              <a:t>suctioning</a:t>
            </a:r>
          </a:p>
          <a:p>
            <a:pPr marL="432000" lvl="1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Assign team member roles to focus on the 	patient OR the monitor, not both</a:t>
            </a:r>
          </a:p>
          <a:p>
            <a:pPr marL="432000" lvl="1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ETT stabilization and decrease inadvertent  	extubation</a:t>
            </a:r>
            <a:endParaRPr lang="en-US" sz="28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Improve </a:t>
            </a:r>
            <a:r>
              <a:rPr lang="en-US" sz="3200" dirty="0">
                <a:latin typeface="Arial" pitchFamily="18"/>
              </a:rPr>
              <a:t>clinician confidence and </a:t>
            </a:r>
            <a:r>
              <a:rPr lang="en-US" sz="3200" dirty="0" smtClean="0">
                <a:latin typeface="Arial" pitchFamily="18"/>
              </a:rPr>
              <a:t>competence</a:t>
            </a:r>
            <a:endParaRPr lang="en-US" sz="3200" dirty="0">
              <a:latin typeface="Arial" pitchFamily="18"/>
            </a:endParaRPr>
          </a:p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3200" dirty="0" smtClean="0">
                <a:latin typeface="Arial" pitchFamily="18"/>
              </a:rPr>
              <a:t> Decrease suction related cardiac arrest</a:t>
            </a:r>
          </a:p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endParaRPr lang="en-US" sz="3200" dirty="0">
              <a:latin typeface="Arial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nclusion Criter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4000" b="1" dirty="0"/>
              <a:t>Inclusion Criteria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304800" y="1524000"/>
            <a:ext cx="8686800" cy="487656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360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400" b="1" dirty="0" smtClean="0">
                <a:latin typeface="Arial" pitchFamily="18"/>
              </a:rPr>
              <a:t> </a:t>
            </a:r>
            <a:r>
              <a:rPr lang="en-US" sz="2800" b="1" dirty="0" smtClean="0">
                <a:latin typeface="Arial" pitchFamily="18"/>
              </a:rPr>
              <a:t>All </a:t>
            </a:r>
            <a:r>
              <a:rPr lang="en-US" sz="2800" b="1" dirty="0">
                <a:latin typeface="Arial" pitchFamily="18"/>
              </a:rPr>
              <a:t>intubated neonates </a:t>
            </a:r>
            <a:r>
              <a:rPr lang="en-US" sz="2800" b="1" u="sng" dirty="0" smtClean="0">
                <a:latin typeface="Arial" pitchFamily="18"/>
              </a:rPr>
              <a:t>&lt;</a:t>
            </a:r>
            <a:r>
              <a:rPr lang="en-US" sz="2800" b="1" dirty="0" smtClean="0">
                <a:latin typeface="Arial" pitchFamily="18"/>
              </a:rPr>
              <a:t> </a:t>
            </a:r>
            <a:r>
              <a:rPr lang="en-US" sz="2800" b="1" dirty="0">
                <a:latin typeface="Arial" pitchFamily="18"/>
              </a:rPr>
              <a:t>30 </a:t>
            </a:r>
            <a:r>
              <a:rPr lang="en-US" sz="2800" b="1" dirty="0" smtClean="0">
                <a:latin typeface="Arial" pitchFamily="18"/>
              </a:rPr>
              <a:t>days </a:t>
            </a:r>
            <a:r>
              <a:rPr lang="en-US" sz="2800" dirty="0" smtClean="0">
                <a:latin typeface="Arial" pitchFamily="18"/>
              </a:rPr>
              <a:t>(&gt;90% of 	protocol patients)</a:t>
            </a:r>
            <a:endParaRPr lang="en-US" sz="2800" dirty="0">
              <a:latin typeface="Arial" pitchFamily="18"/>
            </a:endParaRPr>
          </a:p>
          <a:p>
            <a:pPr marL="0" lvl="1" indent="0">
              <a:spcBef>
                <a:spcPts val="298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Any </a:t>
            </a:r>
            <a:r>
              <a:rPr lang="en-US" sz="2800" dirty="0">
                <a:latin typeface="Arial" pitchFamily="18"/>
              </a:rPr>
              <a:t>patient with hemodynamic instability requiring </a:t>
            </a:r>
            <a:r>
              <a:rPr lang="en-US" sz="2800" dirty="0" smtClean="0">
                <a:latin typeface="Arial" pitchFamily="18"/>
              </a:rPr>
              <a:t>	high inotropic support and/or with open </a:t>
            </a:r>
            <a:r>
              <a:rPr lang="en-US" sz="2800" dirty="0">
                <a:latin typeface="Arial" pitchFamily="18"/>
              </a:rPr>
              <a:t>sternum</a:t>
            </a:r>
          </a:p>
          <a:p>
            <a:pPr marL="0" lvl="1" indent="0">
              <a:spcBef>
                <a:spcPts val="298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Any </a:t>
            </a:r>
            <a:r>
              <a:rPr lang="en-US" sz="2800" dirty="0">
                <a:latin typeface="Arial" pitchFamily="18"/>
              </a:rPr>
              <a:t>patient with severe lung disease requiring high </a:t>
            </a:r>
            <a:r>
              <a:rPr lang="en-US" sz="2800" dirty="0" smtClean="0">
                <a:latin typeface="Arial" pitchFamily="18"/>
              </a:rPr>
              <a:t>	mean airway </a:t>
            </a:r>
            <a:r>
              <a:rPr lang="en-US" sz="2800" dirty="0">
                <a:latin typeface="Arial" pitchFamily="18"/>
              </a:rPr>
              <a:t>pressure (PEEP &gt; 10)</a:t>
            </a:r>
          </a:p>
          <a:p>
            <a:pPr marL="0" lvl="1" indent="0">
              <a:spcBef>
                <a:spcPts val="298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Any </a:t>
            </a:r>
            <a:r>
              <a:rPr lang="en-US" sz="2800" dirty="0">
                <a:latin typeface="Arial" pitchFamily="18"/>
              </a:rPr>
              <a:t>patient with severe pulmonary hypertension</a:t>
            </a:r>
          </a:p>
          <a:p>
            <a:pPr marL="0" lvl="1" indent="0">
              <a:spcBef>
                <a:spcPts val="298"/>
              </a:spcBef>
              <a:spcAft>
                <a:spcPts val="600"/>
              </a:spcAft>
              <a:buClr>
                <a:srgbClr val="0F6FC6"/>
              </a:buClr>
              <a:buSzPct val="85000"/>
              <a:buFont typeface="Arial" pitchFamily="32"/>
              <a:buChar char="•"/>
            </a:pPr>
            <a:r>
              <a:rPr lang="en-US" sz="2800" dirty="0" smtClean="0">
                <a:latin typeface="Arial" pitchFamily="18"/>
              </a:rPr>
              <a:t> Any </a:t>
            </a:r>
            <a:r>
              <a:rPr lang="en-US" sz="2800" dirty="0">
                <a:latin typeface="Arial" pitchFamily="18"/>
              </a:rPr>
              <a:t>other patient deemed high risk for cardiac arrest </a:t>
            </a:r>
            <a:r>
              <a:rPr lang="en-US" sz="2800" dirty="0" smtClean="0">
                <a:latin typeface="Arial" pitchFamily="18"/>
              </a:rPr>
              <a:t>	by CVICU </a:t>
            </a:r>
            <a:r>
              <a:rPr lang="en-US" sz="2800" dirty="0">
                <a:latin typeface="Arial" pitchFamily="18"/>
              </a:rPr>
              <a:t>team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he 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514600"/>
            <a:ext cx="8229240" cy="9903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8800" dirty="0"/>
              <a:t>The Process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419600" y="609600"/>
            <a:ext cx="4266840" cy="121920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en-US" dirty="0">
              <a:latin typeface="" pitchFamily="1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939240" y="935280"/>
            <a:ext cx="7412760" cy="4876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300</Words>
  <Application>Microsoft Office PowerPoint</Application>
  <PresentationFormat>On-screen Show (4:3)</PresentationFormat>
  <Paragraphs>90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Arial Unicode MS</vt:lpstr>
      <vt:lpstr>Microsoft YaHei</vt:lpstr>
      <vt:lpstr>Arial</vt:lpstr>
      <vt:lpstr>Calibri</vt:lpstr>
      <vt:lpstr>Mangal</vt:lpstr>
      <vt:lpstr>StarSymbol</vt:lpstr>
      <vt:lpstr>Tahoma</vt:lpstr>
      <vt:lpstr>Times New Roman</vt:lpstr>
      <vt:lpstr>Default</vt:lpstr>
      <vt:lpstr>Default 1</vt:lpstr>
      <vt:lpstr>Default 2</vt:lpstr>
      <vt:lpstr> </vt:lpstr>
      <vt:lpstr>Disclosures</vt:lpstr>
      <vt:lpstr>Clinical Scenario</vt:lpstr>
      <vt:lpstr>Clinical Scenario</vt:lpstr>
      <vt:lpstr>Why? </vt:lpstr>
      <vt:lpstr>Goals</vt:lpstr>
      <vt:lpstr>Inclusion Criteria</vt:lpstr>
      <vt:lpstr>The Process</vt:lpstr>
      <vt:lpstr>PowerPoint Presentation</vt:lpstr>
      <vt:lpstr>Pre-Suction Huddle </vt:lpstr>
      <vt:lpstr>PowerPoint Presentation</vt:lpstr>
      <vt:lpstr>Manual Bag-Mask-Ventilation</vt:lpstr>
      <vt:lpstr>Suction</vt:lpstr>
      <vt:lpstr>Monitor Lookout</vt:lpstr>
      <vt:lpstr>Correct Technique</vt:lpstr>
      <vt:lpstr>Compliance</vt:lpstr>
      <vt:lpstr>Results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Paula Midyette</dc:creator>
  <cp:lastModifiedBy>Alten, Jeffrey</cp:lastModifiedBy>
  <cp:revision>16</cp:revision>
  <cp:lastPrinted>2016-02-21T20:07:52Z</cp:lastPrinted>
  <dcterms:modified xsi:type="dcterms:W3CDTF">2018-04-19T13:02:17Z</dcterms:modified>
</cp:coreProperties>
</file>