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38"/>
  </p:notesMasterIdLst>
  <p:sldIdLst>
    <p:sldId id="256" r:id="rId2"/>
    <p:sldId id="257" r:id="rId3"/>
    <p:sldId id="261" r:id="rId4"/>
    <p:sldId id="258" r:id="rId5"/>
    <p:sldId id="259" r:id="rId6"/>
    <p:sldId id="260" r:id="rId7"/>
    <p:sldId id="262" r:id="rId8"/>
    <p:sldId id="264" r:id="rId9"/>
    <p:sldId id="265" r:id="rId10"/>
    <p:sldId id="263" r:id="rId11"/>
    <p:sldId id="266" r:id="rId12"/>
    <p:sldId id="267" r:id="rId13"/>
    <p:sldId id="268" r:id="rId14"/>
    <p:sldId id="269" r:id="rId15"/>
    <p:sldId id="270" r:id="rId16"/>
    <p:sldId id="271" r:id="rId17"/>
    <p:sldId id="274" r:id="rId18"/>
    <p:sldId id="273" r:id="rId19"/>
    <p:sldId id="275" r:id="rId20"/>
    <p:sldId id="272" r:id="rId21"/>
    <p:sldId id="276" r:id="rId22"/>
    <p:sldId id="278" r:id="rId23"/>
    <p:sldId id="280" r:id="rId24"/>
    <p:sldId id="277" r:id="rId25"/>
    <p:sldId id="281" r:id="rId26"/>
    <p:sldId id="282" r:id="rId27"/>
    <p:sldId id="283" r:id="rId28"/>
    <p:sldId id="284" r:id="rId29"/>
    <p:sldId id="285" r:id="rId30"/>
    <p:sldId id="287" r:id="rId31"/>
    <p:sldId id="286" r:id="rId32"/>
    <p:sldId id="288" r:id="rId33"/>
    <p:sldId id="289" r:id="rId34"/>
    <p:sldId id="291" r:id="rId35"/>
    <p:sldId id="292" r:id="rId36"/>
    <p:sldId id="29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70" d="100"/>
          <a:sy n="70" d="100"/>
        </p:scale>
        <p:origin x="420" y="60"/>
      </p:cViewPr>
      <p:guideLst/>
    </p:cSldViewPr>
  </p:slideViewPr>
  <p:notesTextViewPr>
    <p:cViewPr>
      <p:scale>
        <a:sx n="1" d="1"/>
        <a:sy n="1" d="1"/>
      </p:scale>
      <p:origin x="0" y="0"/>
    </p:cViewPr>
  </p:notesTextViewPr>
  <p:sorterViewPr>
    <p:cViewPr>
      <p:scale>
        <a:sx n="100" d="100"/>
        <a:sy n="100" d="100"/>
      </p:scale>
      <p:origin x="0" y="-3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peds-fs1\Cardiac%20Critical%20Care\Kimberly\QI-RAP\Code%20data%20-%20updated.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600"/>
            </a:pPr>
            <a:r>
              <a:rPr lang="en-US" sz="3600" dirty="0" smtClean="0"/>
              <a:t>Codes/1000 </a:t>
            </a:r>
            <a:r>
              <a:rPr lang="en-US" sz="3600" dirty="0"/>
              <a:t>Pt Days</a:t>
            </a:r>
          </a:p>
        </c:rich>
      </c:tx>
      <c:layout>
        <c:manualLayout>
          <c:xMode val="edge"/>
          <c:yMode val="edge"/>
          <c:x val="0.17856009726725336"/>
          <c:y val="1.3124698655907678E-3"/>
        </c:manualLayout>
      </c:layout>
      <c:overlay val="0"/>
    </c:title>
    <c:autoTitleDeleted val="0"/>
    <c:plotArea>
      <c:layout>
        <c:manualLayout>
          <c:layoutTarget val="inner"/>
          <c:xMode val="edge"/>
          <c:yMode val="edge"/>
          <c:x val="6.2692444871254902E-2"/>
          <c:y val="7.9373143360056353E-2"/>
          <c:w val="0.89915556376567296"/>
          <c:h val="0.80771652524435544"/>
        </c:manualLayout>
      </c:layout>
      <c:lineChart>
        <c:grouping val="standard"/>
        <c:varyColors val="0"/>
        <c:ser>
          <c:idx val="0"/>
          <c:order val="0"/>
          <c:tx>
            <c:strRef>
              <c:f>XmRdata!$B$1</c:f>
              <c:strCache>
                <c:ptCount val="1"/>
                <c:pt idx="0">
                  <c:v>Data1</c:v>
                </c:pt>
              </c:strCache>
            </c:strRef>
          </c:tx>
          <c:spPr>
            <a:ln w="12700">
              <a:solidFill>
                <a:srgbClr val="000080"/>
              </a:solidFill>
              <a:prstDash val="solid"/>
            </a:ln>
            <a:effectLst/>
          </c:spPr>
          <c:marker>
            <c:symbol val="square"/>
            <c:size val="6"/>
            <c:spPr>
              <a:solidFill>
                <a:srgbClr val="0070C0"/>
              </a:solidFill>
              <a:ln>
                <a:solidFill>
                  <a:srgbClr val="000080"/>
                </a:solidFill>
                <a:prstDash val="solid"/>
              </a:ln>
            </c:spPr>
          </c:marker>
          <c:dPt>
            <c:idx val="1"/>
            <c:marker>
              <c:symbol val="diamond"/>
              <c:size val="6"/>
              <c:spPr>
                <a:solidFill>
                  <a:srgbClr val="0070C0"/>
                </a:solidFill>
                <a:ln>
                  <a:solidFill>
                    <a:srgbClr val="FF0000"/>
                  </a:solidFill>
                  <a:prstDash val="solid"/>
                </a:ln>
              </c:spPr>
            </c:marker>
            <c:bubble3D val="0"/>
          </c:dPt>
          <c:dPt>
            <c:idx val="25"/>
            <c:marker>
              <c:symbol val="diamond"/>
              <c:size val="6"/>
              <c:spPr>
                <a:solidFill>
                  <a:srgbClr val="0070C0"/>
                </a:solidFill>
                <a:ln>
                  <a:solidFill>
                    <a:srgbClr val="FF0000"/>
                  </a:solidFill>
                  <a:prstDash val="solid"/>
                </a:ln>
              </c:spPr>
            </c:marker>
            <c:bubble3D val="0"/>
          </c:dPt>
          <c:dPt>
            <c:idx val="26"/>
            <c:marker>
              <c:symbol val="diamond"/>
              <c:size val="6"/>
              <c:spPr>
                <a:solidFill>
                  <a:srgbClr val="0070C0"/>
                </a:solidFill>
                <a:ln>
                  <a:solidFill>
                    <a:srgbClr val="FF0000"/>
                  </a:solidFill>
                  <a:prstDash val="solid"/>
                </a:ln>
              </c:spPr>
            </c:marker>
            <c:bubble3D val="0"/>
            <c:spPr>
              <a:ln w="12700">
                <a:solidFill>
                  <a:srgbClr val="FF0000"/>
                </a:solidFill>
                <a:prstDash val="solid"/>
              </a:ln>
              <a:effectLst/>
            </c:spPr>
          </c:dPt>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XmRdata!$B$2:$B$42</c:f>
              <c:numCache>
                <c:formatCode>0.0</c:formatCode>
                <c:ptCount val="41"/>
                <c:pt idx="0">
                  <c:v>4.2</c:v>
                </c:pt>
                <c:pt idx="1">
                  <c:v>38.1</c:v>
                </c:pt>
                <c:pt idx="2">
                  <c:v>18.100000000000001</c:v>
                </c:pt>
                <c:pt idx="3">
                  <c:v>5</c:v>
                </c:pt>
                <c:pt idx="4">
                  <c:v>3.8</c:v>
                </c:pt>
                <c:pt idx="5">
                  <c:v>0</c:v>
                </c:pt>
                <c:pt idx="6">
                  <c:v>9.9</c:v>
                </c:pt>
                <c:pt idx="7">
                  <c:v>18.399999999999999</c:v>
                </c:pt>
                <c:pt idx="8">
                  <c:v>12.8</c:v>
                </c:pt>
                <c:pt idx="9">
                  <c:v>15.4</c:v>
                </c:pt>
                <c:pt idx="10">
                  <c:v>11.8</c:v>
                </c:pt>
                <c:pt idx="11">
                  <c:v>5.2</c:v>
                </c:pt>
                <c:pt idx="12">
                  <c:v>2.8</c:v>
                </c:pt>
                <c:pt idx="13">
                  <c:v>7.7</c:v>
                </c:pt>
                <c:pt idx="14">
                  <c:v>8.4</c:v>
                </c:pt>
                <c:pt idx="15">
                  <c:v>20.6</c:v>
                </c:pt>
                <c:pt idx="16">
                  <c:v>4.5999999999999996</c:v>
                </c:pt>
                <c:pt idx="17">
                  <c:v>2.4</c:v>
                </c:pt>
                <c:pt idx="18">
                  <c:v>14.7</c:v>
                </c:pt>
                <c:pt idx="19">
                  <c:v>7.7</c:v>
                </c:pt>
                <c:pt idx="21">
                  <c:v>8.4</c:v>
                </c:pt>
                <c:pt idx="22">
                  <c:v>11.7</c:v>
                </c:pt>
                <c:pt idx="23">
                  <c:v>8.1999999999999993</c:v>
                </c:pt>
                <c:pt idx="24">
                  <c:v>5</c:v>
                </c:pt>
                <c:pt idx="25">
                  <c:v>8.6</c:v>
                </c:pt>
                <c:pt idx="26">
                  <c:v>6</c:v>
                </c:pt>
                <c:pt idx="27">
                  <c:v>5.6</c:v>
                </c:pt>
                <c:pt idx="28">
                  <c:v>3</c:v>
                </c:pt>
                <c:pt idx="29">
                  <c:v>7.8</c:v>
                </c:pt>
                <c:pt idx="30">
                  <c:v>0</c:v>
                </c:pt>
                <c:pt idx="31">
                  <c:v>7.6</c:v>
                </c:pt>
                <c:pt idx="32">
                  <c:v>2.2000000000000002</c:v>
                </c:pt>
                <c:pt idx="33">
                  <c:v>7</c:v>
                </c:pt>
                <c:pt idx="34">
                  <c:v>2.2000000000000002</c:v>
                </c:pt>
                <c:pt idx="35">
                  <c:v>0</c:v>
                </c:pt>
                <c:pt idx="36">
                  <c:v>4</c:v>
                </c:pt>
                <c:pt idx="37">
                  <c:v>4.5999999999999996</c:v>
                </c:pt>
                <c:pt idx="38">
                  <c:v>2.6</c:v>
                </c:pt>
                <c:pt idx="39">
                  <c:v>0</c:v>
                </c:pt>
                <c:pt idx="40">
                  <c:v>4</c:v>
                </c:pt>
              </c:numCache>
            </c:numRef>
          </c:val>
          <c:smooth val="0"/>
        </c:ser>
        <c:ser>
          <c:idx val="1"/>
          <c:order val="1"/>
          <c:tx>
            <c:strRef>
              <c:f>XmRdata!$C$1</c:f>
              <c:strCache>
                <c:ptCount val="1"/>
                <c:pt idx="0">
                  <c:v>UCL</c:v>
                </c:pt>
              </c:strCache>
            </c:strRef>
          </c:tx>
          <c:spPr>
            <a:ln w="12700">
              <a:solidFill>
                <a:srgbClr val="FF0000"/>
              </a:solidFill>
              <a:prstDash val="lgDash"/>
            </a:ln>
            <a:effectLst/>
          </c:spPr>
          <c:marker>
            <c:symbol val="none"/>
          </c:marker>
          <c:dLbls>
            <c:dLbl>
              <c:idx val="1"/>
              <c:layout>
                <c:manualLayout>
                  <c:x val="-1.4669285576915844E-2"/>
                  <c:y val="-2.0207487940346224E-2"/>
                </c:manualLayout>
              </c:layout>
              <c:tx>
                <c:rich>
                  <a:bodyPr/>
                  <a:lstStyle/>
                  <a:p>
                    <a:r>
                      <a:rPr lang="en-US"/>
                      <a:t>UCL</a:t>
                    </a:r>
                  </a:p>
                </c:rich>
              </c:tx>
              <c:showLegendKey val="0"/>
              <c:showVal val="1"/>
              <c:showCatName val="0"/>
              <c:showSerName val="0"/>
              <c:showPercent val="0"/>
              <c:showBubbleSize val="0"/>
              <c:extLst>
                <c:ext xmlns:c15="http://schemas.microsoft.com/office/drawing/2012/chart" uri="{CE6537A1-D6FC-4f65-9D91-7224C49458BB}">
                  <c15:layout/>
                </c:ext>
              </c:extLst>
            </c:dLbl>
            <c:dLbl>
              <c:idx val="19"/>
              <c:layout>
                <c:manualLayout>
                  <c:x val="-1.4669285576915859E-2"/>
                  <c:y val="-1.0103743970173084E-2"/>
                </c:manualLayout>
              </c:layout>
              <c:numFmt formatCode="0.00" sourceLinked="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40"/>
              <c:layout>
                <c:manualLayout>
                  <c:x val="-1.4669285576915859E-2"/>
                  <c:y val="-2.0207487940346224E-2"/>
                </c:manualLayout>
              </c:layout>
              <c:numFmt formatCode="0.00" sourceLinked="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XmRdata!$C$2:$C$42</c:f>
              <c:numCache>
                <c:formatCode>0.0</c:formatCode>
                <c:ptCount val="41"/>
                <c:pt idx="0">
                  <c:v>33.89</c:v>
                </c:pt>
                <c:pt idx="1">
                  <c:v>33.89</c:v>
                </c:pt>
                <c:pt idx="2">
                  <c:v>33.89</c:v>
                </c:pt>
                <c:pt idx="3">
                  <c:v>33.89</c:v>
                </c:pt>
                <c:pt idx="4">
                  <c:v>33.89</c:v>
                </c:pt>
                <c:pt idx="5">
                  <c:v>33.89</c:v>
                </c:pt>
                <c:pt idx="6">
                  <c:v>33.89</c:v>
                </c:pt>
                <c:pt idx="7">
                  <c:v>33.89</c:v>
                </c:pt>
                <c:pt idx="8">
                  <c:v>33.89</c:v>
                </c:pt>
                <c:pt idx="9">
                  <c:v>33.89</c:v>
                </c:pt>
                <c:pt idx="10">
                  <c:v>33.89</c:v>
                </c:pt>
                <c:pt idx="11">
                  <c:v>33.89</c:v>
                </c:pt>
                <c:pt idx="12">
                  <c:v>33.89</c:v>
                </c:pt>
                <c:pt idx="13">
                  <c:v>33.89</c:v>
                </c:pt>
                <c:pt idx="14">
                  <c:v>33.89</c:v>
                </c:pt>
                <c:pt idx="15">
                  <c:v>33.89</c:v>
                </c:pt>
                <c:pt idx="16">
                  <c:v>33.89</c:v>
                </c:pt>
                <c:pt idx="17">
                  <c:v>33.89</c:v>
                </c:pt>
                <c:pt idx="18">
                  <c:v>33.89</c:v>
                </c:pt>
                <c:pt idx="19">
                  <c:v>33.89</c:v>
                </c:pt>
                <c:pt idx="21">
                  <c:v>14.696999999999999</c:v>
                </c:pt>
                <c:pt idx="22">
                  <c:v>14.696999999999999</c:v>
                </c:pt>
                <c:pt idx="23">
                  <c:v>14.696999999999999</c:v>
                </c:pt>
                <c:pt idx="24">
                  <c:v>14.696999999999999</c:v>
                </c:pt>
                <c:pt idx="25">
                  <c:v>14.696999999999999</c:v>
                </c:pt>
                <c:pt idx="26">
                  <c:v>14.696999999999999</c:v>
                </c:pt>
                <c:pt idx="27">
                  <c:v>14.696999999999999</c:v>
                </c:pt>
                <c:pt idx="28">
                  <c:v>14.696999999999999</c:v>
                </c:pt>
                <c:pt idx="29">
                  <c:v>14.696999999999999</c:v>
                </c:pt>
                <c:pt idx="30">
                  <c:v>14.696999999999999</c:v>
                </c:pt>
                <c:pt idx="31">
                  <c:v>14.696999999999999</c:v>
                </c:pt>
                <c:pt idx="32">
                  <c:v>14.696999999999999</c:v>
                </c:pt>
                <c:pt idx="33">
                  <c:v>14.696999999999999</c:v>
                </c:pt>
                <c:pt idx="34">
                  <c:v>14.696999999999999</c:v>
                </c:pt>
                <c:pt idx="35">
                  <c:v>14.696999999999999</c:v>
                </c:pt>
                <c:pt idx="36">
                  <c:v>14.696999999999999</c:v>
                </c:pt>
                <c:pt idx="37">
                  <c:v>14.696999999999999</c:v>
                </c:pt>
                <c:pt idx="38">
                  <c:v>14.696999999999999</c:v>
                </c:pt>
                <c:pt idx="39">
                  <c:v>14.696999999999999</c:v>
                </c:pt>
                <c:pt idx="40">
                  <c:v>14.696999999999999</c:v>
                </c:pt>
              </c:numCache>
            </c:numRef>
          </c:val>
          <c:smooth val="0"/>
        </c:ser>
        <c:ser>
          <c:idx val="2"/>
          <c:order val="2"/>
          <c:tx>
            <c:strRef>
              <c:f>XmRdata!$D$1</c:f>
              <c:strCache>
                <c:ptCount val="1"/>
                <c:pt idx="0">
                  <c:v> +2 Sigma</c:v>
                </c:pt>
              </c:strCache>
            </c:strRef>
          </c:tx>
          <c:spPr>
            <a:ln w="25400">
              <a:noFill/>
            </a:ln>
            <a:effectLst/>
          </c:spPr>
          <c:marker>
            <c:symbol val="none"/>
          </c:marker>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XmRdata!$D$2:$D$42</c:f>
              <c:numCache>
                <c:formatCode>0.0</c:formatCode>
                <c:ptCount val="41"/>
                <c:pt idx="0">
                  <c:v>26.119999999999997</c:v>
                </c:pt>
                <c:pt idx="1">
                  <c:v>26.119999999999997</c:v>
                </c:pt>
                <c:pt idx="2">
                  <c:v>26.119999999999997</c:v>
                </c:pt>
                <c:pt idx="3">
                  <c:v>26.119999999999997</c:v>
                </c:pt>
                <c:pt idx="4">
                  <c:v>26.119999999999997</c:v>
                </c:pt>
                <c:pt idx="5">
                  <c:v>26.119999999999997</c:v>
                </c:pt>
                <c:pt idx="6">
                  <c:v>26.119999999999997</c:v>
                </c:pt>
                <c:pt idx="7">
                  <c:v>26.119999999999997</c:v>
                </c:pt>
                <c:pt idx="8">
                  <c:v>26.119999999999997</c:v>
                </c:pt>
                <c:pt idx="9">
                  <c:v>26.119999999999997</c:v>
                </c:pt>
                <c:pt idx="10">
                  <c:v>26.119999999999997</c:v>
                </c:pt>
                <c:pt idx="11">
                  <c:v>26.119999999999997</c:v>
                </c:pt>
                <c:pt idx="12">
                  <c:v>26.119999999999997</c:v>
                </c:pt>
                <c:pt idx="13">
                  <c:v>26.119999999999997</c:v>
                </c:pt>
                <c:pt idx="14">
                  <c:v>26.119999999999997</c:v>
                </c:pt>
                <c:pt idx="15">
                  <c:v>26.119999999999997</c:v>
                </c:pt>
                <c:pt idx="16">
                  <c:v>26.119999999999997</c:v>
                </c:pt>
                <c:pt idx="17">
                  <c:v>26.119999999999997</c:v>
                </c:pt>
                <c:pt idx="18">
                  <c:v>26.119999999999997</c:v>
                </c:pt>
                <c:pt idx="19">
                  <c:v>26.119999999999997</c:v>
                </c:pt>
                <c:pt idx="21">
                  <c:v>11.439666666666666</c:v>
                </c:pt>
                <c:pt idx="22">
                  <c:v>11.439666666666666</c:v>
                </c:pt>
                <c:pt idx="23">
                  <c:v>11.439666666666666</c:v>
                </c:pt>
                <c:pt idx="24">
                  <c:v>11.439666666666666</c:v>
                </c:pt>
                <c:pt idx="25">
                  <c:v>11.439666666666666</c:v>
                </c:pt>
                <c:pt idx="26">
                  <c:v>11.439666666666666</c:v>
                </c:pt>
                <c:pt idx="27">
                  <c:v>11.439666666666666</c:v>
                </c:pt>
                <c:pt idx="28">
                  <c:v>11.439666666666666</c:v>
                </c:pt>
                <c:pt idx="29">
                  <c:v>11.439666666666666</c:v>
                </c:pt>
                <c:pt idx="30">
                  <c:v>11.439666666666666</c:v>
                </c:pt>
                <c:pt idx="31">
                  <c:v>11.439666666666666</c:v>
                </c:pt>
                <c:pt idx="32">
                  <c:v>11.439666666666666</c:v>
                </c:pt>
                <c:pt idx="33">
                  <c:v>11.439666666666666</c:v>
                </c:pt>
                <c:pt idx="34">
                  <c:v>11.439666666666666</c:v>
                </c:pt>
                <c:pt idx="35">
                  <c:v>11.439666666666666</c:v>
                </c:pt>
                <c:pt idx="36">
                  <c:v>11.439666666666666</c:v>
                </c:pt>
                <c:pt idx="37">
                  <c:v>11.439666666666666</c:v>
                </c:pt>
                <c:pt idx="38">
                  <c:v>11.439666666666666</c:v>
                </c:pt>
                <c:pt idx="39">
                  <c:v>11.439666666666666</c:v>
                </c:pt>
                <c:pt idx="40">
                  <c:v>11.439666666666666</c:v>
                </c:pt>
              </c:numCache>
            </c:numRef>
          </c:val>
          <c:smooth val="0"/>
        </c:ser>
        <c:ser>
          <c:idx val="3"/>
          <c:order val="3"/>
          <c:tx>
            <c:strRef>
              <c:f>XmRdata!$E$1</c:f>
              <c:strCache>
                <c:ptCount val="1"/>
                <c:pt idx="0">
                  <c:v> +1 Sigma</c:v>
                </c:pt>
              </c:strCache>
            </c:strRef>
          </c:tx>
          <c:spPr>
            <a:ln w="25400">
              <a:noFill/>
            </a:ln>
            <a:effectLst/>
          </c:spPr>
          <c:marker>
            <c:symbol val="none"/>
          </c:marker>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XmRdata!$E$2:$E$42</c:f>
              <c:numCache>
                <c:formatCode>0.0</c:formatCode>
                <c:ptCount val="41"/>
                <c:pt idx="0">
                  <c:v>18.349999999999998</c:v>
                </c:pt>
                <c:pt idx="1">
                  <c:v>18.349999999999998</c:v>
                </c:pt>
                <c:pt idx="2">
                  <c:v>18.349999999999998</c:v>
                </c:pt>
                <c:pt idx="3">
                  <c:v>18.349999999999998</c:v>
                </c:pt>
                <c:pt idx="4">
                  <c:v>18.349999999999998</c:v>
                </c:pt>
                <c:pt idx="5">
                  <c:v>18.349999999999998</c:v>
                </c:pt>
                <c:pt idx="6">
                  <c:v>18.349999999999998</c:v>
                </c:pt>
                <c:pt idx="7">
                  <c:v>18.349999999999998</c:v>
                </c:pt>
                <c:pt idx="8">
                  <c:v>18.349999999999998</c:v>
                </c:pt>
                <c:pt idx="9">
                  <c:v>18.349999999999998</c:v>
                </c:pt>
                <c:pt idx="10">
                  <c:v>18.349999999999998</c:v>
                </c:pt>
                <c:pt idx="11">
                  <c:v>18.349999999999998</c:v>
                </c:pt>
                <c:pt idx="12">
                  <c:v>18.349999999999998</c:v>
                </c:pt>
                <c:pt idx="13">
                  <c:v>18.349999999999998</c:v>
                </c:pt>
                <c:pt idx="14">
                  <c:v>18.349999999999998</c:v>
                </c:pt>
                <c:pt idx="15">
                  <c:v>18.349999999999998</c:v>
                </c:pt>
                <c:pt idx="16">
                  <c:v>18.349999999999998</c:v>
                </c:pt>
                <c:pt idx="17">
                  <c:v>18.349999999999998</c:v>
                </c:pt>
                <c:pt idx="18">
                  <c:v>18.349999999999998</c:v>
                </c:pt>
                <c:pt idx="19">
                  <c:v>18.349999999999998</c:v>
                </c:pt>
                <c:pt idx="21">
                  <c:v>8.1823333333333323</c:v>
                </c:pt>
                <c:pt idx="22">
                  <c:v>8.1823333333333323</c:v>
                </c:pt>
                <c:pt idx="23">
                  <c:v>8.1823333333333323</c:v>
                </c:pt>
                <c:pt idx="24">
                  <c:v>8.1823333333333323</c:v>
                </c:pt>
                <c:pt idx="25">
                  <c:v>8.1823333333333323</c:v>
                </c:pt>
                <c:pt idx="26">
                  <c:v>8.1823333333333323</c:v>
                </c:pt>
                <c:pt idx="27">
                  <c:v>8.1823333333333323</c:v>
                </c:pt>
                <c:pt idx="28">
                  <c:v>8.1823333333333323</c:v>
                </c:pt>
                <c:pt idx="29">
                  <c:v>8.1823333333333323</c:v>
                </c:pt>
                <c:pt idx="30">
                  <c:v>8.1823333333333323</c:v>
                </c:pt>
                <c:pt idx="31">
                  <c:v>8.1823333333333323</c:v>
                </c:pt>
                <c:pt idx="32">
                  <c:v>8.1823333333333323</c:v>
                </c:pt>
                <c:pt idx="33">
                  <c:v>8.1823333333333323</c:v>
                </c:pt>
                <c:pt idx="34">
                  <c:v>8.1823333333333323</c:v>
                </c:pt>
                <c:pt idx="35">
                  <c:v>8.1823333333333323</c:v>
                </c:pt>
                <c:pt idx="36">
                  <c:v>8.1823333333333323</c:v>
                </c:pt>
                <c:pt idx="37">
                  <c:v>8.1823333333333323</c:v>
                </c:pt>
                <c:pt idx="38">
                  <c:v>8.1823333333333323</c:v>
                </c:pt>
                <c:pt idx="39">
                  <c:v>8.1823333333333323</c:v>
                </c:pt>
                <c:pt idx="40">
                  <c:v>8.1823333333333323</c:v>
                </c:pt>
              </c:numCache>
            </c:numRef>
          </c:val>
          <c:smooth val="0"/>
        </c:ser>
        <c:ser>
          <c:idx val="4"/>
          <c:order val="4"/>
          <c:tx>
            <c:strRef>
              <c:f>XmRdata!$F$1</c:f>
              <c:strCache>
                <c:ptCount val="1"/>
                <c:pt idx="0">
                  <c:v>Average</c:v>
                </c:pt>
              </c:strCache>
            </c:strRef>
          </c:tx>
          <c:spPr>
            <a:ln w="12700">
              <a:solidFill>
                <a:srgbClr val="00FFFF"/>
              </a:solidFill>
              <a:prstDash val="solid"/>
            </a:ln>
            <a:effectLst/>
          </c:spPr>
          <c:marker>
            <c:symbol val="none"/>
          </c:marker>
          <c:dLbls>
            <c:dLbl>
              <c:idx val="1"/>
              <c:layout>
                <c:manualLayout>
                  <c:x val="-1.4669285576915844E-2"/>
                  <c:y val="-2.0207487940346224E-2"/>
                </c:manualLayout>
              </c:layout>
              <c:tx>
                <c:rich>
                  <a:bodyPr/>
                  <a:lstStyle/>
                  <a:p>
                    <a:r>
                      <a:rPr lang="en-US"/>
                      <a:t>CL</a:t>
                    </a:r>
                  </a:p>
                </c:rich>
              </c:tx>
              <c:showLegendKey val="0"/>
              <c:showVal val="1"/>
              <c:showCatName val="0"/>
              <c:showSerName val="0"/>
              <c:showPercent val="0"/>
              <c:showBubbleSize val="0"/>
              <c:extLst>
                <c:ext xmlns:c15="http://schemas.microsoft.com/office/drawing/2012/chart" uri="{CE6537A1-D6FC-4f65-9D91-7224C49458BB}">
                  <c15:layout/>
                </c:ext>
              </c:extLst>
            </c:dLbl>
            <c:dLbl>
              <c:idx val="19"/>
              <c:layout>
                <c:manualLayout>
                  <c:x val="-1.4669285576915859E-2"/>
                  <c:y val="-1.010374397017308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0"/>
              <c:layout>
                <c:manualLayout>
                  <c:x val="-1.4669285576915859E-2"/>
                  <c:y val="-2.0207487940346148E-2"/>
                </c:manualLayout>
              </c:layout>
              <c:numFmt formatCode="0.00" sourceLinked="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XmRdata!$F$2:$F$42</c:f>
              <c:numCache>
                <c:formatCode>0.0</c:formatCode>
                <c:ptCount val="41"/>
                <c:pt idx="0">
                  <c:v>10.579999999999998</c:v>
                </c:pt>
                <c:pt idx="1">
                  <c:v>10.579999999999998</c:v>
                </c:pt>
                <c:pt idx="2">
                  <c:v>10.579999999999998</c:v>
                </c:pt>
                <c:pt idx="3">
                  <c:v>10.579999999999998</c:v>
                </c:pt>
                <c:pt idx="4">
                  <c:v>10.579999999999998</c:v>
                </c:pt>
                <c:pt idx="5">
                  <c:v>10.579999999999998</c:v>
                </c:pt>
                <c:pt idx="6">
                  <c:v>10.579999999999998</c:v>
                </c:pt>
                <c:pt idx="7">
                  <c:v>10.579999999999998</c:v>
                </c:pt>
                <c:pt idx="8">
                  <c:v>10.579999999999998</c:v>
                </c:pt>
                <c:pt idx="9">
                  <c:v>10.579999999999998</c:v>
                </c:pt>
                <c:pt idx="10">
                  <c:v>10.579999999999998</c:v>
                </c:pt>
                <c:pt idx="11">
                  <c:v>10.579999999999998</c:v>
                </c:pt>
                <c:pt idx="12">
                  <c:v>10.579999999999998</c:v>
                </c:pt>
                <c:pt idx="13">
                  <c:v>10.579999999999998</c:v>
                </c:pt>
                <c:pt idx="14">
                  <c:v>10.579999999999998</c:v>
                </c:pt>
                <c:pt idx="15">
                  <c:v>10.579999999999998</c:v>
                </c:pt>
                <c:pt idx="16">
                  <c:v>10.579999999999998</c:v>
                </c:pt>
                <c:pt idx="17">
                  <c:v>10.579999999999998</c:v>
                </c:pt>
                <c:pt idx="18">
                  <c:v>10.579999999999998</c:v>
                </c:pt>
                <c:pt idx="19">
                  <c:v>10.579999999999998</c:v>
                </c:pt>
                <c:pt idx="21">
                  <c:v>4.9249999999999989</c:v>
                </c:pt>
                <c:pt idx="22">
                  <c:v>4.9249999999999989</c:v>
                </c:pt>
                <c:pt idx="23">
                  <c:v>4.9249999999999989</c:v>
                </c:pt>
                <c:pt idx="24">
                  <c:v>4.9249999999999989</c:v>
                </c:pt>
                <c:pt idx="25">
                  <c:v>4.9249999999999989</c:v>
                </c:pt>
                <c:pt idx="26">
                  <c:v>4.9249999999999989</c:v>
                </c:pt>
                <c:pt idx="27">
                  <c:v>4.9249999999999989</c:v>
                </c:pt>
                <c:pt idx="28">
                  <c:v>4.9249999999999989</c:v>
                </c:pt>
                <c:pt idx="29">
                  <c:v>4.9249999999999989</c:v>
                </c:pt>
                <c:pt idx="30">
                  <c:v>4.9249999999999989</c:v>
                </c:pt>
                <c:pt idx="31">
                  <c:v>4.9249999999999989</c:v>
                </c:pt>
                <c:pt idx="32">
                  <c:v>4.9249999999999989</c:v>
                </c:pt>
                <c:pt idx="33">
                  <c:v>4.9249999999999989</c:v>
                </c:pt>
                <c:pt idx="34">
                  <c:v>4.9249999999999989</c:v>
                </c:pt>
                <c:pt idx="35">
                  <c:v>4.9249999999999989</c:v>
                </c:pt>
                <c:pt idx="36">
                  <c:v>4.9249999999999989</c:v>
                </c:pt>
                <c:pt idx="37">
                  <c:v>4.9249999999999989</c:v>
                </c:pt>
                <c:pt idx="38">
                  <c:v>4.9249999999999989</c:v>
                </c:pt>
                <c:pt idx="39">
                  <c:v>4.9249999999999989</c:v>
                </c:pt>
                <c:pt idx="40">
                  <c:v>4.9249999999999989</c:v>
                </c:pt>
              </c:numCache>
            </c:numRef>
          </c:val>
          <c:smooth val="0"/>
        </c:ser>
        <c:ser>
          <c:idx val="5"/>
          <c:order val="5"/>
          <c:tx>
            <c:strRef>
              <c:f>XmRdata!$G$1</c:f>
              <c:strCache>
                <c:ptCount val="1"/>
                <c:pt idx="0">
                  <c:v> -1 Sigma</c:v>
                </c:pt>
              </c:strCache>
            </c:strRef>
          </c:tx>
          <c:spPr>
            <a:ln w="25400">
              <a:noFill/>
            </a:ln>
            <a:effectLst/>
          </c:spPr>
          <c:marker>
            <c:symbol val="none"/>
          </c:marker>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XmRdata!$G$2:$G$42</c:f>
              <c:numCache>
                <c:formatCode>0.0</c:formatCode>
                <c:ptCount val="41"/>
                <c:pt idx="0">
                  <c:v>2.8099999999999978</c:v>
                </c:pt>
                <c:pt idx="1">
                  <c:v>2.8099999999999978</c:v>
                </c:pt>
                <c:pt idx="2">
                  <c:v>2.8099999999999978</c:v>
                </c:pt>
                <c:pt idx="3">
                  <c:v>2.8099999999999978</c:v>
                </c:pt>
                <c:pt idx="4">
                  <c:v>2.8099999999999978</c:v>
                </c:pt>
                <c:pt idx="5">
                  <c:v>2.8099999999999978</c:v>
                </c:pt>
                <c:pt idx="6">
                  <c:v>2.8099999999999978</c:v>
                </c:pt>
                <c:pt idx="7">
                  <c:v>2.8099999999999978</c:v>
                </c:pt>
                <c:pt idx="8">
                  <c:v>2.8099999999999978</c:v>
                </c:pt>
                <c:pt idx="9">
                  <c:v>2.8099999999999978</c:v>
                </c:pt>
                <c:pt idx="10">
                  <c:v>2.8099999999999978</c:v>
                </c:pt>
                <c:pt idx="11">
                  <c:v>2.8099999999999978</c:v>
                </c:pt>
                <c:pt idx="12">
                  <c:v>2.8099999999999978</c:v>
                </c:pt>
                <c:pt idx="13">
                  <c:v>2.8099999999999978</c:v>
                </c:pt>
                <c:pt idx="14">
                  <c:v>2.8099999999999978</c:v>
                </c:pt>
                <c:pt idx="15">
                  <c:v>2.8099999999999978</c:v>
                </c:pt>
                <c:pt idx="16">
                  <c:v>2.8099999999999978</c:v>
                </c:pt>
                <c:pt idx="17">
                  <c:v>2.8099999999999978</c:v>
                </c:pt>
                <c:pt idx="18">
                  <c:v>2.8099999999999978</c:v>
                </c:pt>
                <c:pt idx="19">
                  <c:v>2.8099999999999978</c:v>
                </c:pt>
                <c:pt idx="21">
                  <c:v>1.6676666666666655</c:v>
                </c:pt>
                <c:pt idx="22">
                  <c:v>1.6676666666666655</c:v>
                </c:pt>
                <c:pt idx="23">
                  <c:v>1.6676666666666655</c:v>
                </c:pt>
                <c:pt idx="24">
                  <c:v>1.6676666666666655</c:v>
                </c:pt>
                <c:pt idx="25">
                  <c:v>1.6676666666666655</c:v>
                </c:pt>
                <c:pt idx="26">
                  <c:v>1.6676666666666655</c:v>
                </c:pt>
                <c:pt idx="27">
                  <c:v>1.6676666666666655</c:v>
                </c:pt>
                <c:pt idx="28">
                  <c:v>1.6676666666666655</c:v>
                </c:pt>
                <c:pt idx="29">
                  <c:v>1.6676666666666655</c:v>
                </c:pt>
                <c:pt idx="30">
                  <c:v>1.6676666666666655</c:v>
                </c:pt>
                <c:pt idx="31">
                  <c:v>1.6676666666666655</c:v>
                </c:pt>
                <c:pt idx="32">
                  <c:v>1.6676666666666655</c:v>
                </c:pt>
                <c:pt idx="33">
                  <c:v>1.6676666666666655</c:v>
                </c:pt>
                <c:pt idx="34">
                  <c:v>1.6676666666666655</c:v>
                </c:pt>
                <c:pt idx="35">
                  <c:v>1.6676666666666655</c:v>
                </c:pt>
                <c:pt idx="36">
                  <c:v>1.6676666666666655</c:v>
                </c:pt>
                <c:pt idx="37">
                  <c:v>1.6676666666666655</c:v>
                </c:pt>
                <c:pt idx="38">
                  <c:v>1.6676666666666655</c:v>
                </c:pt>
                <c:pt idx="39">
                  <c:v>1.6676666666666655</c:v>
                </c:pt>
                <c:pt idx="40">
                  <c:v>1.6676666666666655</c:v>
                </c:pt>
              </c:numCache>
            </c:numRef>
          </c:val>
          <c:smooth val="0"/>
        </c:ser>
        <c:ser>
          <c:idx val="6"/>
          <c:order val="6"/>
          <c:tx>
            <c:strRef>
              <c:f>XmRdata!$H$1</c:f>
              <c:strCache>
                <c:ptCount val="1"/>
                <c:pt idx="0">
                  <c:v> -2 Sigma</c:v>
                </c:pt>
              </c:strCache>
            </c:strRef>
          </c:tx>
          <c:spPr>
            <a:ln w="25400">
              <a:noFill/>
            </a:ln>
            <a:effectLst/>
          </c:spPr>
          <c:marker>
            <c:symbol val="none"/>
          </c:marker>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XmRdata!$H$2:$H$42</c:f>
              <c:numCache>
                <c:formatCode>0.0</c:formatCode>
                <c:ptCount val="41"/>
                <c:pt idx="0">
                  <c:v>-4.9600000000000026</c:v>
                </c:pt>
                <c:pt idx="1">
                  <c:v>-4.9600000000000026</c:v>
                </c:pt>
                <c:pt idx="2">
                  <c:v>-4.9600000000000026</c:v>
                </c:pt>
                <c:pt idx="3">
                  <c:v>-4.9600000000000026</c:v>
                </c:pt>
                <c:pt idx="4">
                  <c:v>-4.9600000000000026</c:v>
                </c:pt>
                <c:pt idx="5">
                  <c:v>-4.9600000000000026</c:v>
                </c:pt>
                <c:pt idx="6">
                  <c:v>-4.9600000000000026</c:v>
                </c:pt>
                <c:pt idx="7">
                  <c:v>-4.9600000000000026</c:v>
                </c:pt>
                <c:pt idx="8">
                  <c:v>-4.9600000000000026</c:v>
                </c:pt>
                <c:pt idx="9">
                  <c:v>-4.9600000000000026</c:v>
                </c:pt>
                <c:pt idx="10">
                  <c:v>-4.9600000000000026</c:v>
                </c:pt>
                <c:pt idx="11">
                  <c:v>-4.9600000000000026</c:v>
                </c:pt>
                <c:pt idx="12">
                  <c:v>-4.9600000000000026</c:v>
                </c:pt>
                <c:pt idx="13">
                  <c:v>-4.9600000000000026</c:v>
                </c:pt>
                <c:pt idx="14">
                  <c:v>-4.9600000000000026</c:v>
                </c:pt>
                <c:pt idx="15">
                  <c:v>-4.9600000000000026</c:v>
                </c:pt>
                <c:pt idx="16">
                  <c:v>-4.9600000000000026</c:v>
                </c:pt>
                <c:pt idx="17">
                  <c:v>-4.9600000000000026</c:v>
                </c:pt>
                <c:pt idx="18">
                  <c:v>-4.9600000000000026</c:v>
                </c:pt>
                <c:pt idx="19">
                  <c:v>-4.9600000000000026</c:v>
                </c:pt>
                <c:pt idx="21">
                  <c:v>-1.5896666666666679</c:v>
                </c:pt>
                <c:pt idx="22">
                  <c:v>-1.5896666666666679</c:v>
                </c:pt>
                <c:pt idx="23">
                  <c:v>-1.5896666666666679</c:v>
                </c:pt>
                <c:pt idx="24">
                  <c:v>-1.5896666666666679</c:v>
                </c:pt>
                <c:pt idx="25">
                  <c:v>-1.5896666666666679</c:v>
                </c:pt>
                <c:pt idx="26">
                  <c:v>-1.5896666666666679</c:v>
                </c:pt>
                <c:pt idx="27">
                  <c:v>-1.5896666666666679</c:v>
                </c:pt>
                <c:pt idx="28">
                  <c:v>-1.5896666666666679</c:v>
                </c:pt>
                <c:pt idx="29">
                  <c:v>-1.5896666666666679</c:v>
                </c:pt>
                <c:pt idx="30">
                  <c:v>-1.5896666666666679</c:v>
                </c:pt>
                <c:pt idx="31">
                  <c:v>-1.5896666666666679</c:v>
                </c:pt>
                <c:pt idx="32">
                  <c:v>-1.5896666666666679</c:v>
                </c:pt>
                <c:pt idx="33">
                  <c:v>-1.5896666666666679</c:v>
                </c:pt>
                <c:pt idx="34">
                  <c:v>-1.5896666666666679</c:v>
                </c:pt>
                <c:pt idx="35">
                  <c:v>-1.5896666666666679</c:v>
                </c:pt>
                <c:pt idx="36">
                  <c:v>-1.5896666666666679</c:v>
                </c:pt>
                <c:pt idx="37">
                  <c:v>-1.5896666666666679</c:v>
                </c:pt>
                <c:pt idx="38">
                  <c:v>-1.5896666666666679</c:v>
                </c:pt>
                <c:pt idx="39">
                  <c:v>-1.5896666666666679</c:v>
                </c:pt>
                <c:pt idx="40">
                  <c:v>-1.5896666666666679</c:v>
                </c:pt>
              </c:numCache>
            </c:numRef>
          </c:val>
          <c:smooth val="0"/>
        </c:ser>
        <c:ser>
          <c:idx val="7"/>
          <c:order val="7"/>
          <c:tx>
            <c:strRef>
              <c:f>XmRdata!$I$1</c:f>
              <c:strCache>
                <c:ptCount val="1"/>
                <c:pt idx="0">
                  <c:v>LCL</c:v>
                </c:pt>
              </c:strCache>
            </c:strRef>
          </c:tx>
          <c:spPr>
            <a:ln w="12700">
              <a:solidFill>
                <a:srgbClr val="FF0000"/>
              </a:solidFill>
              <a:prstDash val="lgDash"/>
            </a:ln>
            <a:effectLst/>
          </c:spPr>
          <c:marker>
            <c:symbol val="none"/>
          </c:marker>
          <c:dLbls>
            <c:dLbl>
              <c:idx val="1"/>
              <c:layout>
                <c:manualLayout>
                  <c:x val="-1.4669285576915844E-2"/>
                  <c:y val="-2.0207487940346224E-2"/>
                </c:manualLayout>
              </c:layout>
              <c:tx>
                <c:rich>
                  <a:bodyPr/>
                  <a:lstStyle/>
                  <a:p>
                    <a:r>
                      <a:rPr lang="en-US"/>
                      <a:t>LCL</a:t>
                    </a:r>
                  </a:p>
                </c:rich>
              </c:tx>
              <c:showLegendKey val="0"/>
              <c:showVal val="1"/>
              <c:showCatName val="0"/>
              <c:showSerName val="0"/>
              <c:showPercent val="0"/>
              <c:showBubbleSize val="0"/>
              <c:extLst>
                <c:ext xmlns:c15="http://schemas.microsoft.com/office/drawing/2012/chart" uri="{CE6537A1-D6FC-4f65-9D91-7224C49458BB}">
                  <c15:layout/>
                </c:ext>
              </c:extLst>
            </c:dLbl>
            <c:dLbl>
              <c:idx val="19"/>
              <c:layout>
                <c:manualLayout>
                  <c:x val="-1.4669285576915859E-2"/>
                  <c:y val="-1.0103743970173084E-2"/>
                </c:manualLayout>
              </c:layout>
              <c:numFmt formatCode="0.00" sourceLinked="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dLbl>
              <c:idx val="40"/>
              <c:layout>
                <c:manualLayout>
                  <c:x val="-1.466928557691575E-2"/>
                  <c:y val="-2.0207487940346224E-2"/>
                </c:manualLayout>
              </c:layout>
              <c:numFmt formatCode="0.00" sourceLinked="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XmRdata!$A$2:$A$42</c:f>
              <c:strCache>
                <c:ptCount val="41"/>
                <c:pt idx="0">
                  <c:v>Jan</c:v>
                </c:pt>
                <c:pt idx="1">
                  <c:v>Feb</c:v>
                </c:pt>
                <c:pt idx="2">
                  <c:v>Mar</c:v>
                </c:pt>
                <c:pt idx="3">
                  <c:v>April</c:v>
                </c:pt>
                <c:pt idx="4">
                  <c:v>May</c:v>
                </c:pt>
                <c:pt idx="5">
                  <c:v>June</c:v>
                </c:pt>
                <c:pt idx="6">
                  <c:v>July</c:v>
                </c:pt>
                <c:pt idx="7">
                  <c:v>Aug</c:v>
                </c:pt>
                <c:pt idx="8">
                  <c:v>Sept</c:v>
                </c:pt>
                <c:pt idx="9">
                  <c:v>Oct</c:v>
                </c:pt>
                <c:pt idx="10">
                  <c:v>Nov</c:v>
                </c:pt>
                <c:pt idx="11">
                  <c:v>Dec</c:v>
                </c:pt>
                <c:pt idx="12">
                  <c:v>Jan</c:v>
                </c:pt>
                <c:pt idx="13">
                  <c:v>Feb</c:v>
                </c:pt>
                <c:pt idx="14">
                  <c:v>Mar</c:v>
                </c:pt>
                <c:pt idx="15">
                  <c:v>April</c:v>
                </c:pt>
                <c:pt idx="16">
                  <c:v>May</c:v>
                </c:pt>
                <c:pt idx="17">
                  <c:v>June</c:v>
                </c:pt>
                <c:pt idx="18">
                  <c:v>July</c:v>
                </c:pt>
                <c:pt idx="19">
                  <c:v>Aug</c:v>
                </c:pt>
                <c:pt idx="21">
                  <c:v>Sept</c:v>
                </c:pt>
                <c:pt idx="22">
                  <c:v>Oct</c:v>
                </c:pt>
                <c:pt idx="23">
                  <c:v>Nov</c:v>
                </c:pt>
                <c:pt idx="24">
                  <c:v>Dec</c:v>
                </c:pt>
                <c:pt idx="25">
                  <c:v>Jan</c:v>
                </c:pt>
                <c:pt idx="26">
                  <c:v>Feb</c:v>
                </c:pt>
                <c:pt idx="27">
                  <c:v>Mar</c:v>
                </c:pt>
                <c:pt idx="28">
                  <c:v>April</c:v>
                </c:pt>
                <c:pt idx="29">
                  <c:v>May</c:v>
                </c:pt>
                <c:pt idx="30">
                  <c:v>June</c:v>
                </c:pt>
                <c:pt idx="31">
                  <c:v>July</c:v>
                </c:pt>
                <c:pt idx="32">
                  <c:v>Aug</c:v>
                </c:pt>
                <c:pt idx="33">
                  <c:v>Sept</c:v>
                </c:pt>
                <c:pt idx="34">
                  <c:v>Oct</c:v>
                </c:pt>
                <c:pt idx="35">
                  <c:v>Nov</c:v>
                </c:pt>
                <c:pt idx="36">
                  <c:v>Dec</c:v>
                </c:pt>
                <c:pt idx="37">
                  <c:v>Jan</c:v>
                </c:pt>
                <c:pt idx="38">
                  <c:v>Feb</c:v>
                </c:pt>
                <c:pt idx="39">
                  <c:v>Mar</c:v>
                </c:pt>
                <c:pt idx="40">
                  <c:v>April</c:v>
                </c:pt>
              </c:strCache>
            </c:strRef>
          </c:cat>
          <c:val>
            <c:numRef>
              <c:f>XmRdata!$I$2:$I$42</c:f>
              <c:numCache>
                <c:formatCode>0.0</c:formatCode>
                <c:ptCount val="41"/>
                <c:pt idx="0">
                  <c:v>-12.730000000000004</c:v>
                </c:pt>
                <c:pt idx="1">
                  <c:v>-12.730000000000004</c:v>
                </c:pt>
                <c:pt idx="2">
                  <c:v>-12.730000000000004</c:v>
                </c:pt>
                <c:pt idx="3">
                  <c:v>-12.730000000000004</c:v>
                </c:pt>
                <c:pt idx="4">
                  <c:v>-12.730000000000004</c:v>
                </c:pt>
                <c:pt idx="5">
                  <c:v>-12.730000000000004</c:v>
                </c:pt>
                <c:pt idx="6">
                  <c:v>-12.730000000000004</c:v>
                </c:pt>
                <c:pt idx="7">
                  <c:v>-12.730000000000004</c:v>
                </c:pt>
                <c:pt idx="8">
                  <c:v>-12.730000000000004</c:v>
                </c:pt>
                <c:pt idx="9">
                  <c:v>-12.730000000000004</c:v>
                </c:pt>
                <c:pt idx="10">
                  <c:v>-12.730000000000004</c:v>
                </c:pt>
                <c:pt idx="11">
                  <c:v>-12.730000000000004</c:v>
                </c:pt>
                <c:pt idx="12">
                  <c:v>-12.730000000000004</c:v>
                </c:pt>
                <c:pt idx="13">
                  <c:v>-12.730000000000004</c:v>
                </c:pt>
                <c:pt idx="14">
                  <c:v>-12.730000000000004</c:v>
                </c:pt>
                <c:pt idx="15">
                  <c:v>-12.730000000000004</c:v>
                </c:pt>
                <c:pt idx="16">
                  <c:v>-12.730000000000004</c:v>
                </c:pt>
                <c:pt idx="17">
                  <c:v>-12.730000000000004</c:v>
                </c:pt>
                <c:pt idx="18">
                  <c:v>-12.730000000000004</c:v>
                </c:pt>
                <c:pt idx="19">
                  <c:v>-12.730000000000004</c:v>
                </c:pt>
                <c:pt idx="21">
                  <c:v>-4.8470000000000013</c:v>
                </c:pt>
                <c:pt idx="22">
                  <c:v>-4.8470000000000013</c:v>
                </c:pt>
                <c:pt idx="23">
                  <c:v>-4.8470000000000013</c:v>
                </c:pt>
                <c:pt idx="24">
                  <c:v>-4.8470000000000013</c:v>
                </c:pt>
                <c:pt idx="25">
                  <c:v>-4.8470000000000013</c:v>
                </c:pt>
                <c:pt idx="26">
                  <c:v>-4.8470000000000013</c:v>
                </c:pt>
                <c:pt idx="27">
                  <c:v>-4.8470000000000013</c:v>
                </c:pt>
                <c:pt idx="28">
                  <c:v>-4.8470000000000013</c:v>
                </c:pt>
                <c:pt idx="29">
                  <c:v>-4.8470000000000013</c:v>
                </c:pt>
                <c:pt idx="30">
                  <c:v>-4.8470000000000013</c:v>
                </c:pt>
                <c:pt idx="31">
                  <c:v>-4.8470000000000013</c:v>
                </c:pt>
                <c:pt idx="32">
                  <c:v>-4.8470000000000013</c:v>
                </c:pt>
                <c:pt idx="33">
                  <c:v>-4.8470000000000013</c:v>
                </c:pt>
                <c:pt idx="34">
                  <c:v>-4.8470000000000013</c:v>
                </c:pt>
                <c:pt idx="35">
                  <c:v>-4.8470000000000013</c:v>
                </c:pt>
                <c:pt idx="36">
                  <c:v>-4.8470000000000013</c:v>
                </c:pt>
                <c:pt idx="37">
                  <c:v>-4.8470000000000013</c:v>
                </c:pt>
                <c:pt idx="38">
                  <c:v>-4.8470000000000013</c:v>
                </c:pt>
                <c:pt idx="39">
                  <c:v>-4.8470000000000013</c:v>
                </c:pt>
                <c:pt idx="40">
                  <c:v>-4.8470000000000013</c:v>
                </c:pt>
              </c:numCache>
            </c:numRef>
          </c:val>
          <c:smooth val="0"/>
        </c:ser>
        <c:dLbls>
          <c:showLegendKey val="0"/>
          <c:showVal val="0"/>
          <c:showCatName val="0"/>
          <c:showSerName val="0"/>
          <c:showPercent val="0"/>
          <c:showBubbleSize val="0"/>
        </c:dLbls>
        <c:marker val="1"/>
        <c:smooth val="0"/>
        <c:axId val="253809640"/>
        <c:axId val="253812384"/>
      </c:lineChart>
      <c:catAx>
        <c:axId val="253809640"/>
        <c:scaling>
          <c:orientation val="minMax"/>
        </c:scaling>
        <c:delete val="0"/>
        <c:axPos val="b"/>
        <c:title>
          <c:tx>
            <c:rich>
              <a:bodyPr/>
              <a:lstStyle/>
              <a:p>
                <a:pPr>
                  <a:defRPr/>
                </a:pPr>
                <a:r>
                  <a:rPr lang="en-US"/>
                  <a:t>Month</a:t>
                </a:r>
              </a:p>
            </c:rich>
          </c:tx>
          <c:layout/>
          <c:overlay val="0"/>
        </c:title>
        <c:numFmt formatCode="General" sourceLinked="0"/>
        <c:majorTickMark val="out"/>
        <c:minorTickMark val="none"/>
        <c:tickLblPos val="nextTo"/>
        <c:crossAx val="253812384"/>
        <c:crossesAt val="-20"/>
        <c:auto val="0"/>
        <c:lblAlgn val="ctr"/>
        <c:lblOffset val="100"/>
        <c:noMultiLvlLbl val="0"/>
      </c:catAx>
      <c:valAx>
        <c:axId val="253812384"/>
        <c:scaling>
          <c:orientation val="minMax"/>
        </c:scaling>
        <c:delete val="0"/>
        <c:axPos val="l"/>
        <c:majorGridlines/>
        <c:numFmt formatCode="0.0" sourceLinked="1"/>
        <c:majorTickMark val="out"/>
        <c:minorTickMark val="none"/>
        <c:tickLblPos val="nextTo"/>
        <c:crossAx val="253809640"/>
        <c:crosses val="autoZero"/>
        <c:crossBetween val="midCat"/>
      </c:valAx>
      <c:spPr>
        <a:noFill/>
        <a:ln w="25400">
          <a:no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CAP pts (n)</c:v>
                </c:pt>
              </c:strCache>
            </c:strRef>
          </c:tx>
          <c:spPr>
            <a:solidFill>
              <a:schemeClr val="lt1"/>
            </a:solidFill>
            <a:ln w="19050">
              <a:solidFill>
                <a:schemeClr val="dk1">
                  <a:tint val="88500"/>
                </a:schemeClr>
              </a:solidFill>
            </a:ln>
            <a:effectLst/>
          </c:spPr>
          <c:dPt>
            <c:idx val="0"/>
            <c:bubble3D val="0"/>
            <c:explosion val="2"/>
            <c:spPr>
              <a:solidFill>
                <a:schemeClr val="lt1"/>
              </a:solidFill>
              <a:ln w="19050">
                <a:solidFill>
                  <a:schemeClr val="dk1">
                    <a:tint val="88500"/>
                  </a:schemeClr>
                </a:solidFill>
              </a:ln>
              <a:effectLst/>
            </c:spPr>
          </c:dPt>
          <c:dPt>
            <c:idx val="1"/>
            <c:bubble3D val="0"/>
            <c:spPr>
              <a:solidFill>
                <a:schemeClr val="lt1"/>
              </a:solidFill>
              <a:ln w="19050">
                <a:solidFill>
                  <a:schemeClr val="dk1">
                    <a:tint val="88500"/>
                  </a:schemeClr>
                </a:solidFill>
              </a:ln>
              <a:effectLst/>
            </c:spPr>
          </c:dPt>
          <c:dPt>
            <c:idx val="2"/>
            <c:bubble3D val="0"/>
            <c:spPr>
              <a:solidFill>
                <a:schemeClr val="lt1"/>
              </a:solidFill>
              <a:ln w="19050">
                <a:solidFill>
                  <a:schemeClr val="dk1">
                    <a:tint val="88500"/>
                  </a:schemeClr>
                </a:solidFill>
              </a:ln>
              <a:effectLst/>
            </c:spPr>
          </c:dPt>
          <c:dPt>
            <c:idx val="3"/>
            <c:bubble3D val="0"/>
            <c:explosion val="10"/>
            <c:spPr>
              <a:solidFill>
                <a:schemeClr val="lt1"/>
              </a:solidFill>
              <a:ln w="19050">
                <a:solidFill>
                  <a:schemeClr val="dk1">
                    <a:tint val="88500"/>
                  </a:schemeClr>
                </a:solidFill>
              </a:ln>
              <a:effectLst/>
            </c:spPr>
          </c:dPt>
          <c:dLbls>
            <c:dLbl>
              <c:idx val="0"/>
              <c:layout>
                <c:manualLayout>
                  <c:x val="-0.21030869455090512"/>
                  <c:y val="0.1018299420778043"/>
                </c:manualLayout>
              </c:layout>
              <c:dLblPos val="bestFit"/>
              <c:showLegendKey val="0"/>
              <c:showVal val="1"/>
              <c:showCatName val="1"/>
              <c:showSerName val="0"/>
              <c:showPercent val="1"/>
              <c:showBubbleSize val="0"/>
              <c:extLst>
                <c:ext xmlns:c15="http://schemas.microsoft.com/office/drawing/2012/chart" uri="{CE6537A1-D6FC-4f65-9D91-7224C49458BB}">
                  <c15:layout>
                    <c:manualLayout>
                      <c:w val="0.21950103277355959"/>
                      <c:h val="0.2025536182445164"/>
                    </c:manualLayout>
                  </c15:layout>
                </c:ext>
              </c:extLst>
            </c:dLbl>
            <c:dLbl>
              <c:idx val="3"/>
              <c:layout/>
              <c:tx>
                <c:rich>
                  <a:bodyPr/>
                  <a:lstStyle/>
                  <a:p>
                    <a:fld id="{44618917-CC4B-4E3C-AB68-C117A65CF2E6}" type="CATEGORYNAME">
                      <a:rPr lang="en-US" smtClean="0"/>
                      <a:pPr/>
                      <a:t>[CATEGORY NAME]</a:t>
                    </a:fld>
                    <a:r>
                      <a:rPr lang="en-US" baseline="0" dirty="0" smtClean="0"/>
                      <a:t>, </a:t>
                    </a:r>
                    <a:fld id="{A097040F-1004-49D5-AAA6-9FCC392E8FFD}" type="VALUE">
                      <a:rPr lang="en-US" baseline="0"/>
                      <a:pPr/>
                      <a:t>[VALUE]</a:t>
                    </a:fld>
                    <a:r>
                      <a:rPr lang="en-US" baseline="0" dirty="0"/>
                      <a:t>, </a:t>
                    </a:r>
                    <a:fld id="{3132D1A1-8AB8-4365-9373-52395B4B3B4F}" type="PERCENTAGE">
                      <a:rPr lang="en-US" baseline="0"/>
                      <a:pPr/>
                      <a:t>[PERCENTAGE]</a:t>
                    </a:fld>
                    <a:endParaRPr lang="en-US" baseline="0" dirty="0"/>
                  </a:p>
                </c:rich>
              </c:tx>
              <c:dLblPos val="inEnd"/>
              <c:showLegendKey val="0"/>
              <c:showVal val="1"/>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dLblPos val="inEnd"/>
            <c:showLegendKey val="0"/>
            <c:showVal val="1"/>
            <c:showCatName val="1"/>
            <c:showSerName val="0"/>
            <c:showPercent val="1"/>
            <c:showBubbleSize val="0"/>
            <c:showLeaderLines val="1"/>
            <c:leaderLines>
              <c:spPr>
                <a:ln w="9525">
                  <a:solidFill>
                    <a:schemeClr val="dk1">
                      <a:tint val="88500"/>
                      <a:lumMod val="60000"/>
                      <a:lumOff val="40000"/>
                    </a:schemeClr>
                  </a:solidFill>
                </a:ln>
                <a:effectLst/>
              </c:spPr>
            </c:leaderLines>
            <c:extLst>
              <c:ext xmlns:c15="http://schemas.microsoft.com/office/drawing/2012/chart" uri="{CE6537A1-D6FC-4f65-9D91-7224C49458BB}">
                <c15:layout/>
              </c:ext>
            </c:extLst>
          </c:dLbls>
          <c:cat>
            <c:strRef>
              <c:f>Sheet1!$A$2:$A$5</c:f>
              <c:strCache>
                <c:ptCount val="4"/>
                <c:pt idx="0">
                  <c:v>Neonates, Cardioplumonary Bypass Surgery</c:v>
                </c:pt>
                <c:pt idx="1">
                  <c:v>Single Ventricle Surgical Palliation</c:v>
                </c:pt>
                <c:pt idx="2">
                  <c:v>Acute Medical Condition, Ventilated</c:v>
                </c:pt>
                <c:pt idx="3">
                  <c:v>Local Identification as High Risk </c:v>
                </c:pt>
              </c:strCache>
            </c:strRef>
          </c:cat>
          <c:val>
            <c:numRef>
              <c:f>Sheet1!$B$2:$B$5</c:f>
              <c:numCache>
                <c:formatCode>General</c:formatCode>
                <c:ptCount val="4"/>
                <c:pt idx="0">
                  <c:v>1254</c:v>
                </c:pt>
                <c:pt idx="1">
                  <c:v>428</c:v>
                </c:pt>
                <c:pt idx="2">
                  <c:v>409</c:v>
                </c:pt>
                <c:pt idx="3">
                  <c:v>1143</c:v>
                </c:pt>
              </c:numCache>
            </c:numRef>
          </c:val>
        </c:ser>
        <c:dLbls>
          <c:dLblPos val="inEnd"/>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smtClean="0"/>
              <a:t>Supplemental</a:t>
            </a:r>
            <a:r>
              <a:rPr lang="en-US" b="1" baseline="0" dirty="0" smtClean="0"/>
              <a:t> Figure 4. </a:t>
            </a:r>
            <a:r>
              <a:rPr lang="en-US" dirty="0" smtClean="0"/>
              <a:t>Unadjusted IHCA RATE in Patients</a:t>
            </a:r>
            <a:r>
              <a:rPr lang="en-US" baseline="0" dirty="0" smtClean="0"/>
              <a:t> Receiving CAP Bundle </a:t>
            </a:r>
            <a:endParaRPr lang="en-US" dirty="0"/>
          </a:p>
        </c:rich>
      </c:tx>
      <c:layout>
        <c:manualLayout>
          <c:xMode val="edge"/>
          <c:yMode val="edge"/>
          <c:x val="0.23743143491066673"/>
          <c:y val="9.075256230518993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236267848573111"/>
          <c:y val="0.23666988797996433"/>
          <c:w val="0.81251674779992566"/>
          <c:h val="0.5249071036763806"/>
        </c:manualLayout>
      </c:layout>
      <c:barChart>
        <c:barDir val="col"/>
        <c:grouping val="clustered"/>
        <c:varyColors val="0"/>
        <c:ser>
          <c:idx val="0"/>
          <c:order val="0"/>
          <c:tx>
            <c:strRef>
              <c:f>Sheet1!$B$1</c:f>
              <c:strCache>
                <c:ptCount val="1"/>
                <c:pt idx="0">
                  <c:v>May18-Aug18</c:v>
                </c:pt>
              </c:strCache>
            </c:strRef>
          </c:tx>
          <c:spPr>
            <a:pattFill prst="wdDnDiag">
              <a:fgClr>
                <a:schemeClr val="accent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CA/1000 Bundle days</c:v>
                </c:pt>
              </c:strCache>
            </c:strRef>
          </c:cat>
          <c:val>
            <c:numRef>
              <c:f>Sheet1!$B$2</c:f>
              <c:numCache>
                <c:formatCode>General</c:formatCode>
                <c:ptCount val="1"/>
                <c:pt idx="0">
                  <c:v>18.600000000000001</c:v>
                </c:pt>
              </c:numCache>
            </c:numRef>
          </c:val>
        </c:ser>
        <c:ser>
          <c:idx val="1"/>
          <c:order val="1"/>
          <c:tx>
            <c:strRef>
              <c:f>Sheet1!$C$1</c:f>
              <c:strCache>
                <c:ptCount val="1"/>
                <c:pt idx="0">
                  <c:v>Sept18-Dec18</c:v>
                </c:pt>
              </c:strCache>
            </c:strRef>
          </c:tx>
          <c:spPr>
            <a:pattFill prst="dkVert">
              <a:fgClr>
                <a:schemeClr val="accent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CA/1000 Bundle days</c:v>
                </c:pt>
              </c:strCache>
            </c:strRef>
          </c:cat>
          <c:val>
            <c:numRef>
              <c:f>Sheet1!$C$2</c:f>
              <c:numCache>
                <c:formatCode>General</c:formatCode>
                <c:ptCount val="1"/>
                <c:pt idx="0">
                  <c:v>18</c:v>
                </c:pt>
              </c:numCache>
            </c:numRef>
          </c:val>
        </c:ser>
        <c:ser>
          <c:idx val="2"/>
          <c:order val="2"/>
          <c:tx>
            <c:strRef>
              <c:f>Sheet1!$D$1</c:f>
              <c:strCache>
                <c:ptCount val="1"/>
                <c:pt idx="0">
                  <c:v>Jan19-Apr19</c:v>
                </c:pt>
              </c:strCache>
            </c:strRef>
          </c:tx>
          <c:spPr>
            <a:pattFill prst="ltHorz">
              <a:fgClr>
                <a:schemeClr val="accent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CA/1000 Bundle days</c:v>
                </c:pt>
              </c:strCache>
            </c:strRef>
          </c:cat>
          <c:val>
            <c:numRef>
              <c:f>Sheet1!$D$2</c:f>
              <c:numCache>
                <c:formatCode>General</c:formatCode>
                <c:ptCount val="1"/>
                <c:pt idx="0">
                  <c:v>14.7</c:v>
                </c:pt>
              </c:numCache>
            </c:numRef>
          </c:val>
        </c:ser>
        <c:ser>
          <c:idx val="3"/>
          <c:order val="3"/>
          <c:tx>
            <c:strRef>
              <c:f>Sheet1!$E$1</c:f>
              <c:strCache>
                <c:ptCount val="1"/>
                <c:pt idx="0">
                  <c:v>May19-Sept19</c:v>
                </c:pt>
              </c:strCache>
            </c:strRef>
          </c:tx>
          <c:spPr>
            <a:pattFill prst="wdUpDiag">
              <a:fgClr>
                <a:schemeClr val="accent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CA/1000 Bundle days</c:v>
                </c:pt>
              </c:strCache>
            </c:strRef>
          </c:cat>
          <c:val>
            <c:numRef>
              <c:f>Sheet1!$E$2</c:f>
              <c:numCache>
                <c:formatCode>General</c:formatCode>
                <c:ptCount val="1"/>
                <c:pt idx="0">
                  <c:v>13.7</c:v>
                </c:pt>
              </c:numCache>
            </c:numRef>
          </c:val>
        </c:ser>
        <c:dLbls>
          <c:dLblPos val="outEnd"/>
          <c:showLegendKey val="0"/>
          <c:showVal val="1"/>
          <c:showCatName val="0"/>
          <c:showSerName val="0"/>
          <c:showPercent val="0"/>
          <c:showBubbleSize val="0"/>
        </c:dLbls>
        <c:gapWidth val="219"/>
        <c:overlap val="-27"/>
        <c:axId val="415502520"/>
        <c:axId val="415507616"/>
      </c:barChart>
      <c:catAx>
        <c:axId val="4155025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5507616"/>
        <c:crosses val="autoZero"/>
        <c:auto val="1"/>
        <c:lblAlgn val="ctr"/>
        <c:lblOffset val="100"/>
        <c:noMultiLvlLbl val="0"/>
      </c:catAx>
      <c:valAx>
        <c:axId val="415507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55025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0">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1064"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styleClr val="0"/>
    </cs:lnRef>
    <cs:fillRef idx="0"/>
    <cs:effectRef idx="0"/>
    <cs:fontRef idx="minor">
      <cs:styleClr val="0"/>
    </cs:fontRef>
    <cs:defRPr sz="1197" b="1" kern="1200"/>
  </cs:dataLabel>
  <cs:dataLabelCallout>
    <cs:lnRef idx="0">
      <cs:styleClr val="0"/>
    </cs:lnRef>
    <cs:fillRef idx="0"/>
    <cs:effectRef idx="0"/>
    <cs:fontRef idx="minor">
      <cs:styleClr val="0"/>
    </cs:fontRef>
    <cs:spPr>
      <a:solidFill>
        <a:schemeClr val="lt1"/>
      </a:solidFill>
      <a:ln>
        <a:solidFill>
          <a:schemeClr val="phClr"/>
        </a:solidFill>
      </a:ln>
    </cs:spPr>
    <cs:defRPr sz="1197"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761574-DA24-46AE-AA0C-B83DAAD871DB}" type="datetimeFigureOut">
              <a:rPr lang="en-US" smtClean="0"/>
              <a:t>11/25/2020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FFBAC7-3FC4-4220-8359-A32D1BEA6476}" type="slidenum">
              <a:rPr lang="en-US" smtClean="0"/>
              <a:t>‹#›</a:t>
            </a:fld>
            <a:endParaRPr lang="en-US"/>
          </a:p>
        </p:txBody>
      </p:sp>
    </p:spTree>
    <p:extLst>
      <p:ext uri="{BB962C8B-B14F-4D97-AF65-F5344CB8AC3E}">
        <p14:creationId xmlns:p14="http://schemas.microsoft.com/office/powerpoint/2010/main" val="475519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Analysi</a:t>
            </a:r>
            <a:r>
              <a:rPr lang="en-US" b="1" baseline="0" dirty="0" smtClean="0"/>
              <a:t>s of PC4 centers presented in PCCM in 2017 revealed …..</a:t>
            </a:r>
          </a:p>
          <a:p>
            <a:r>
              <a:rPr lang="en-US" b="1" baseline="0" dirty="0" smtClean="0"/>
              <a:t>Further analysis of this dataset for manuscript accepted for publication </a:t>
            </a:r>
          </a:p>
          <a:p>
            <a:r>
              <a:rPr lang="en-US" b="1" dirty="0" smtClean="0"/>
              <a:t>No CPR is better than quality CPR</a:t>
            </a:r>
            <a:endParaRPr lang="en-US" b="1" dirty="0"/>
          </a:p>
        </p:txBody>
      </p:sp>
      <p:sp>
        <p:nvSpPr>
          <p:cNvPr id="4" name="Slide Number Placeholder 3"/>
          <p:cNvSpPr>
            <a:spLocks noGrp="1"/>
          </p:cNvSpPr>
          <p:nvPr>
            <p:ph type="sldNum" sz="quarter" idx="10"/>
          </p:nvPr>
        </p:nvSpPr>
        <p:spPr/>
        <p:txBody>
          <a:bodyPr/>
          <a:lstStyle/>
          <a:p>
            <a:fld id="{4AB05B24-E200-1344-A256-C4BA2AFA5AC9}" type="slidenum">
              <a:rPr lang="en-US" smtClean="0"/>
              <a:t>3</a:t>
            </a:fld>
            <a:endParaRPr lang="en-US"/>
          </a:p>
        </p:txBody>
      </p:sp>
    </p:spTree>
    <p:extLst>
      <p:ext uri="{BB962C8B-B14F-4D97-AF65-F5344CB8AC3E}">
        <p14:creationId xmlns:p14="http://schemas.microsoft.com/office/powerpoint/2010/main" val="1891650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With all these facts in mind….</a:t>
            </a:r>
          </a:p>
          <a:p>
            <a:r>
              <a:rPr lang="en-US" sz="1400" b="1" dirty="0" smtClean="0"/>
              <a:t>Over two year period – CAP QI project was developed and PC4 centers were recruited to participate </a:t>
            </a:r>
            <a:endParaRPr lang="en-US" sz="1400" b="1" dirty="0"/>
          </a:p>
        </p:txBody>
      </p:sp>
      <p:sp>
        <p:nvSpPr>
          <p:cNvPr id="4" name="Slide Number Placeholder 3"/>
          <p:cNvSpPr>
            <a:spLocks noGrp="1"/>
          </p:cNvSpPr>
          <p:nvPr>
            <p:ph type="sldNum" sz="quarter" idx="10"/>
          </p:nvPr>
        </p:nvSpPr>
        <p:spPr/>
        <p:txBody>
          <a:bodyPr/>
          <a:lstStyle/>
          <a:p>
            <a:fld id="{4AB05B24-E200-1344-A256-C4BA2AFA5AC9}" type="slidenum">
              <a:rPr lang="en-US" smtClean="0"/>
              <a:t>7</a:t>
            </a:fld>
            <a:endParaRPr lang="en-US"/>
          </a:p>
        </p:txBody>
      </p:sp>
    </p:spTree>
    <p:extLst>
      <p:ext uri="{BB962C8B-B14F-4D97-AF65-F5344CB8AC3E}">
        <p14:creationId xmlns:p14="http://schemas.microsoft.com/office/powerpoint/2010/main" val="1414244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Helvetica" pitchFamily="2" charset="0"/>
                <a:cs typeface="Times New Roman" panose="02020603050405020304" pitchFamily="18" charset="0"/>
              </a:rPr>
              <a:t>So who was included on cap Bundle</a:t>
            </a:r>
            <a:r>
              <a:rPr lang="en-US" sz="1200" b="1" baseline="0" dirty="0" smtClean="0">
                <a:latin typeface="Helvetica" pitchFamily="2"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Helvetica" pitchFamily="2" charset="0"/>
                <a:cs typeface="Times New Roman" panose="02020603050405020304" pitchFamily="18" charset="0"/>
              </a:rPr>
              <a:t>High risk cohorts and time periods for CA in CICU course were identified</a:t>
            </a:r>
            <a:r>
              <a:rPr lang="en-US" sz="1200" b="1" baseline="0" dirty="0" smtClean="0">
                <a:latin typeface="Helvetica" pitchFamily="2" charset="0"/>
                <a:cs typeface="Times New Roman" panose="02020603050405020304" pitchFamily="18" charset="0"/>
              </a:rPr>
              <a:t> from analysis of PC4 data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Helvetica" pitchFamily="2" charset="0"/>
                <a:cs typeface="Times New Roman" panose="02020603050405020304" pitchFamily="18" charset="0"/>
              </a:rPr>
              <a:t>Theory was that decreasing CA in this group would decrease overall CA rate as they represent a disproportionate amount of CA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baseline="0" dirty="0" smtClean="0">
                <a:latin typeface="Helvetica" pitchFamily="2" charset="0"/>
                <a:cs typeface="Times New Roman" panose="02020603050405020304" pitchFamily="18" charset="0"/>
              </a:rPr>
              <a:t>CAP ingrained in culture would spill over to non-CAP group </a:t>
            </a:r>
            <a:endParaRPr lang="en-US" dirty="0"/>
          </a:p>
        </p:txBody>
      </p:sp>
      <p:sp>
        <p:nvSpPr>
          <p:cNvPr id="4" name="Slide Number Placeholder 3"/>
          <p:cNvSpPr>
            <a:spLocks noGrp="1"/>
          </p:cNvSpPr>
          <p:nvPr>
            <p:ph type="sldNum" sz="quarter" idx="10"/>
          </p:nvPr>
        </p:nvSpPr>
        <p:spPr/>
        <p:txBody>
          <a:bodyPr/>
          <a:lstStyle/>
          <a:p>
            <a:fld id="{4AB05B24-E200-1344-A256-C4BA2AFA5AC9}" type="slidenum">
              <a:rPr lang="en-US" smtClean="0"/>
              <a:t>15</a:t>
            </a:fld>
            <a:endParaRPr lang="en-US"/>
          </a:p>
        </p:txBody>
      </p:sp>
    </p:spTree>
    <p:extLst>
      <p:ext uri="{BB962C8B-B14F-4D97-AF65-F5344CB8AC3E}">
        <p14:creationId xmlns:p14="http://schemas.microsoft.com/office/powerpoint/2010/main" val="3913064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So how</a:t>
            </a:r>
            <a:r>
              <a:rPr lang="en-US" b="1" baseline="0" dirty="0" smtClean="0"/>
              <a:t> successful was CAP Bundle implemented at centers ?</a:t>
            </a:r>
            <a:endParaRPr lang="en-US" b="1" dirty="0"/>
          </a:p>
        </p:txBody>
      </p:sp>
      <p:sp>
        <p:nvSpPr>
          <p:cNvPr id="4" name="Slide Number Placeholder 3"/>
          <p:cNvSpPr>
            <a:spLocks noGrp="1"/>
          </p:cNvSpPr>
          <p:nvPr>
            <p:ph type="sldNum" sz="quarter" idx="10"/>
          </p:nvPr>
        </p:nvSpPr>
        <p:spPr/>
        <p:txBody>
          <a:bodyPr/>
          <a:lstStyle/>
          <a:p>
            <a:fld id="{4AB05B24-E200-1344-A256-C4BA2AFA5AC9}" type="slidenum">
              <a:rPr lang="en-US" smtClean="0"/>
              <a:t>19</a:t>
            </a:fld>
            <a:endParaRPr lang="en-US"/>
          </a:p>
        </p:txBody>
      </p:sp>
    </p:spTree>
    <p:extLst>
      <p:ext uri="{BB962C8B-B14F-4D97-AF65-F5344CB8AC3E}">
        <p14:creationId xmlns:p14="http://schemas.microsoft.com/office/powerpoint/2010/main" val="1083196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B05B24-E200-1344-A256-C4BA2AFA5AC9}" type="slidenum">
              <a:rPr lang="en-US" smtClean="0"/>
              <a:t>36</a:t>
            </a:fld>
            <a:endParaRPr lang="en-US"/>
          </a:p>
        </p:txBody>
      </p:sp>
    </p:spTree>
    <p:extLst>
      <p:ext uri="{BB962C8B-B14F-4D97-AF65-F5344CB8AC3E}">
        <p14:creationId xmlns:p14="http://schemas.microsoft.com/office/powerpoint/2010/main" val="1678880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59C9E1-DF7F-400C-83F4-448594DAFF5B}"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3965282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9C9E1-DF7F-400C-83F4-448594DAFF5B}"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968425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9C9E1-DF7F-400C-83F4-448594DAFF5B}"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1673429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9C9E1-DF7F-400C-83F4-448594DAFF5B}"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3998781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59C9E1-DF7F-400C-83F4-448594DAFF5B}"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3472591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59C9E1-DF7F-400C-83F4-448594DAFF5B}"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496335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59C9E1-DF7F-400C-83F4-448594DAFF5B}" type="datetimeFigureOut">
              <a:rPr lang="en-US" smtClean="0"/>
              <a:t>11/25/2020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255511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59C9E1-DF7F-400C-83F4-448594DAFF5B}" type="datetimeFigureOut">
              <a:rPr lang="en-US" smtClean="0"/>
              <a:t>11/25/2020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4163450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9C9E1-DF7F-400C-83F4-448594DAFF5B}" type="datetimeFigureOut">
              <a:rPr lang="en-US" smtClean="0"/>
              <a:t>11/25/2020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268619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9C9E1-DF7F-400C-83F4-448594DAFF5B}"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62570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9C9E1-DF7F-400C-83F4-448594DAFF5B}"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A6D6E-CC88-4617-8EC4-4E58354B95CB}" type="slidenum">
              <a:rPr lang="en-US" smtClean="0"/>
              <a:t>‹#›</a:t>
            </a:fld>
            <a:endParaRPr lang="en-US"/>
          </a:p>
        </p:txBody>
      </p:sp>
    </p:spTree>
    <p:extLst>
      <p:ext uri="{BB962C8B-B14F-4D97-AF65-F5344CB8AC3E}">
        <p14:creationId xmlns:p14="http://schemas.microsoft.com/office/powerpoint/2010/main" val="1710388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59C9E1-DF7F-400C-83F4-448594DAFF5B}" type="datetimeFigureOut">
              <a:rPr lang="en-US" smtClean="0"/>
              <a:t>11/25/2020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A6D6E-CC88-4617-8EC4-4E58354B95CB}" type="slidenum">
              <a:rPr lang="en-US" smtClean="0"/>
              <a:t>‹#›</a:t>
            </a:fld>
            <a:endParaRPr lang="en-US"/>
          </a:p>
        </p:txBody>
      </p:sp>
    </p:spTree>
    <p:extLst>
      <p:ext uri="{BB962C8B-B14F-4D97-AF65-F5344CB8AC3E}">
        <p14:creationId xmlns:p14="http://schemas.microsoft.com/office/powerpoint/2010/main" val="92079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6.xml.rels><?xml version="1.0" encoding="UTF-8" standalone="yes"?>
<Relationships xmlns="http://schemas.openxmlformats.org/package/2006/relationships"><Relationship Id="rId8" Type="http://schemas.openxmlformats.org/officeDocument/2006/relationships/image" Target="../media/image15.tiff"/><Relationship Id="rId3" Type="http://schemas.openxmlformats.org/officeDocument/2006/relationships/image" Target="../media/image2.jpeg"/><Relationship Id="rId7"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9859" y="1690773"/>
            <a:ext cx="9144000" cy="2387600"/>
          </a:xfrm>
        </p:spPr>
        <p:txBody>
          <a:bodyPr>
            <a:normAutofit fontScale="90000"/>
          </a:bodyPr>
          <a:lstStyle/>
          <a:p>
            <a:r>
              <a:rPr lang="en-US" dirty="0" smtClean="0">
                <a:latin typeface="Helvetica" pitchFamily="2" charset="0"/>
                <a:cs typeface="Arial" panose="020B0604020202020204" pitchFamily="34" charset="0"/>
              </a:rPr>
              <a:t>Cardiac Arrest Prevention </a:t>
            </a:r>
            <a:r>
              <a:rPr lang="en-US" sz="3600" dirty="0" smtClean="0">
                <a:latin typeface="Helvetica" pitchFamily="2" charset="0"/>
                <a:cs typeface="Arial" panose="020B0604020202020204" pitchFamily="34" charset="0"/>
              </a:rPr>
              <a:t>Quality Improvement Project From the Pediatric</a:t>
            </a:r>
            <a:br>
              <a:rPr lang="en-US" sz="3600" dirty="0" smtClean="0">
                <a:latin typeface="Helvetica" pitchFamily="2" charset="0"/>
                <a:cs typeface="Arial" panose="020B0604020202020204" pitchFamily="34" charset="0"/>
              </a:rPr>
            </a:br>
            <a:r>
              <a:rPr lang="en-US" sz="3600" dirty="0" smtClean="0">
                <a:latin typeface="Helvetica" pitchFamily="2" charset="0"/>
                <a:cs typeface="Arial" panose="020B0604020202020204" pitchFamily="34" charset="0"/>
              </a:rPr>
              <a:t>Cardiac Critical Care Consortium (PC</a:t>
            </a:r>
            <a:r>
              <a:rPr lang="en-US" sz="3600" baseline="30000" dirty="0" smtClean="0">
                <a:latin typeface="Helvetica" pitchFamily="2" charset="0"/>
                <a:cs typeface="Arial" panose="020B0604020202020204" pitchFamily="34" charset="0"/>
              </a:rPr>
              <a:t>4</a:t>
            </a:r>
            <a:r>
              <a:rPr lang="en-US" sz="3600" dirty="0" smtClean="0">
                <a:latin typeface="Helvetica" pitchFamily="2" charset="0"/>
                <a:cs typeface="Arial" panose="020B0604020202020204" pitchFamily="34" charset="0"/>
              </a:rPr>
              <a:t>)</a:t>
            </a:r>
            <a:r>
              <a:rPr lang="en-US" dirty="0" smtClean="0">
                <a:latin typeface="Helvetica" pitchFamily="2" charset="0"/>
                <a:cs typeface="Arial" panose="020B0604020202020204" pitchFamily="34" charset="0"/>
              </a:rPr>
              <a:t/>
            </a:r>
            <a:br>
              <a:rPr lang="en-US" dirty="0" smtClean="0">
                <a:latin typeface="Helvetica" pitchFamily="2" charset="0"/>
                <a:cs typeface="Arial" panose="020B0604020202020204" pitchFamily="34" charset="0"/>
              </a:rPr>
            </a:br>
            <a:r>
              <a:rPr lang="en-US" dirty="0" smtClean="0">
                <a:latin typeface="Helvetica" pitchFamily="2" charset="0"/>
                <a:cs typeface="Arial" panose="020B0604020202020204" pitchFamily="34" charset="0"/>
              </a:rPr>
              <a:t/>
            </a:r>
            <a:br>
              <a:rPr lang="en-US" dirty="0" smtClean="0">
                <a:latin typeface="Helvetica" pitchFamily="2" charset="0"/>
                <a:cs typeface="Arial" panose="020B0604020202020204" pitchFamily="34" charset="0"/>
              </a:rPr>
            </a:br>
            <a:r>
              <a:rPr lang="en-US" dirty="0">
                <a:latin typeface="Helvetica" pitchFamily="2" charset="0"/>
                <a:cs typeface="Arial" panose="020B0604020202020204" pitchFamily="34" charset="0"/>
              </a:rPr>
              <a:t/>
            </a:r>
            <a:br>
              <a:rPr lang="en-US" dirty="0">
                <a:latin typeface="Helvetica" pitchFamily="2" charset="0"/>
                <a:cs typeface="Arial" panose="020B0604020202020204" pitchFamily="34" charset="0"/>
              </a:rPr>
            </a:br>
            <a:r>
              <a:rPr lang="en-US" dirty="0" smtClean="0">
                <a:solidFill>
                  <a:srgbClr val="FF0000"/>
                </a:solidFill>
                <a:latin typeface="Helvetica" pitchFamily="2" charset="0"/>
                <a:cs typeface="Arial" panose="020B0604020202020204" pitchFamily="34" charset="0"/>
              </a:rPr>
              <a:t>Research in Progress</a:t>
            </a:r>
            <a:endParaRPr lang="en-US" dirty="0">
              <a:solidFill>
                <a:srgbClr val="FF0000"/>
              </a:solidFill>
            </a:endParaRPr>
          </a:p>
        </p:txBody>
      </p:sp>
      <p:sp>
        <p:nvSpPr>
          <p:cNvPr id="3" name="Subtitle 2"/>
          <p:cNvSpPr>
            <a:spLocks noGrp="1"/>
          </p:cNvSpPr>
          <p:nvPr>
            <p:ph type="subTitle" idx="1"/>
          </p:nvPr>
        </p:nvSpPr>
        <p:spPr>
          <a:xfrm>
            <a:off x="1610497" y="4775930"/>
            <a:ext cx="9144000" cy="1655762"/>
          </a:xfrm>
        </p:spPr>
        <p:txBody>
          <a:bodyPr/>
          <a:lstStyle/>
          <a:p>
            <a:r>
              <a:rPr lang="en-US" dirty="0" smtClean="0">
                <a:latin typeface="Helvetica" pitchFamily="2" charset="0"/>
                <a:cs typeface="Arial" panose="020B0604020202020204" pitchFamily="34" charset="0"/>
              </a:rPr>
              <a:t>Jeffrey Alten, Darren Klugman, David Cooper, Tia Raymond, Shari Wooton, Jeff Anderson, Katie Clarke-Myers, </a:t>
            </a:r>
            <a:r>
              <a:rPr lang="en-US" dirty="0" smtClean="0">
                <a:latin typeface="Helvetica" pitchFamily="2" charset="0"/>
              </a:rPr>
              <a:t>Michael Gaies on behalf of the PC</a:t>
            </a:r>
            <a:r>
              <a:rPr lang="en-US" baseline="30000" dirty="0" smtClean="0">
                <a:latin typeface="Helvetica" pitchFamily="2" charset="0"/>
              </a:rPr>
              <a:t>4 </a:t>
            </a:r>
            <a:r>
              <a:rPr lang="en-US" dirty="0" smtClean="0">
                <a:latin typeface="Helvetica" pitchFamily="2" charset="0"/>
              </a:rPr>
              <a:t>CAP Investigators</a:t>
            </a:r>
            <a:endParaRPr lang="en-US" baseline="30000" dirty="0" smtClean="0">
              <a:latin typeface="Helvetica" pitchFamily="2" charset="0"/>
            </a:endParaRPr>
          </a:p>
          <a:p>
            <a:endParaRPr lang="en-US" dirty="0"/>
          </a:p>
        </p:txBody>
      </p:sp>
    </p:spTree>
    <p:extLst>
      <p:ext uri="{BB962C8B-B14F-4D97-AF65-F5344CB8AC3E}">
        <p14:creationId xmlns:p14="http://schemas.microsoft.com/office/powerpoint/2010/main" val="201372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smtClean="0">
                <a:solidFill>
                  <a:srgbClr val="D51F32"/>
                </a:solidFill>
                <a:latin typeface="Helvetica" pitchFamily="2" charset="0"/>
                <a:cs typeface="Times New Roman" panose="02020603050405020304" pitchFamily="18" charset="0"/>
              </a:rPr>
              <a:t>Hypothesis – (Smart Aim)</a:t>
            </a:r>
            <a:endParaRPr lang="en-US" sz="4400" dirty="0">
              <a:solidFill>
                <a:srgbClr val="D51F32"/>
              </a:solidFill>
              <a:latin typeface="Helvetica" pitchFamily="2" charset="0"/>
              <a:cs typeface="Times New Roman" panose="02020603050405020304" pitchFamily="18" charset="0"/>
            </a:endParaRP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1038354" y="1905506"/>
            <a:ext cx="10108940" cy="3046988"/>
          </a:xfrm>
          <a:prstGeom prst="rect">
            <a:avLst/>
          </a:prstGeom>
        </p:spPr>
        <p:txBody>
          <a:bodyPr wrap="square">
            <a:spAutoFit/>
          </a:bodyPr>
          <a:lstStyle/>
          <a:p>
            <a:r>
              <a:rPr lang="en-US" sz="3200" dirty="0">
                <a:latin typeface="Helvetica" pitchFamily="2" charset="0"/>
              </a:rPr>
              <a:t>Institution of a cardiac arrest prevention (CAP) quality improvement bundle across participating CICUs in the Pediatric Cardiac Critical Care Consortium (PC</a:t>
            </a:r>
            <a:r>
              <a:rPr lang="en-US" sz="3200" baseline="30000" dirty="0">
                <a:latin typeface="Helvetica" pitchFamily="2" charset="0"/>
              </a:rPr>
              <a:t>4</a:t>
            </a:r>
            <a:r>
              <a:rPr lang="en-US" sz="3200" dirty="0">
                <a:latin typeface="Helvetica" pitchFamily="2" charset="0"/>
              </a:rPr>
              <a:t>) would result in a reduction in the overall CA rate by 25% across all CICUs one year after bundle implementation – from 4.69 to 3.52 </a:t>
            </a:r>
            <a:r>
              <a:rPr lang="en-US" sz="3200" dirty="0" smtClean="0">
                <a:latin typeface="Helvetica" pitchFamily="2" charset="0"/>
              </a:rPr>
              <a:t>CA/1000 </a:t>
            </a:r>
            <a:r>
              <a:rPr lang="en-US" sz="3200" dirty="0">
                <a:latin typeface="Helvetica" pitchFamily="2" charset="0"/>
              </a:rPr>
              <a:t>CICU days.</a:t>
            </a:r>
            <a:endParaRPr lang="en-US" sz="3200" dirty="0">
              <a:latin typeface="Helvetica" pitchFamily="2" charset="0"/>
              <a:cs typeface="Times New Roman" panose="02020603050405020304" pitchFamily="18" charset="0"/>
            </a:endParaRPr>
          </a:p>
        </p:txBody>
      </p:sp>
      <p:pic>
        <p:nvPicPr>
          <p:cNvPr id="14" name="Picture 13"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1049756" y="150363"/>
            <a:ext cx="1026694" cy="1109981"/>
          </a:xfrm>
          <a:prstGeom prst="rect">
            <a:avLst/>
          </a:prstGeom>
        </p:spPr>
      </p:pic>
      <p:pic>
        <p:nvPicPr>
          <p:cNvPr id="15" name="Picture 14"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154219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543697"/>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576781" y="1964585"/>
            <a:ext cx="10759044" cy="1569660"/>
          </a:xfrm>
          <a:prstGeom prst="rect">
            <a:avLst/>
          </a:prstGeom>
        </p:spPr>
        <p:txBody>
          <a:bodyPr wrap="square">
            <a:spAutoFit/>
          </a:bodyPr>
          <a:lstStyle/>
          <a:p>
            <a:endParaRPr lang="en-US" sz="2400" dirty="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p:txBody>
      </p:sp>
      <p:sp>
        <p:nvSpPr>
          <p:cNvPr id="15" name="Text Box 3">
            <a:extLst>
              <a:ext uri="{FF2B5EF4-FFF2-40B4-BE49-F238E27FC236}">
                <a16:creationId xmlns="" xmlns:a16="http://schemas.microsoft.com/office/drawing/2014/main" id="{42F67CBE-F279-FF46-B976-D5919A9FD83E}"/>
              </a:ext>
            </a:extLst>
          </p:cNvPr>
          <p:cNvSpPr txBox="1">
            <a:spLocks noChangeArrowheads="1"/>
          </p:cNvSpPr>
          <p:nvPr/>
        </p:nvSpPr>
        <p:spPr bwMode="auto">
          <a:xfrm>
            <a:off x="1377880" y="1776660"/>
            <a:ext cx="1179678" cy="32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b="1" u="sng" dirty="0">
                <a:latin typeface="Corbel" panose="020B0503020204020204" pitchFamily="34" charset="0"/>
              </a:rPr>
              <a:t>SMART AIM</a:t>
            </a:r>
          </a:p>
        </p:txBody>
      </p:sp>
      <p:sp>
        <p:nvSpPr>
          <p:cNvPr id="16" name="Text Box 4">
            <a:extLst>
              <a:ext uri="{FF2B5EF4-FFF2-40B4-BE49-F238E27FC236}">
                <a16:creationId xmlns="" xmlns:a16="http://schemas.microsoft.com/office/drawing/2014/main" id="{B68C8072-BADB-4E4E-AAE2-6EAE90BC781C}"/>
              </a:ext>
            </a:extLst>
          </p:cNvPr>
          <p:cNvSpPr txBox="1">
            <a:spLocks noChangeArrowheads="1"/>
          </p:cNvSpPr>
          <p:nvPr/>
        </p:nvSpPr>
        <p:spPr bwMode="auto">
          <a:xfrm>
            <a:off x="4788473" y="1294168"/>
            <a:ext cx="1346840" cy="32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b="1" u="sng" dirty="0">
                <a:latin typeface="Corbel" panose="020B0503020204020204" pitchFamily="34" charset="0"/>
              </a:rPr>
              <a:t>KEY DRIVERS</a:t>
            </a:r>
          </a:p>
        </p:txBody>
      </p:sp>
      <p:sp>
        <p:nvSpPr>
          <p:cNvPr id="17" name="Text Box 5">
            <a:extLst>
              <a:ext uri="{FF2B5EF4-FFF2-40B4-BE49-F238E27FC236}">
                <a16:creationId xmlns="" xmlns:a16="http://schemas.microsoft.com/office/drawing/2014/main" id="{764AA4DB-DA37-4148-90FD-F9D1309124A6}"/>
              </a:ext>
            </a:extLst>
          </p:cNvPr>
          <p:cNvSpPr txBox="1">
            <a:spLocks noChangeArrowheads="1"/>
          </p:cNvSpPr>
          <p:nvPr/>
        </p:nvSpPr>
        <p:spPr bwMode="auto">
          <a:xfrm>
            <a:off x="7879153" y="1097628"/>
            <a:ext cx="1739575" cy="32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1500" b="1" u="sng" dirty="0">
                <a:latin typeface="Corbel" panose="020B0503020204020204" pitchFamily="34" charset="0"/>
              </a:rPr>
              <a:t>INTERVENTIONS </a:t>
            </a:r>
          </a:p>
        </p:txBody>
      </p:sp>
      <p:sp>
        <p:nvSpPr>
          <p:cNvPr id="18" name="Rectangle 28">
            <a:extLst>
              <a:ext uri="{FF2B5EF4-FFF2-40B4-BE49-F238E27FC236}">
                <a16:creationId xmlns="" xmlns:a16="http://schemas.microsoft.com/office/drawing/2014/main" id="{CD03606D-9AE6-CF4E-B629-51BB962FEAD3}"/>
              </a:ext>
            </a:extLst>
          </p:cNvPr>
          <p:cNvSpPr>
            <a:spLocks noChangeArrowheads="1"/>
          </p:cNvSpPr>
          <p:nvPr/>
        </p:nvSpPr>
        <p:spPr bwMode="auto">
          <a:xfrm>
            <a:off x="577519" y="2194759"/>
            <a:ext cx="2851484" cy="2184188"/>
          </a:xfrm>
          <a:prstGeom prst="rect">
            <a:avLst/>
          </a:prstGeom>
          <a:solidFill>
            <a:schemeClr val="bg1"/>
          </a:solidFill>
          <a:ln w="38100">
            <a:solidFill>
              <a:schemeClr val="tx1"/>
            </a:solidFill>
            <a:miter lim="800000"/>
            <a:headEnd/>
            <a:tailEnd/>
          </a:ln>
          <a:effec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altLang="en-US" sz="1100" dirty="0">
              <a:latin typeface="Corbel" panose="020B0503020204020204" pitchFamily="34" charset="0"/>
            </a:endParaRPr>
          </a:p>
          <a:p>
            <a:pPr algn="ctr" eaLnBrk="1" hangingPunct="1"/>
            <a:r>
              <a:rPr lang="en-US" altLang="en-US" sz="1600" b="1" dirty="0">
                <a:solidFill>
                  <a:srgbClr val="7030A0"/>
                </a:solidFill>
                <a:latin typeface="Corbel" panose="020B0503020204020204" pitchFamily="34" charset="0"/>
              </a:rPr>
              <a:t>Reduce the rate of cardiac arrests </a:t>
            </a:r>
            <a:r>
              <a:rPr lang="en-US" altLang="en-US" sz="1600" b="1" dirty="0">
                <a:solidFill>
                  <a:srgbClr val="00B050"/>
                </a:solidFill>
                <a:latin typeface="Corbel" panose="020B0503020204020204" pitchFamily="34" charset="0"/>
              </a:rPr>
              <a:t>for </a:t>
            </a:r>
            <a:r>
              <a:rPr lang="en-US" altLang="en-US" sz="1600" b="1" u="sng" dirty="0">
                <a:solidFill>
                  <a:srgbClr val="00B050"/>
                </a:solidFill>
                <a:latin typeface="Corbel" panose="020B0503020204020204" pitchFamily="34" charset="0"/>
              </a:rPr>
              <a:t>ALL </a:t>
            </a:r>
            <a:r>
              <a:rPr lang="en-US" altLang="en-US" sz="1600" b="1" dirty="0">
                <a:solidFill>
                  <a:srgbClr val="00B050"/>
                </a:solidFill>
                <a:latin typeface="Corbel" panose="020B0503020204020204" pitchFamily="34" charset="0"/>
              </a:rPr>
              <a:t>patients in PC4 participating Cardiac Intensive Care Units </a:t>
            </a:r>
            <a:r>
              <a:rPr lang="en-US" altLang="en-US" sz="1600" b="1" dirty="0">
                <a:solidFill>
                  <a:srgbClr val="FF0000"/>
                </a:solidFill>
                <a:latin typeface="Corbel" panose="020B0503020204020204" pitchFamily="34" charset="0"/>
              </a:rPr>
              <a:t>from 4.69 CA/1000 CICU patient to 3.52 CA/1000 CICU patient days </a:t>
            </a:r>
          </a:p>
          <a:p>
            <a:pPr algn="ctr" eaLnBrk="1" hangingPunct="1"/>
            <a:r>
              <a:rPr lang="en-US" altLang="en-US" b="1" dirty="0">
                <a:solidFill>
                  <a:srgbClr val="0070C0"/>
                </a:solidFill>
                <a:latin typeface="Corbel" panose="020B0503020204020204" pitchFamily="34" charset="0"/>
              </a:rPr>
              <a:t>by April 2019</a:t>
            </a:r>
            <a:r>
              <a:rPr lang="en-US" altLang="en-US" sz="1200" dirty="0">
                <a:latin typeface="Corbel" panose="020B0503020204020204" pitchFamily="34" charset="0"/>
              </a:rPr>
              <a:t/>
            </a:r>
            <a:br>
              <a:rPr lang="en-US" altLang="en-US" sz="1200" dirty="0">
                <a:latin typeface="Corbel" panose="020B0503020204020204" pitchFamily="34" charset="0"/>
              </a:rPr>
            </a:br>
            <a:endParaRPr lang="en-US" altLang="en-US" sz="1200" dirty="0">
              <a:latin typeface="Corbel" panose="020B0503020204020204" pitchFamily="34" charset="0"/>
            </a:endParaRPr>
          </a:p>
        </p:txBody>
      </p:sp>
      <p:sp>
        <p:nvSpPr>
          <p:cNvPr id="19" name="Rectangle 30">
            <a:extLst>
              <a:ext uri="{FF2B5EF4-FFF2-40B4-BE49-F238E27FC236}">
                <a16:creationId xmlns="" xmlns:a16="http://schemas.microsoft.com/office/drawing/2014/main" id="{684573AB-A856-4140-8530-DE40A9EEEBF6}"/>
              </a:ext>
            </a:extLst>
          </p:cNvPr>
          <p:cNvSpPr>
            <a:spLocks noChangeArrowheads="1"/>
          </p:cNvSpPr>
          <p:nvPr/>
        </p:nvSpPr>
        <p:spPr bwMode="auto">
          <a:xfrm>
            <a:off x="4272237" y="2585790"/>
            <a:ext cx="2281727" cy="57380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dirty="0">
                <a:latin typeface="Corbel" panose="020B0503020204020204" pitchFamily="34" charset="0"/>
              </a:rPr>
              <a:t>Early Identification</a:t>
            </a:r>
          </a:p>
        </p:txBody>
      </p:sp>
      <p:sp>
        <p:nvSpPr>
          <p:cNvPr id="20" name="Rectangle 31">
            <a:extLst>
              <a:ext uri="{FF2B5EF4-FFF2-40B4-BE49-F238E27FC236}">
                <a16:creationId xmlns="" xmlns:a16="http://schemas.microsoft.com/office/drawing/2014/main" id="{48DADD22-7853-C34D-AA6C-4EF2C4FD6EDB}"/>
              </a:ext>
            </a:extLst>
          </p:cNvPr>
          <p:cNvSpPr>
            <a:spLocks noChangeArrowheads="1"/>
          </p:cNvSpPr>
          <p:nvPr/>
        </p:nvSpPr>
        <p:spPr bwMode="auto">
          <a:xfrm>
            <a:off x="4272237" y="1702798"/>
            <a:ext cx="2281727" cy="757324"/>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dirty="0">
                <a:latin typeface="Corbel" panose="020B0503020204020204" pitchFamily="34" charset="0"/>
              </a:rPr>
              <a:t>Available, accessible resources</a:t>
            </a:r>
          </a:p>
        </p:txBody>
      </p:sp>
      <p:cxnSp>
        <p:nvCxnSpPr>
          <p:cNvPr id="21" name="AutoShape 42">
            <a:extLst>
              <a:ext uri="{FF2B5EF4-FFF2-40B4-BE49-F238E27FC236}">
                <a16:creationId xmlns="" xmlns:a16="http://schemas.microsoft.com/office/drawing/2014/main" id="{733CF325-FF53-7945-BA4B-0B97816BFB32}"/>
              </a:ext>
            </a:extLst>
          </p:cNvPr>
          <p:cNvCxnSpPr>
            <a:cxnSpLocks noChangeShapeType="1"/>
            <a:stCxn id="19" idx="1"/>
            <a:endCxn id="18" idx="3"/>
          </p:cNvCxnSpPr>
          <p:nvPr/>
        </p:nvCxnSpPr>
        <p:spPr bwMode="auto">
          <a:xfrm flipH="1">
            <a:off x="3429003" y="2872694"/>
            <a:ext cx="843234" cy="414159"/>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AutoShape 43">
            <a:extLst>
              <a:ext uri="{FF2B5EF4-FFF2-40B4-BE49-F238E27FC236}">
                <a16:creationId xmlns="" xmlns:a16="http://schemas.microsoft.com/office/drawing/2014/main" id="{A4630974-4F58-F94B-902B-B117933EBD26}"/>
              </a:ext>
            </a:extLst>
          </p:cNvPr>
          <p:cNvCxnSpPr>
            <a:cxnSpLocks noChangeShapeType="1"/>
            <a:stCxn id="20" idx="1"/>
            <a:endCxn id="18" idx="3"/>
          </p:cNvCxnSpPr>
          <p:nvPr/>
        </p:nvCxnSpPr>
        <p:spPr bwMode="auto">
          <a:xfrm flipH="1">
            <a:off x="3429003" y="2081460"/>
            <a:ext cx="843234" cy="1205393"/>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tangle 59">
            <a:extLst>
              <a:ext uri="{FF2B5EF4-FFF2-40B4-BE49-F238E27FC236}">
                <a16:creationId xmlns="" xmlns:a16="http://schemas.microsoft.com/office/drawing/2014/main" id="{EE427379-374C-7B4E-BF3B-565253E70CAF}"/>
              </a:ext>
            </a:extLst>
          </p:cNvPr>
          <p:cNvSpPr>
            <a:spLocks noChangeArrowheads="1"/>
          </p:cNvSpPr>
          <p:nvPr/>
        </p:nvSpPr>
        <p:spPr bwMode="auto">
          <a:xfrm>
            <a:off x="1151000" y="4696446"/>
            <a:ext cx="1676400" cy="7493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altLang="en-US" sz="1500" dirty="0">
              <a:latin typeface="Corbel" panose="020B0503020204020204" pitchFamily="34" charset="0"/>
            </a:endParaRPr>
          </a:p>
        </p:txBody>
      </p:sp>
      <p:sp>
        <p:nvSpPr>
          <p:cNvPr id="24" name="Text Box 60">
            <a:extLst>
              <a:ext uri="{FF2B5EF4-FFF2-40B4-BE49-F238E27FC236}">
                <a16:creationId xmlns="" xmlns:a16="http://schemas.microsoft.com/office/drawing/2014/main" id="{13074ADB-5A9A-584D-82F9-7773648E2A9C}"/>
              </a:ext>
            </a:extLst>
          </p:cNvPr>
          <p:cNvSpPr txBox="1">
            <a:spLocks noChangeArrowheads="1"/>
          </p:cNvSpPr>
          <p:nvPr/>
        </p:nvSpPr>
        <p:spPr bwMode="auto">
          <a:xfrm>
            <a:off x="1347189" y="4378959"/>
            <a:ext cx="1273165" cy="32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9" rIns="91438" bIns="45719">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b="1" u="sng" dirty="0">
                <a:latin typeface="Corbel" panose="020B0503020204020204" pitchFamily="34" charset="0"/>
              </a:rPr>
              <a:t>GLOBAL AIM</a:t>
            </a:r>
          </a:p>
        </p:txBody>
      </p:sp>
      <p:sp>
        <p:nvSpPr>
          <p:cNvPr id="25" name="TextBox 24">
            <a:extLst>
              <a:ext uri="{FF2B5EF4-FFF2-40B4-BE49-F238E27FC236}">
                <a16:creationId xmlns="" xmlns:a16="http://schemas.microsoft.com/office/drawing/2014/main" id="{8237AF96-7093-1C44-A2D0-E8D7E6D3DB10}"/>
              </a:ext>
            </a:extLst>
          </p:cNvPr>
          <p:cNvSpPr txBox="1"/>
          <p:nvPr/>
        </p:nvSpPr>
        <p:spPr>
          <a:xfrm>
            <a:off x="7270663" y="1466538"/>
            <a:ext cx="2933699" cy="553996"/>
          </a:xfrm>
          <a:prstGeom prst="rect">
            <a:avLst/>
          </a:prstGeom>
          <a:noFill/>
          <a:ln w="38100">
            <a:solidFill>
              <a:schemeClr val="tx1"/>
            </a:solidFill>
          </a:ln>
        </p:spPr>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rPr>
              <a:t>Emergency medications at bedside</a:t>
            </a:r>
          </a:p>
        </p:txBody>
      </p:sp>
      <p:sp>
        <p:nvSpPr>
          <p:cNvPr id="26" name="TextBox 25">
            <a:extLst>
              <a:ext uri="{FF2B5EF4-FFF2-40B4-BE49-F238E27FC236}">
                <a16:creationId xmlns="" xmlns:a16="http://schemas.microsoft.com/office/drawing/2014/main" id="{9E77E002-0D62-A04A-8DF7-58D9A32552FB}"/>
              </a:ext>
            </a:extLst>
          </p:cNvPr>
          <p:cNvSpPr txBox="1"/>
          <p:nvPr/>
        </p:nvSpPr>
        <p:spPr>
          <a:xfrm>
            <a:off x="7282090" y="4635710"/>
            <a:ext cx="2933699" cy="553996"/>
          </a:xfrm>
          <a:prstGeom prst="rect">
            <a:avLst/>
          </a:prstGeom>
          <a:noFill/>
          <a:ln w="38100">
            <a:solidFill>
              <a:schemeClr val="tx1"/>
            </a:solidFill>
          </a:ln>
        </p:spPr>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Pre-sedation for noxious stimuli</a:t>
            </a:r>
          </a:p>
        </p:txBody>
      </p:sp>
      <p:sp>
        <p:nvSpPr>
          <p:cNvPr id="27" name="Rectangle 30">
            <a:extLst>
              <a:ext uri="{FF2B5EF4-FFF2-40B4-BE49-F238E27FC236}">
                <a16:creationId xmlns="" xmlns:a16="http://schemas.microsoft.com/office/drawing/2014/main" id="{2BCF70B6-1559-D14D-B475-2CB5DA4038C1}"/>
              </a:ext>
            </a:extLst>
          </p:cNvPr>
          <p:cNvSpPr>
            <a:spLocks noChangeArrowheads="1"/>
          </p:cNvSpPr>
          <p:nvPr/>
        </p:nvSpPr>
        <p:spPr bwMode="auto">
          <a:xfrm>
            <a:off x="4272237" y="4218741"/>
            <a:ext cx="2281727" cy="55143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dirty="0">
                <a:latin typeface="Corbel" panose="020B0503020204020204" pitchFamily="34" charset="0"/>
              </a:rPr>
              <a:t>Standardize Care</a:t>
            </a:r>
          </a:p>
        </p:txBody>
      </p:sp>
      <p:cxnSp>
        <p:nvCxnSpPr>
          <p:cNvPr id="28" name="AutoShape 42">
            <a:extLst>
              <a:ext uri="{FF2B5EF4-FFF2-40B4-BE49-F238E27FC236}">
                <a16:creationId xmlns="" xmlns:a16="http://schemas.microsoft.com/office/drawing/2014/main" id="{BBFEB126-91AB-0745-8787-E3FCDCE6D076}"/>
              </a:ext>
            </a:extLst>
          </p:cNvPr>
          <p:cNvCxnSpPr>
            <a:cxnSpLocks noChangeShapeType="1"/>
            <a:stCxn id="27" idx="1"/>
            <a:endCxn id="18" idx="3"/>
          </p:cNvCxnSpPr>
          <p:nvPr/>
        </p:nvCxnSpPr>
        <p:spPr bwMode="auto">
          <a:xfrm flipH="1" flipV="1">
            <a:off x="3429003" y="3286853"/>
            <a:ext cx="843234" cy="120760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Box 28">
            <a:extLst>
              <a:ext uri="{FF2B5EF4-FFF2-40B4-BE49-F238E27FC236}">
                <a16:creationId xmlns="" xmlns:a16="http://schemas.microsoft.com/office/drawing/2014/main" id="{2690D3F5-14C8-9A46-A99D-DFB83584A872}"/>
              </a:ext>
            </a:extLst>
          </p:cNvPr>
          <p:cNvSpPr txBox="1"/>
          <p:nvPr/>
        </p:nvSpPr>
        <p:spPr>
          <a:xfrm>
            <a:off x="7282094" y="2183890"/>
            <a:ext cx="2910837" cy="553996"/>
          </a:xfrm>
          <a:prstGeom prst="rect">
            <a:avLst/>
          </a:prstGeom>
          <a:noFill/>
          <a:ln w="38100">
            <a:solidFill>
              <a:schemeClr val="tx1"/>
            </a:solidFill>
          </a:ln>
        </p:spPr>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Patient-specific vital sign parameters</a:t>
            </a:r>
          </a:p>
        </p:txBody>
      </p:sp>
      <p:cxnSp>
        <p:nvCxnSpPr>
          <p:cNvPr id="30" name="Straight Arrow Connector 29">
            <a:extLst>
              <a:ext uri="{FF2B5EF4-FFF2-40B4-BE49-F238E27FC236}">
                <a16:creationId xmlns="" xmlns:a16="http://schemas.microsoft.com/office/drawing/2014/main" id="{3554A784-B885-EB49-A55D-A4E2AB51FF92}"/>
              </a:ext>
            </a:extLst>
          </p:cNvPr>
          <p:cNvCxnSpPr>
            <a:stCxn id="29" idx="1"/>
            <a:endCxn id="31" idx="3"/>
          </p:cNvCxnSpPr>
          <p:nvPr/>
        </p:nvCxnSpPr>
        <p:spPr>
          <a:xfrm flipH="1">
            <a:off x="6553964" y="2460888"/>
            <a:ext cx="728130" cy="12282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 xmlns:a16="http://schemas.microsoft.com/office/drawing/2014/main" id="{E1B80291-6540-C943-B18C-D6AA06BC6D2C}"/>
              </a:ext>
            </a:extLst>
          </p:cNvPr>
          <p:cNvSpPr>
            <a:spLocks noChangeArrowheads="1"/>
          </p:cNvSpPr>
          <p:nvPr/>
        </p:nvSpPr>
        <p:spPr bwMode="auto">
          <a:xfrm>
            <a:off x="4272237" y="3355124"/>
            <a:ext cx="2281727" cy="66809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dirty="0">
                <a:latin typeface="Corbel" panose="020B0503020204020204" pitchFamily="34" charset="0"/>
              </a:rPr>
              <a:t>Shared mental model</a:t>
            </a:r>
          </a:p>
        </p:txBody>
      </p:sp>
      <p:cxnSp>
        <p:nvCxnSpPr>
          <p:cNvPr id="32" name="AutoShape 42">
            <a:extLst>
              <a:ext uri="{FF2B5EF4-FFF2-40B4-BE49-F238E27FC236}">
                <a16:creationId xmlns="" xmlns:a16="http://schemas.microsoft.com/office/drawing/2014/main" id="{490B19A1-1C1D-A848-BB83-F1B57EF84D50}"/>
              </a:ext>
            </a:extLst>
          </p:cNvPr>
          <p:cNvCxnSpPr>
            <a:cxnSpLocks noChangeShapeType="1"/>
            <a:stCxn id="31" idx="1"/>
            <a:endCxn id="18" idx="3"/>
          </p:cNvCxnSpPr>
          <p:nvPr/>
        </p:nvCxnSpPr>
        <p:spPr bwMode="auto">
          <a:xfrm flipH="1" flipV="1">
            <a:off x="3429003" y="3286853"/>
            <a:ext cx="843234" cy="40231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32">
            <a:extLst>
              <a:ext uri="{FF2B5EF4-FFF2-40B4-BE49-F238E27FC236}">
                <a16:creationId xmlns="" xmlns:a16="http://schemas.microsoft.com/office/drawing/2014/main" id="{D14CFD30-BEA9-0C43-910E-4FFF34B752AF}"/>
              </a:ext>
            </a:extLst>
          </p:cNvPr>
          <p:cNvSpPr txBox="1"/>
          <p:nvPr/>
        </p:nvSpPr>
        <p:spPr>
          <a:xfrm>
            <a:off x="7282090" y="2901247"/>
            <a:ext cx="2910840" cy="1015661"/>
          </a:xfrm>
          <a:prstGeom prst="rect">
            <a:avLst/>
          </a:prstGeom>
          <a:noFill/>
          <a:ln w="38100">
            <a:solidFill>
              <a:schemeClr val="tx1"/>
            </a:solidFill>
          </a:ln>
        </p:spPr>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Cardiac Arrest Prevention (CAP) Safety Huddle – Interdisciplinary discussion of CA prevention.</a:t>
            </a:r>
            <a:endParaRPr lang="en-US" altLang="en-US" sz="1500" dirty="0">
              <a:latin typeface="Corbel" panose="020B0503020204020204" pitchFamily="34" charset="0"/>
            </a:endParaRPr>
          </a:p>
        </p:txBody>
      </p:sp>
      <p:cxnSp>
        <p:nvCxnSpPr>
          <p:cNvPr id="34" name="Straight Arrow Connector 33">
            <a:extLst>
              <a:ext uri="{FF2B5EF4-FFF2-40B4-BE49-F238E27FC236}">
                <a16:creationId xmlns="" xmlns:a16="http://schemas.microsoft.com/office/drawing/2014/main" id="{EB7A98E6-B62C-484C-904C-4D7E8EE0F1AC}"/>
              </a:ext>
            </a:extLst>
          </p:cNvPr>
          <p:cNvCxnSpPr>
            <a:stCxn id="33" idx="1"/>
            <a:endCxn id="31" idx="3"/>
          </p:cNvCxnSpPr>
          <p:nvPr/>
        </p:nvCxnSpPr>
        <p:spPr>
          <a:xfrm flipH="1">
            <a:off x="6553964" y="3409078"/>
            <a:ext cx="728126" cy="2800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 xmlns:a16="http://schemas.microsoft.com/office/drawing/2014/main" id="{015860AE-D994-4143-AF73-E160DCCC285D}"/>
              </a:ext>
            </a:extLst>
          </p:cNvPr>
          <p:cNvSpPr txBox="1"/>
          <p:nvPr/>
        </p:nvSpPr>
        <p:spPr>
          <a:xfrm>
            <a:off x="1135928" y="4747933"/>
            <a:ext cx="1691481" cy="677106"/>
          </a:xfrm>
          <a:prstGeom prst="rect">
            <a:avLst/>
          </a:prstGeom>
          <a:noFill/>
        </p:spPr>
        <p:txBody>
          <a:bodyPr wrap="square" lIns="91438" tIns="45719" rIns="91438" bIns="45719" rtlCol="0">
            <a:spAutoFit/>
          </a:bodyPr>
          <a:lstStyle/>
          <a:p>
            <a:pPr algn="ctr"/>
            <a:r>
              <a:rPr lang="en-US" dirty="0">
                <a:latin typeface="Corbel" panose="020B0503020204020204" pitchFamily="34" charset="0"/>
              </a:rPr>
              <a:t>Reduce CICU mortality </a:t>
            </a:r>
          </a:p>
        </p:txBody>
      </p:sp>
      <p:cxnSp>
        <p:nvCxnSpPr>
          <p:cNvPr id="36" name="Straight Arrow Connector 35">
            <a:extLst>
              <a:ext uri="{FF2B5EF4-FFF2-40B4-BE49-F238E27FC236}">
                <a16:creationId xmlns="" xmlns:a16="http://schemas.microsoft.com/office/drawing/2014/main" id="{182A740F-768B-9C41-93A2-D16503FB54F3}"/>
              </a:ext>
            </a:extLst>
          </p:cNvPr>
          <p:cNvCxnSpPr>
            <a:stCxn id="33" idx="1"/>
            <a:endCxn id="19" idx="3"/>
          </p:cNvCxnSpPr>
          <p:nvPr/>
        </p:nvCxnSpPr>
        <p:spPr>
          <a:xfrm flipH="1" flipV="1">
            <a:off x="6553964" y="2872694"/>
            <a:ext cx="728126" cy="5363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 xmlns:a16="http://schemas.microsoft.com/office/drawing/2014/main" id="{CFF85C07-954F-2749-859E-F2C29C9E3BE8}"/>
              </a:ext>
            </a:extLst>
          </p:cNvPr>
          <p:cNvCxnSpPr>
            <a:stCxn id="29" idx="1"/>
            <a:endCxn id="19" idx="3"/>
          </p:cNvCxnSpPr>
          <p:nvPr/>
        </p:nvCxnSpPr>
        <p:spPr>
          <a:xfrm flipH="1">
            <a:off x="6553964" y="2460888"/>
            <a:ext cx="728130" cy="4118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 xmlns:a16="http://schemas.microsoft.com/office/drawing/2014/main" id="{E449C0BE-3D69-4D4F-B64F-56BC56BE4CE1}"/>
              </a:ext>
            </a:extLst>
          </p:cNvPr>
          <p:cNvCxnSpPr>
            <a:stCxn id="26" idx="1"/>
            <a:endCxn id="27" idx="3"/>
          </p:cNvCxnSpPr>
          <p:nvPr/>
        </p:nvCxnSpPr>
        <p:spPr>
          <a:xfrm flipH="1" flipV="1">
            <a:off x="6553964" y="4494459"/>
            <a:ext cx="728126" cy="41824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 xmlns:a16="http://schemas.microsoft.com/office/drawing/2014/main" id="{0C15848F-2C39-CE4C-8886-BAAAABCEF611}"/>
              </a:ext>
            </a:extLst>
          </p:cNvPr>
          <p:cNvCxnSpPr>
            <a:stCxn id="25" idx="1"/>
            <a:endCxn id="20" idx="3"/>
          </p:cNvCxnSpPr>
          <p:nvPr/>
        </p:nvCxnSpPr>
        <p:spPr>
          <a:xfrm flipH="1">
            <a:off x="6553964" y="1743536"/>
            <a:ext cx="716699" cy="3379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 xmlns:a16="http://schemas.microsoft.com/office/drawing/2014/main" id="{266DFFE6-223F-A742-A0EE-1635FA010D80}"/>
              </a:ext>
            </a:extLst>
          </p:cNvPr>
          <p:cNvSpPr txBox="1"/>
          <p:nvPr/>
        </p:nvSpPr>
        <p:spPr>
          <a:xfrm>
            <a:off x="7293519" y="4003383"/>
            <a:ext cx="2910840" cy="553996"/>
          </a:xfrm>
          <a:prstGeom prst="rect">
            <a:avLst/>
          </a:prstGeom>
          <a:noFill/>
          <a:ln w="38100">
            <a:solidFill>
              <a:schemeClr val="tx1"/>
            </a:solidFill>
          </a:ln>
        </p:spPr>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Formal review of all cardiac arrests</a:t>
            </a:r>
            <a:endParaRPr lang="en-US" altLang="en-US" sz="1500" dirty="0">
              <a:latin typeface="Corbel" panose="020B0503020204020204" pitchFamily="34" charset="0"/>
            </a:endParaRPr>
          </a:p>
        </p:txBody>
      </p:sp>
      <p:cxnSp>
        <p:nvCxnSpPr>
          <p:cNvPr id="41" name="Straight Arrow Connector 40">
            <a:extLst>
              <a:ext uri="{FF2B5EF4-FFF2-40B4-BE49-F238E27FC236}">
                <a16:creationId xmlns="" xmlns:a16="http://schemas.microsoft.com/office/drawing/2014/main" id="{14EA1CA3-923F-6046-A7A8-E6C8BCCC1103}"/>
              </a:ext>
            </a:extLst>
          </p:cNvPr>
          <p:cNvCxnSpPr>
            <a:stCxn id="40" idx="1"/>
            <a:endCxn id="31" idx="3"/>
          </p:cNvCxnSpPr>
          <p:nvPr/>
        </p:nvCxnSpPr>
        <p:spPr>
          <a:xfrm flipH="1" flipV="1">
            <a:off x="6553964" y="3689169"/>
            <a:ext cx="739555" cy="5912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30">
            <a:extLst>
              <a:ext uri="{FF2B5EF4-FFF2-40B4-BE49-F238E27FC236}">
                <a16:creationId xmlns="" xmlns:a16="http://schemas.microsoft.com/office/drawing/2014/main" id="{86EC9721-E76D-604E-AEEB-7407ACB71928}"/>
              </a:ext>
            </a:extLst>
          </p:cNvPr>
          <p:cNvSpPr>
            <a:spLocks noChangeArrowheads="1"/>
          </p:cNvSpPr>
          <p:nvPr/>
        </p:nvSpPr>
        <p:spPr bwMode="auto">
          <a:xfrm>
            <a:off x="4272237" y="5046506"/>
            <a:ext cx="2281727" cy="55143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91438" tIns="45719" rIns="91438" bIns="45719"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dirty="0">
                <a:latin typeface="Corbel" panose="020B0503020204020204" pitchFamily="34" charset="0"/>
              </a:rPr>
              <a:t>Nurse Driven Strategies</a:t>
            </a:r>
          </a:p>
        </p:txBody>
      </p:sp>
      <p:sp>
        <p:nvSpPr>
          <p:cNvPr id="44" name="TextBox 43">
            <a:extLst>
              <a:ext uri="{FF2B5EF4-FFF2-40B4-BE49-F238E27FC236}">
                <a16:creationId xmlns="" xmlns:a16="http://schemas.microsoft.com/office/drawing/2014/main" id="{70FA82C7-1FD2-6846-B4A9-0C75341CFA59}"/>
              </a:ext>
            </a:extLst>
          </p:cNvPr>
          <p:cNvSpPr txBox="1"/>
          <p:nvPr/>
        </p:nvSpPr>
        <p:spPr>
          <a:xfrm>
            <a:off x="7259231" y="5285837"/>
            <a:ext cx="2933699" cy="323163"/>
          </a:xfrm>
          <a:prstGeom prst="rect">
            <a:avLst/>
          </a:prstGeom>
          <a:ln/>
        </p:spPr>
        <p:style>
          <a:lnRef idx="1">
            <a:schemeClr val="accent6"/>
          </a:lnRef>
          <a:fillRef idx="2">
            <a:schemeClr val="accent6"/>
          </a:fillRef>
          <a:effectRef idx="1">
            <a:schemeClr val="accent6"/>
          </a:effectRef>
          <a:fontRef idx="minor">
            <a:schemeClr val="dk1"/>
          </a:fontRef>
        </p:style>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CAP Plan Checklist</a:t>
            </a:r>
          </a:p>
        </p:txBody>
      </p:sp>
      <p:sp>
        <p:nvSpPr>
          <p:cNvPr id="45" name="TextBox 44">
            <a:extLst>
              <a:ext uri="{FF2B5EF4-FFF2-40B4-BE49-F238E27FC236}">
                <a16:creationId xmlns="" xmlns:a16="http://schemas.microsoft.com/office/drawing/2014/main" id="{EA8889BB-D0E5-1548-B650-6B522BFC8F34}"/>
              </a:ext>
            </a:extLst>
          </p:cNvPr>
          <p:cNvSpPr txBox="1"/>
          <p:nvPr/>
        </p:nvSpPr>
        <p:spPr>
          <a:xfrm>
            <a:off x="7270663" y="5713319"/>
            <a:ext cx="2933699" cy="323163"/>
          </a:xfrm>
          <a:prstGeom prst="rect">
            <a:avLst/>
          </a:prstGeom>
          <a:ln/>
        </p:spPr>
        <p:style>
          <a:lnRef idx="1">
            <a:schemeClr val="accent6"/>
          </a:lnRef>
          <a:fillRef idx="2">
            <a:schemeClr val="accent6"/>
          </a:fillRef>
          <a:effectRef idx="1">
            <a:schemeClr val="accent6"/>
          </a:effectRef>
          <a:fontRef idx="minor">
            <a:schemeClr val="dk1"/>
          </a:fontRef>
        </p:style>
        <p:txBody>
          <a:bodyPr wrap="square" lIns="91438" tIns="45719" rIns="91438" bIns="45719" rtlCol="0">
            <a:spAutoFit/>
          </a:bodyPr>
          <a:lstStyle/>
          <a:p>
            <a:pPr marL="285744" indent="-285744">
              <a:buFont typeface="Arial" panose="020B0604020202020204" pitchFamily="34" charset="0"/>
              <a:buChar char="•"/>
            </a:pPr>
            <a:r>
              <a:rPr lang="en-US" sz="1500" dirty="0">
                <a:latin typeface="Corbel" panose="020B0503020204020204" pitchFamily="34" charset="0"/>
                <a:cs typeface="Arial" panose="020B0604020202020204" pitchFamily="34" charset="0"/>
              </a:rPr>
              <a:t>Badge-Buddy</a:t>
            </a:r>
          </a:p>
        </p:txBody>
      </p:sp>
      <p:cxnSp>
        <p:nvCxnSpPr>
          <p:cNvPr id="46" name="Straight Arrow Connector 45">
            <a:extLst>
              <a:ext uri="{FF2B5EF4-FFF2-40B4-BE49-F238E27FC236}">
                <a16:creationId xmlns="" xmlns:a16="http://schemas.microsoft.com/office/drawing/2014/main" id="{6F3F0F5F-1C38-6949-8F34-3028A658B658}"/>
              </a:ext>
            </a:extLst>
          </p:cNvPr>
          <p:cNvCxnSpPr>
            <a:endCxn id="43" idx="3"/>
          </p:cNvCxnSpPr>
          <p:nvPr/>
        </p:nvCxnSpPr>
        <p:spPr>
          <a:xfrm flipH="1" flipV="1">
            <a:off x="6553964" y="5322224"/>
            <a:ext cx="705259" cy="1566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 xmlns:a16="http://schemas.microsoft.com/office/drawing/2014/main" id="{6212F602-C032-DC47-B7E1-099068008382}"/>
              </a:ext>
            </a:extLst>
          </p:cNvPr>
          <p:cNvCxnSpPr>
            <a:stCxn id="44" idx="1"/>
            <a:endCxn id="31" idx="3"/>
          </p:cNvCxnSpPr>
          <p:nvPr/>
        </p:nvCxnSpPr>
        <p:spPr>
          <a:xfrm flipH="1" flipV="1">
            <a:off x="6553964" y="3689169"/>
            <a:ext cx="705267" cy="17582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 xmlns:a16="http://schemas.microsoft.com/office/drawing/2014/main" id="{FF928FDF-3D18-2348-B614-713E2CB96724}"/>
              </a:ext>
            </a:extLst>
          </p:cNvPr>
          <p:cNvCxnSpPr>
            <a:endCxn id="43" idx="3"/>
          </p:cNvCxnSpPr>
          <p:nvPr/>
        </p:nvCxnSpPr>
        <p:spPr>
          <a:xfrm flipH="1" flipV="1">
            <a:off x="6553964" y="5322224"/>
            <a:ext cx="705259" cy="54779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 xmlns:a16="http://schemas.microsoft.com/office/drawing/2014/main" id="{03B168F7-71FF-1141-91DB-82EFE41166B8}"/>
              </a:ext>
            </a:extLst>
          </p:cNvPr>
          <p:cNvCxnSpPr>
            <a:stCxn id="45" idx="1"/>
          </p:cNvCxnSpPr>
          <p:nvPr/>
        </p:nvCxnSpPr>
        <p:spPr>
          <a:xfrm flipH="1" flipV="1">
            <a:off x="6553964" y="4475261"/>
            <a:ext cx="716699" cy="13996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AutoShape 42">
            <a:extLst>
              <a:ext uri="{FF2B5EF4-FFF2-40B4-BE49-F238E27FC236}">
                <a16:creationId xmlns="" xmlns:a16="http://schemas.microsoft.com/office/drawing/2014/main" id="{199E06F7-A044-EF47-8C1F-57F673A1D607}"/>
              </a:ext>
            </a:extLst>
          </p:cNvPr>
          <p:cNvCxnSpPr>
            <a:cxnSpLocks noChangeShapeType="1"/>
            <a:endCxn id="18" idx="3"/>
          </p:cNvCxnSpPr>
          <p:nvPr/>
        </p:nvCxnSpPr>
        <p:spPr bwMode="auto">
          <a:xfrm flipH="1" flipV="1">
            <a:off x="3429003" y="3286853"/>
            <a:ext cx="831794" cy="207619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Box 51">
            <a:extLst>
              <a:ext uri="{FF2B5EF4-FFF2-40B4-BE49-F238E27FC236}">
                <a16:creationId xmlns="" xmlns:a16="http://schemas.microsoft.com/office/drawing/2014/main" id="{8AA6D25D-D5DF-4046-9FDC-3BAEC1B6EDA7}"/>
              </a:ext>
            </a:extLst>
          </p:cNvPr>
          <p:cNvSpPr txBox="1"/>
          <p:nvPr/>
        </p:nvSpPr>
        <p:spPr>
          <a:xfrm>
            <a:off x="2202439" y="87847"/>
            <a:ext cx="7728465" cy="769441"/>
          </a:xfrm>
          <a:prstGeom prst="rect">
            <a:avLst/>
          </a:prstGeom>
          <a:noFill/>
        </p:spPr>
        <p:txBody>
          <a:bodyPr wrap="square" rtlCol="0">
            <a:spAutoFit/>
          </a:bodyPr>
          <a:lstStyle/>
          <a:p>
            <a:pPr algn="ctr"/>
            <a:r>
              <a:rPr lang="en-US" sz="4400" dirty="0" smtClean="0">
                <a:solidFill>
                  <a:srgbClr val="D51F32"/>
                </a:solidFill>
                <a:latin typeface="Helvetica" pitchFamily="2" charset="0"/>
                <a:cs typeface="Times New Roman" panose="02020603050405020304" pitchFamily="18" charset="0"/>
              </a:rPr>
              <a:t>Methods –Key Driver Diagram</a:t>
            </a:r>
            <a:endParaRPr lang="en-US" sz="4400" dirty="0">
              <a:solidFill>
                <a:srgbClr val="D51F32"/>
              </a:solidFill>
              <a:latin typeface="Helvetica" pitchFamily="2" charset="0"/>
              <a:cs typeface="Times New Roman" panose="02020603050405020304" pitchFamily="18" charset="0"/>
            </a:endParaRPr>
          </a:p>
        </p:txBody>
      </p:sp>
      <p:pic>
        <p:nvPicPr>
          <p:cNvPr id="51" name="Picture 50"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1049756" y="150363"/>
            <a:ext cx="1026694" cy="1109981"/>
          </a:xfrm>
          <a:prstGeom prst="rect">
            <a:avLst/>
          </a:prstGeom>
        </p:spPr>
      </p:pic>
      <p:pic>
        <p:nvPicPr>
          <p:cNvPr id="53" name="Picture 5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1762762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Methods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576781" y="1964585"/>
            <a:ext cx="10759044" cy="1569660"/>
          </a:xfrm>
          <a:prstGeom prst="rect">
            <a:avLst/>
          </a:prstGeom>
        </p:spPr>
        <p:txBody>
          <a:bodyPr wrap="square">
            <a:spAutoFit/>
          </a:bodyPr>
          <a:lstStyle/>
          <a:p>
            <a:endParaRPr lang="en-US" sz="2400" dirty="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p:txBody>
      </p:sp>
      <p:sp>
        <p:nvSpPr>
          <p:cNvPr id="14" name="Content Placeholder 2">
            <a:extLst>
              <a:ext uri="{FF2B5EF4-FFF2-40B4-BE49-F238E27FC236}">
                <a16:creationId xmlns="" xmlns:a16="http://schemas.microsoft.com/office/drawing/2014/main" id="{173896C2-2FBB-BE4C-9399-7EF8594F5276}"/>
              </a:ext>
            </a:extLst>
          </p:cNvPr>
          <p:cNvSpPr>
            <a:spLocks noGrp="1"/>
          </p:cNvSpPr>
          <p:nvPr>
            <p:ph idx="1"/>
          </p:nvPr>
        </p:nvSpPr>
        <p:spPr>
          <a:xfrm>
            <a:off x="229317" y="1167474"/>
            <a:ext cx="11593991" cy="4733541"/>
          </a:xfrm>
        </p:spPr>
        <p:txBody>
          <a:bodyPr>
            <a:noAutofit/>
          </a:bodyPr>
          <a:lstStyle/>
          <a:p>
            <a:r>
              <a:rPr lang="en-US" dirty="0">
                <a:latin typeface="Helvetica" pitchFamily="2" charset="0"/>
              </a:rPr>
              <a:t>CAP bundle implemented at </a:t>
            </a:r>
            <a:r>
              <a:rPr lang="en-US" b="1" dirty="0" smtClean="0">
                <a:latin typeface="Helvetica" pitchFamily="2" charset="0"/>
              </a:rPr>
              <a:t>22</a:t>
            </a:r>
            <a:r>
              <a:rPr lang="en-US" dirty="0" smtClean="0">
                <a:latin typeface="Helvetica" pitchFamily="2" charset="0"/>
              </a:rPr>
              <a:t> </a:t>
            </a:r>
            <a:r>
              <a:rPr lang="en-US" dirty="0">
                <a:latin typeface="Helvetica" pitchFamily="2" charset="0"/>
              </a:rPr>
              <a:t>PC</a:t>
            </a:r>
            <a:r>
              <a:rPr lang="en-US" baseline="30000" dirty="0">
                <a:latin typeface="Helvetica" pitchFamily="2" charset="0"/>
              </a:rPr>
              <a:t>4</a:t>
            </a:r>
            <a:r>
              <a:rPr lang="en-US" dirty="0">
                <a:latin typeface="Helvetica" pitchFamily="2" charset="0"/>
              </a:rPr>
              <a:t> CICUs from 5/2018 – </a:t>
            </a:r>
            <a:r>
              <a:rPr lang="en-US" dirty="0" smtClean="0">
                <a:latin typeface="Helvetica" pitchFamily="2" charset="0"/>
              </a:rPr>
              <a:t>10/2019.</a:t>
            </a:r>
          </a:p>
          <a:p>
            <a:pPr lvl="1"/>
            <a:r>
              <a:rPr lang="en-US" sz="2800" dirty="0" smtClean="0">
                <a:latin typeface="Helvetica" pitchFamily="2" charset="0"/>
              </a:rPr>
              <a:t>Baseline Period: January 2017 to April 2018 </a:t>
            </a:r>
          </a:p>
          <a:p>
            <a:pPr lvl="1"/>
            <a:endParaRPr lang="en-US" sz="1200" dirty="0" smtClean="0">
              <a:latin typeface="Helvetica" pitchFamily="2" charset="0"/>
            </a:endParaRPr>
          </a:p>
          <a:p>
            <a:r>
              <a:rPr lang="en-US" b="1" dirty="0" smtClean="0"/>
              <a:t>Cardiac Networks United QI Infrastructure</a:t>
            </a:r>
          </a:p>
          <a:p>
            <a:pPr lvl="1"/>
            <a:r>
              <a:rPr lang="en-US" sz="2800" dirty="0" smtClean="0"/>
              <a:t>PDSA improvement model </a:t>
            </a:r>
          </a:p>
          <a:p>
            <a:pPr lvl="1"/>
            <a:r>
              <a:rPr lang="en-US" sz="2800" dirty="0" smtClean="0"/>
              <a:t>QI Coach, Project Manager, Data Analyst</a:t>
            </a:r>
          </a:p>
          <a:p>
            <a:pPr lvl="1"/>
            <a:r>
              <a:rPr lang="en-US" sz="2800" u="sng" dirty="0" smtClean="0"/>
              <a:t>Monthly project webinars</a:t>
            </a:r>
            <a:r>
              <a:rPr lang="en-US" sz="2800" dirty="0" smtClean="0"/>
              <a:t>: 1. Implementation  </a:t>
            </a:r>
            <a:r>
              <a:rPr lang="en-US" sz="2800" dirty="0"/>
              <a:t>2</a:t>
            </a:r>
            <a:r>
              <a:rPr lang="en-US" sz="2800" dirty="0" smtClean="0"/>
              <a:t>. Learning from data 3.  Instruction re: use of QI tools and methods 4. TEAM SHARING!</a:t>
            </a:r>
          </a:p>
          <a:p>
            <a:endParaRPr lang="en-US" sz="1200" dirty="0" smtClean="0">
              <a:latin typeface="Helvetica" pitchFamily="2" charset="0"/>
            </a:endParaRPr>
          </a:p>
          <a:p>
            <a:r>
              <a:rPr lang="en-US" dirty="0" smtClean="0">
                <a:latin typeface="Helvetica" pitchFamily="2" charset="0"/>
              </a:rPr>
              <a:t>Statistical process control (SPC) used to evaluate improvement after CAP bundle implementation.</a:t>
            </a:r>
          </a:p>
        </p:txBody>
      </p:sp>
      <p:pic>
        <p:nvPicPr>
          <p:cNvPr id="11" name="Picture 10"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1049756" y="150363"/>
            <a:ext cx="1026694" cy="1109981"/>
          </a:xfrm>
          <a:prstGeom prst="rect">
            <a:avLst/>
          </a:prstGeom>
        </p:spPr>
      </p:pic>
      <p:pic>
        <p:nvPicPr>
          <p:cNvPr id="13" name="Picture 1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252464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Methods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576781" y="1964585"/>
            <a:ext cx="10759044" cy="1569660"/>
          </a:xfrm>
          <a:prstGeom prst="rect">
            <a:avLst/>
          </a:prstGeom>
        </p:spPr>
        <p:txBody>
          <a:bodyPr wrap="square">
            <a:spAutoFit/>
          </a:bodyPr>
          <a:lstStyle/>
          <a:p>
            <a:endParaRPr lang="en-US" sz="2400" dirty="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p:txBody>
      </p:sp>
      <p:sp>
        <p:nvSpPr>
          <p:cNvPr id="13" name="Content Placeholder 2">
            <a:extLst>
              <a:ext uri="{FF2B5EF4-FFF2-40B4-BE49-F238E27FC236}">
                <a16:creationId xmlns="" xmlns:a16="http://schemas.microsoft.com/office/drawing/2014/main" id="{1DF9E7CC-ACFA-D743-B967-7D1A6FB09FED}"/>
              </a:ext>
            </a:extLst>
          </p:cNvPr>
          <p:cNvSpPr>
            <a:spLocks noGrp="1"/>
          </p:cNvSpPr>
          <p:nvPr>
            <p:ph idx="1"/>
          </p:nvPr>
        </p:nvSpPr>
        <p:spPr>
          <a:xfrm>
            <a:off x="253750" y="1556104"/>
            <a:ext cx="11799698" cy="4351338"/>
          </a:xfrm>
        </p:spPr>
        <p:txBody>
          <a:bodyPr>
            <a:normAutofit fontScale="77500" lnSpcReduction="20000"/>
          </a:bodyPr>
          <a:lstStyle/>
          <a:p>
            <a:pPr marL="0" indent="0">
              <a:lnSpc>
                <a:spcPct val="100000"/>
              </a:lnSpc>
              <a:spcBef>
                <a:spcPts val="0"/>
              </a:spcBef>
              <a:buNone/>
            </a:pPr>
            <a:r>
              <a:rPr lang="en-US" sz="3600" b="1" u="sng" dirty="0">
                <a:latin typeface="Helvetica" pitchFamily="2" charset="0"/>
              </a:rPr>
              <a:t>Cardiac Arrest Prevention </a:t>
            </a:r>
            <a:r>
              <a:rPr lang="en-US" sz="3600" b="1" u="sng" dirty="0" smtClean="0">
                <a:latin typeface="Helvetica" pitchFamily="2" charset="0"/>
              </a:rPr>
              <a:t>Bundle:</a:t>
            </a:r>
          </a:p>
          <a:p>
            <a:pPr marL="0" indent="0">
              <a:lnSpc>
                <a:spcPct val="100000"/>
              </a:lnSpc>
              <a:spcBef>
                <a:spcPts val="0"/>
              </a:spcBef>
              <a:buNone/>
            </a:pPr>
            <a:r>
              <a:rPr lang="en-US" sz="3200" dirty="0" smtClean="0"/>
              <a:t>Lightly </a:t>
            </a:r>
            <a:r>
              <a:rPr lang="en-US" sz="3200" dirty="0"/>
              <a:t>Prescriptive Bundle – Each center </a:t>
            </a:r>
            <a:r>
              <a:rPr lang="en-US" sz="3200" dirty="0" smtClean="0"/>
              <a:t>adapted bundle </a:t>
            </a:r>
            <a:r>
              <a:rPr lang="en-US" sz="3200" dirty="0"/>
              <a:t>to fit within their </a:t>
            </a:r>
            <a:r>
              <a:rPr lang="en-US" sz="3200" dirty="0" smtClean="0"/>
              <a:t>system, QI </a:t>
            </a:r>
            <a:r>
              <a:rPr lang="en-US" sz="3200" dirty="0"/>
              <a:t>resources and team </a:t>
            </a:r>
            <a:r>
              <a:rPr lang="en-US" sz="3200" dirty="0" smtClean="0"/>
              <a:t>infrastructure and workflow.</a:t>
            </a:r>
            <a:endParaRPr lang="en-US" sz="3200" dirty="0"/>
          </a:p>
          <a:p>
            <a:pPr marL="0" indent="0">
              <a:lnSpc>
                <a:spcPct val="100000"/>
              </a:lnSpc>
              <a:spcBef>
                <a:spcPts val="0"/>
              </a:spcBef>
              <a:buNone/>
            </a:pPr>
            <a:endParaRPr lang="en-US" sz="3200" b="1" dirty="0">
              <a:latin typeface="Helvetica" pitchFamily="2" charset="0"/>
            </a:endParaRPr>
          </a:p>
          <a:p>
            <a:pPr marL="0" indent="0">
              <a:lnSpc>
                <a:spcPct val="100000"/>
              </a:lnSpc>
              <a:spcBef>
                <a:spcPts val="0"/>
              </a:spcBef>
              <a:buNone/>
            </a:pPr>
            <a:r>
              <a:rPr lang="en-US" b="1" dirty="0">
                <a:latin typeface="Helvetica" pitchFamily="2" charset="0"/>
              </a:rPr>
              <a:t>	1. </a:t>
            </a:r>
            <a:r>
              <a:rPr lang="en-US" b="1" dirty="0">
                <a:solidFill>
                  <a:srgbClr val="D51F32"/>
                </a:solidFill>
                <a:latin typeface="Helvetica" pitchFamily="2" charset="0"/>
              </a:rPr>
              <a:t>“CAP Safety </a:t>
            </a:r>
            <a:r>
              <a:rPr lang="en-US" b="1" dirty="0" smtClean="0">
                <a:solidFill>
                  <a:srgbClr val="D51F32"/>
                </a:solidFill>
                <a:latin typeface="Helvetica" pitchFamily="2" charset="0"/>
              </a:rPr>
              <a:t>Huddle” </a:t>
            </a:r>
            <a:r>
              <a:rPr lang="en-US" dirty="0" smtClean="0">
                <a:latin typeface="Helvetica" pitchFamily="2" charset="0"/>
              </a:rPr>
              <a:t>– multidisciplinary </a:t>
            </a:r>
            <a:r>
              <a:rPr lang="en-US" dirty="0">
                <a:latin typeface="Helvetica" pitchFamily="2" charset="0"/>
              </a:rPr>
              <a:t>discussion </a:t>
            </a:r>
            <a:r>
              <a:rPr lang="en-US" dirty="0" smtClean="0">
                <a:latin typeface="Helvetica" pitchFamily="2" charset="0"/>
              </a:rPr>
              <a:t>focused on CA </a:t>
            </a:r>
            <a:r>
              <a:rPr lang="en-US" dirty="0">
                <a:latin typeface="Helvetica" pitchFamily="2" charset="0"/>
              </a:rPr>
              <a:t>prevention       </a:t>
            </a:r>
          </a:p>
          <a:p>
            <a:pPr marL="0" indent="0">
              <a:lnSpc>
                <a:spcPct val="100000"/>
              </a:lnSpc>
              <a:spcBef>
                <a:spcPts val="0"/>
              </a:spcBef>
              <a:buNone/>
            </a:pPr>
            <a:r>
              <a:rPr lang="en-US" dirty="0">
                <a:latin typeface="Helvetica" pitchFamily="2" charset="0"/>
              </a:rPr>
              <a:t>     	     2 times/day, (AM shift, PM shift, call hand-off) – goals and </a:t>
            </a:r>
            <a:r>
              <a:rPr lang="en-US" dirty="0" smtClean="0">
                <a:latin typeface="Helvetica" pitchFamily="2" charset="0"/>
              </a:rPr>
              <a:t>plans</a:t>
            </a:r>
          </a:p>
          <a:p>
            <a:pPr marL="0" indent="0">
              <a:lnSpc>
                <a:spcPct val="100000"/>
              </a:lnSpc>
              <a:spcBef>
                <a:spcPts val="0"/>
              </a:spcBef>
              <a:buNone/>
            </a:pPr>
            <a:r>
              <a:rPr lang="en-US" dirty="0">
                <a:latin typeface="Helvetica" pitchFamily="2" charset="0"/>
              </a:rPr>
              <a:t>	 </a:t>
            </a:r>
            <a:r>
              <a:rPr lang="en-US" dirty="0" smtClean="0">
                <a:latin typeface="Helvetica" pitchFamily="2" charset="0"/>
              </a:rPr>
              <a:t>    posted </a:t>
            </a:r>
            <a:r>
              <a:rPr lang="en-US" dirty="0">
                <a:latin typeface="Helvetica" pitchFamily="2" charset="0"/>
              </a:rPr>
              <a:t>at bedside</a:t>
            </a:r>
            <a:r>
              <a:rPr lang="en-US" dirty="0" smtClean="0">
                <a:latin typeface="Helvetica" pitchFamily="2" charset="0"/>
              </a:rPr>
              <a:t>.</a:t>
            </a:r>
          </a:p>
          <a:p>
            <a:pPr marL="0" indent="0">
              <a:lnSpc>
                <a:spcPct val="100000"/>
              </a:lnSpc>
              <a:spcBef>
                <a:spcPts val="0"/>
              </a:spcBef>
              <a:buNone/>
            </a:pPr>
            <a:endParaRPr lang="en-US" dirty="0" smtClean="0">
              <a:latin typeface="Helvetica" pitchFamily="2" charset="0"/>
            </a:endParaRPr>
          </a:p>
          <a:p>
            <a:pPr marL="0" indent="0">
              <a:lnSpc>
                <a:spcPct val="100000"/>
              </a:lnSpc>
              <a:spcBef>
                <a:spcPts val="0"/>
              </a:spcBef>
              <a:buNone/>
            </a:pPr>
            <a:r>
              <a:rPr lang="en-US" b="1" dirty="0">
                <a:latin typeface="Helvetica" pitchFamily="2" charset="0"/>
              </a:rPr>
              <a:t>	2. </a:t>
            </a:r>
            <a:r>
              <a:rPr lang="en-US" b="1" dirty="0">
                <a:solidFill>
                  <a:srgbClr val="D51F32"/>
                </a:solidFill>
                <a:latin typeface="Helvetica" pitchFamily="2" charset="0"/>
              </a:rPr>
              <a:t>Patient-specific vital sign goals </a:t>
            </a:r>
            <a:r>
              <a:rPr lang="en-US" dirty="0">
                <a:latin typeface="Helvetica" pitchFamily="2" charset="0"/>
              </a:rPr>
              <a:t>established and alarm parameters</a:t>
            </a:r>
          </a:p>
          <a:p>
            <a:pPr marL="0" indent="0">
              <a:lnSpc>
                <a:spcPct val="100000"/>
              </a:lnSpc>
              <a:spcBef>
                <a:spcPts val="0"/>
              </a:spcBef>
              <a:buNone/>
            </a:pPr>
            <a:r>
              <a:rPr lang="en-US" dirty="0">
                <a:latin typeface="Helvetica" pitchFamily="2" charset="0"/>
              </a:rPr>
              <a:t>	    adjusted and communicated/posted at bedside.</a:t>
            </a:r>
          </a:p>
          <a:p>
            <a:pPr marL="0" indent="0">
              <a:buNone/>
            </a:pPr>
            <a:r>
              <a:rPr lang="en-US" b="1" dirty="0">
                <a:latin typeface="Helvetica" pitchFamily="2" charset="0"/>
              </a:rPr>
              <a:t>	3. </a:t>
            </a:r>
            <a:r>
              <a:rPr lang="en-US" b="1" dirty="0">
                <a:solidFill>
                  <a:srgbClr val="D51F32"/>
                </a:solidFill>
                <a:latin typeface="Helvetica" pitchFamily="2" charset="0"/>
              </a:rPr>
              <a:t>Pre-sedation</a:t>
            </a:r>
            <a:r>
              <a:rPr lang="en-US" b="1" dirty="0">
                <a:solidFill>
                  <a:srgbClr val="FF0000"/>
                </a:solidFill>
                <a:latin typeface="Helvetica" pitchFamily="2" charset="0"/>
              </a:rPr>
              <a:t> </a:t>
            </a:r>
            <a:r>
              <a:rPr lang="en-US" dirty="0">
                <a:latin typeface="Helvetica" pitchFamily="2" charset="0"/>
              </a:rPr>
              <a:t>discussion for noxious stimuli.</a:t>
            </a:r>
          </a:p>
          <a:p>
            <a:pPr marL="0" indent="0">
              <a:buNone/>
            </a:pPr>
            <a:r>
              <a:rPr lang="en-US" b="1" dirty="0">
                <a:latin typeface="Helvetica" pitchFamily="2" charset="0"/>
              </a:rPr>
              <a:t>	4. </a:t>
            </a:r>
            <a:r>
              <a:rPr lang="en-US" b="1" dirty="0">
                <a:solidFill>
                  <a:srgbClr val="D51F32"/>
                </a:solidFill>
                <a:latin typeface="Helvetica" pitchFamily="2" charset="0"/>
              </a:rPr>
              <a:t>Emergency medications</a:t>
            </a:r>
            <a:r>
              <a:rPr lang="en-US" dirty="0">
                <a:solidFill>
                  <a:srgbClr val="D51F32"/>
                </a:solidFill>
                <a:latin typeface="Helvetica" pitchFamily="2" charset="0"/>
              </a:rPr>
              <a:t> </a:t>
            </a:r>
            <a:r>
              <a:rPr lang="en-US" dirty="0">
                <a:latin typeface="Helvetica" pitchFamily="2" charset="0"/>
              </a:rPr>
              <a:t>(epinephrine) available at bedside.</a:t>
            </a:r>
          </a:p>
          <a:p>
            <a:pPr marL="0" indent="0">
              <a:buNone/>
            </a:pPr>
            <a:r>
              <a:rPr lang="en-US" b="1" dirty="0">
                <a:latin typeface="Helvetica" pitchFamily="2" charset="0"/>
              </a:rPr>
              <a:t>	5. </a:t>
            </a:r>
            <a:r>
              <a:rPr lang="en-US" b="1" dirty="0">
                <a:solidFill>
                  <a:srgbClr val="D51F32"/>
                </a:solidFill>
                <a:latin typeface="Helvetica" pitchFamily="2" charset="0"/>
              </a:rPr>
              <a:t>Formal review </a:t>
            </a:r>
            <a:r>
              <a:rPr lang="en-US" dirty="0">
                <a:latin typeface="Helvetica" pitchFamily="2" charset="0"/>
              </a:rPr>
              <a:t>of all cardiac arrest events.</a:t>
            </a:r>
            <a:endParaRPr lang="en-US" sz="3200" dirty="0"/>
          </a:p>
        </p:txBody>
      </p:sp>
      <p:pic>
        <p:nvPicPr>
          <p:cNvPr id="14" name="Picture 13"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0822478" y="141066"/>
            <a:ext cx="1026694" cy="1109981"/>
          </a:xfrm>
          <a:prstGeom prst="rect">
            <a:avLst/>
          </a:prstGeom>
        </p:spPr>
      </p:pic>
      <p:pic>
        <p:nvPicPr>
          <p:cNvPr id="15" name="Picture 14"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77399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Methods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576781" y="1964585"/>
            <a:ext cx="10759044" cy="1569660"/>
          </a:xfrm>
          <a:prstGeom prst="rect">
            <a:avLst/>
          </a:prstGeom>
        </p:spPr>
        <p:txBody>
          <a:bodyPr wrap="square">
            <a:spAutoFit/>
          </a:bodyPr>
          <a:lstStyle/>
          <a:p>
            <a:endParaRPr lang="en-US" sz="2400" dirty="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p:txBody>
      </p:sp>
      <p:sp>
        <p:nvSpPr>
          <p:cNvPr id="14" name="Content Placeholder 2">
            <a:extLst>
              <a:ext uri="{FF2B5EF4-FFF2-40B4-BE49-F238E27FC236}">
                <a16:creationId xmlns="" xmlns:a16="http://schemas.microsoft.com/office/drawing/2014/main" id="{173896C2-2FBB-BE4C-9399-7EF8594F5276}"/>
              </a:ext>
            </a:extLst>
          </p:cNvPr>
          <p:cNvSpPr>
            <a:spLocks noGrp="1"/>
          </p:cNvSpPr>
          <p:nvPr>
            <p:ph idx="1"/>
          </p:nvPr>
        </p:nvSpPr>
        <p:spPr>
          <a:xfrm>
            <a:off x="228754" y="1425467"/>
            <a:ext cx="6840786" cy="4476169"/>
          </a:xfrm>
        </p:spPr>
        <p:txBody>
          <a:bodyPr>
            <a:normAutofit/>
          </a:bodyPr>
          <a:lstStyle/>
          <a:p>
            <a:pPr marL="0" indent="0">
              <a:buNone/>
            </a:pPr>
            <a:r>
              <a:rPr lang="en-US" b="1" dirty="0">
                <a:latin typeface="Helvetica" pitchFamily="2" charset="0"/>
              </a:rPr>
              <a:t>CAP SAFETY HUDDLE:</a:t>
            </a:r>
          </a:p>
          <a:p>
            <a:pPr lvl="1"/>
            <a:r>
              <a:rPr lang="en-US" dirty="0" smtClean="0">
                <a:latin typeface="Helvetica" pitchFamily="2" charset="0"/>
              </a:rPr>
              <a:t>Only Mandatory Bundle Element</a:t>
            </a:r>
          </a:p>
          <a:p>
            <a:pPr lvl="1"/>
            <a:r>
              <a:rPr lang="en-US" dirty="0" smtClean="0">
                <a:latin typeface="Helvetica" pitchFamily="2" charset="0"/>
              </a:rPr>
              <a:t>Twice daily </a:t>
            </a:r>
          </a:p>
          <a:p>
            <a:pPr lvl="1"/>
            <a:r>
              <a:rPr lang="en-US" b="1" dirty="0" smtClean="0">
                <a:latin typeface="Helvetica" pitchFamily="2" charset="0"/>
              </a:rPr>
              <a:t>Multidisciplinary</a:t>
            </a:r>
            <a:r>
              <a:rPr lang="en-US" dirty="0" smtClean="0">
                <a:latin typeface="Helvetica" pitchFamily="2" charset="0"/>
              </a:rPr>
              <a:t>: Attending</a:t>
            </a:r>
            <a:r>
              <a:rPr lang="en-US" dirty="0">
                <a:latin typeface="Helvetica" pitchFamily="2" charset="0"/>
              </a:rPr>
              <a:t>, Fellow, NP, Bedside RN, Charge RN, Resource RN, RT</a:t>
            </a:r>
          </a:p>
          <a:p>
            <a:pPr lvl="1"/>
            <a:r>
              <a:rPr lang="en-US" b="1" dirty="0" smtClean="0">
                <a:latin typeface="Helvetica" pitchFamily="2" charset="0"/>
              </a:rPr>
              <a:t>Situational Awareness </a:t>
            </a:r>
            <a:r>
              <a:rPr lang="en-US" dirty="0" smtClean="0">
                <a:latin typeface="Helvetica" pitchFamily="2" charset="0"/>
              </a:rPr>
              <a:t>and “Shared </a:t>
            </a:r>
            <a:r>
              <a:rPr lang="en-US" dirty="0">
                <a:latin typeface="Helvetica" pitchFamily="2" charset="0"/>
              </a:rPr>
              <a:t>M</a:t>
            </a:r>
            <a:r>
              <a:rPr lang="en-US" dirty="0" smtClean="0">
                <a:latin typeface="Helvetica" pitchFamily="2" charset="0"/>
              </a:rPr>
              <a:t>ental Model” </a:t>
            </a:r>
            <a:r>
              <a:rPr lang="en-US" dirty="0">
                <a:latin typeface="Helvetica" pitchFamily="2" charset="0"/>
              </a:rPr>
              <a:t>to </a:t>
            </a:r>
            <a:r>
              <a:rPr lang="en-US" dirty="0" smtClean="0">
                <a:latin typeface="Helvetica" pitchFamily="2" charset="0"/>
              </a:rPr>
              <a:t>mitigate </a:t>
            </a:r>
            <a:r>
              <a:rPr lang="en-US" dirty="0">
                <a:latin typeface="Helvetica" pitchFamily="2" charset="0"/>
              </a:rPr>
              <a:t>risk, recognize and reverse early deterioration, rescue high risk patients</a:t>
            </a:r>
          </a:p>
          <a:p>
            <a:pPr lvl="1"/>
            <a:r>
              <a:rPr lang="en-US" dirty="0" smtClean="0">
                <a:latin typeface="Helvetica" pitchFamily="2" charset="0"/>
              </a:rPr>
              <a:t>“</a:t>
            </a:r>
            <a:r>
              <a:rPr lang="en-US" dirty="0">
                <a:latin typeface="Helvetica" pitchFamily="2" charset="0"/>
              </a:rPr>
              <a:t>J</a:t>
            </a:r>
            <a:r>
              <a:rPr lang="en-US" dirty="0" smtClean="0">
                <a:latin typeface="Helvetica" pitchFamily="2" charset="0"/>
              </a:rPr>
              <a:t>ust </a:t>
            </a:r>
            <a:r>
              <a:rPr lang="en-US" dirty="0">
                <a:latin typeface="Helvetica" pitchFamily="2" charset="0"/>
              </a:rPr>
              <a:t>in time” bedside education/simulation</a:t>
            </a:r>
          </a:p>
          <a:p>
            <a:pPr lvl="1"/>
            <a:r>
              <a:rPr lang="en-US" dirty="0">
                <a:latin typeface="Helvetica" pitchFamily="2" charset="0"/>
              </a:rPr>
              <a:t>CAP sheet </a:t>
            </a:r>
            <a:r>
              <a:rPr lang="en-US" dirty="0" smtClean="0">
                <a:latin typeface="Helvetica" pitchFamily="2" charset="0"/>
              </a:rPr>
              <a:t>completed/posted at bedside</a:t>
            </a:r>
          </a:p>
        </p:txBody>
      </p:sp>
      <p:pic>
        <p:nvPicPr>
          <p:cNvPr id="15" name="Picture 14">
            <a:extLst>
              <a:ext uri="{FF2B5EF4-FFF2-40B4-BE49-F238E27FC236}">
                <a16:creationId xmlns="" xmlns:a16="http://schemas.microsoft.com/office/drawing/2014/main" id="{E3C13DF6-11CF-3047-82D3-29DD4F6417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539157" y="1584377"/>
            <a:ext cx="5154970" cy="3866228"/>
          </a:xfrm>
          <a:prstGeom prst="rect">
            <a:avLst/>
          </a:prstGeom>
        </p:spPr>
      </p:pic>
      <p:pic>
        <p:nvPicPr>
          <p:cNvPr id="16" name="Picture 15"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4" cstate="print"/>
          <a:stretch>
            <a:fillRect/>
          </a:stretch>
        </p:blipFill>
        <p:spPr>
          <a:xfrm>
            <a:off x="11049756" y="150363"/>
            <a:ext cx="1026694" cy="1109981"/>
          </a:xfrm>
          <a:prstGeom prst="rect">
            <a:avLst/>
          </a:prstGeom>
        </p:spPr>
      </p:pic>
      <p:pic>
        <p:nvPicPr>
          <p:cNvPr id="17" name="Picture 16"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230118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3"/>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13399" y="154198"/>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Methods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 xmlns:a16="http://schemas.microsoft.com/office/drawing/2014/main" id="{A4C350D5-CDB7-AC4A-8913-CE410CFD43AC}"/>
              </a:ext>
            </a:extLst>
          </p:cNvPr>
          <p:cNvSpPr/>
          <p:nvPr/>
        </p:nvSpPr>
        <p:spPr>
          <a:xfrm>
            <a:off x="576781" y="1964585"/>
            <a:ext cx="10759044" cy="1569660"/>
          </a:xfrm>
          <a:prstGeom prst="rect">
            <a:avLst/>
          </a:prstGeom>
        </p:spPr>
        <p:txBody>
          <a:bodyPr wrap="square">
            <a:spAutoFit/>
          </a:bodyPr>
          <a:lstStyle/>
          <a:p>
            <a:endParaRPr lang="en-US" sz="2400" dirty="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a:p>
            <a:endParaRPr lang="en-US" sz="2400" dirty="0">
              <a:latin typeface="Helvetica" pitchFamily="2" charset="0"/>
              <a:cs typeface="Times New Roman" panose="02020603050405020304" pitchFamily="18" charset="0"/>
            </a:endParaRPr>
          </a:p>
        </p:txBody>
      </p:sp>
      <p:sp>
        <p:nvSpPr>
          <p:cNvPr id="23" name="Content Placeholder 5">
            <a:extLst>
              <a:ext uri="{FF2B5EF4-FFF2-40B4-BE49-F238E27FC236}">
                <a16:creationId xmlns="" xmlns:a16="http://schemas.microsoft.com/office/drawing/2014/main" id="{54BBD958-08FA-494B-95A7-2C04153A6FA1}"/>
              </a:ext>
            </a:extLst>
          </p:cNvPr>
          <p:cNvSpPr>
            <a:spLocks noGrp="1"/>
          </p:cNvSpPr>
          <p:nvPr>
            <p:ph idx="1"/>
          </p:nvPr>
        </p:nvSpPr>
        <p:spPr>
          <a:xfrm>
            <a:off x="576781" y="923639"/>
            <a:ext cx="11045120" cy="5321380"/>
          </a:xfrm>
        </p:spPr>
        <p:txBody>
          <a:bodyPr>
            <a:normAutofit fontScale="25000" lnSpcReduction="20000"/>
          </a:bodyPr>
          <a:lstStyle/>
          <a:p>
            <a:pPr marL="0" indent="0">
              <a:buNone/>
            </a:pPr>
            <a:r>
              <a:rPr lang="en-US" sz="9600" b="1" dirty="0">
                <a:latin typeface="Helvetica" pitchFamily="2" charset="0"/>
              </a:rPr>
              <a:t>PATIENT INCLUSION CRITERIA FOR CAP BUNDLE</a:t>
            </a:r>
            <a:r>
              <a:rPr lang="en-US" sz="9600" b="1" dirty="0" smtClean="0">
                <a:latin typeface="Helvetica" pitchFamily="2" charset="0"/>
              </a:rPr>
              <a:t>:</a:t>
            </a:r>
          </a:p>
          <a:p>
            <a:pPr marL="0" indent="0">
              <a:buNone/>
            </a:pPr>
            <a:endParaRPr lang="en-US" sz="3200" b="1" dirty="0">
              <a:latin typeface="Helvetica" pitchFamily="2" charset="0"/>
            </a:endParaRPr>
          </a:p>
          <a:p>
            <a:pPr marL="0" indent="0">
              <a:buNone/>
            </a:pPr>
            <a:r>
              <a:rPr lang="en-US" sz="8000" b="1" u="sng" dirty="0">
                <a:latin typeface="Helvetica" pitchFamily="2" charset="0"/>
              </a:rPr>
              <a:t>Postoperative Surgical Patients</a:t>
            </a:r>
            <a:endParaRPr lang="en-US" sz="8000" u="sng" dirty="0">
              <a:latin typeface="Helvetica" pitchFamily="2" charset="0"/>
            </a:endParaRPr>
          </a:p>
          <a:p>
            <a:pPr lvl="0">
              <a:lnSpc>
                <a:spcPct val="120000"/>
              </a:lnSpc>
              <a:spcBef>
                <a:spcPts val="400"/>
              </a:spcBef>
            </a:pPr>
            <a:r>
              <a:rPr lang="en-US" sz="8000" dirty="0">
                <a:latin typeface="Helvetica" pitchFamily="2" charset="0"/>
              </a:rPr>
              <a:t>All </a:t>
            </a:r>
            <a:r>
              <a:rPr lang="en-US" sz="8000" dirty="0" smtClean="0">
                <a:latin typeface="Helvetica" pitchFamily="2" charset="0"/>
              </a:rPr>
              <a:t>neonatal CPB surgery</a:t>
            </a:r>
            <a:endParaRPr lang="en-US" sz="8000" dirty="0">
              <a:latin typeface="Helvetica" pitchFamily="2" charset="0"/>
            </a:endParaRPr>
          </a:p>
          <a:p>
            <a:pPr lvl="0">
              <a:lnSpc>
                <a:spcPct val="120000"/>
              </a:lnSpc>
              <a:spcBef>
                <a:spcPts val="400"/>
              </a:spcBef>
            </a:pPr>
            <a:r>
              <a:rPr lang="en-US" sz="8000" dirty="0">
                <a:latin typeface="Helvetica" pitchFamily="2" charset="0"/>
              </a:rPr>
              <a:t>All </a:t>
            </a:r>
            <a:r>
              <a:rPr lang="en-US" sz="8000" dirty="0" smtClean="0">
                <a:latin typeface="Helvetica" pitchFamily="2" charset="0"/>
              </a:rPr>
              <a:t>single </a:t>
            </a:r>
            <a:r>
              <a:rPr lang="en-US" sz="8000" dirty="0">
                <a:latin typeface="Helvetica" pitchFamily="2" charset="0"/>
              </a:rPr>
              <a:t>ventricle palliation</a:t>
            </a:r>
          </a:p>
          <a:p>
            <a:pPr lvl="0">
              <a:lnSpc>
                <a:spcPct val="120000"/>
              </a:lnSpc>
              <a:spcBef>
                <a:spcPts val="400"/>
              </a:spcBef>
            </a:pPr>
            <a:r>
              <a:rPr lang="en-US" sz="8000" b="1" i="1" dirty="0">
                <a:latin typeface="Helvetica" pitchFamily="2" charset="0"/>
              </a:rPr>
              <a:t>Duration of bundle activation</a:t>
            </a:r>
            <a:r>
              <a:rPr lang="en-US" sz="8000" dirty="0">
                <a:latin typeface="Helvetica" pitchFamily="2" charset="0"/>
              </a:rPr>
              <a:t>: from postoperative admission </a:t>
            </a:r>
            <a:r>
              <a:rPr lang="en-US" sz="8000" u="sng" dirty="0">
                <a:latin typeface="Helvetica" pitchFamily="2" charset="0"/>
              </a:rPr>
              <a:t>until 24 hours after extubation </a:t>
            </a:r>
            <a:r>
              <a:rPr lang="en-US" sz="8000" dirty="0">
                <a:latin typeface="Helvetica" pitchFamily="2" charset="0"/>
              </a:rPr>
              <a:t>to maximum of 7 days postoperative.</a:t>
            </a:r>
          </a:p>
          <a:p>
            <a:pPr lvl="0"/>
            <a:endParaRPr lang="en-US" sz="8000" b="1" u="sng" dirty="0">
              <a:latin typeface="Helvetica" pitchFamily="2" charset="0"/>
            </a:endParaRPr>
          </a:p>
          <a:p>
            <a:pPr marL="0" indent="0">
              <a:buNone/>
            </a:pPr>
            <a:r>
              <a:rPr lang="en-US" sz="8000" b="1" u="sng" dirty="0">
                <a:latin typeface="Helvetica" pitchFamily="2" charset="0"/>
              </a:rPr>
              <a:t>Medical Patients </a:t>
            </a:r>
            <a:endParaRPr lang="en-US" sz="8000" u="sng" dirty="0">
              <a:latin typeface="Helvetica" pitchFamily="2" charset="0"/>
            </a:endParaRPr>
          </a:p>
          <a:p>
            <a:pPr lvl="0">
              <a:lnSpc>
                <a:spcPct val="120000"/>
              </a:lnSpc>
              <a:spcBef>
                <a:spcPts val="400"/>
              </a:spcBef>
            </a:pPr>
            <a:r>
              <a:rPr lang="en-US" sz="8000" dirty="0">
                <a:latin typeface="Helvetica" pitchFamily="2" charset="0"/>
              </a:rPr>
              <a:t>Any </a:t>
            </a:r>
            <a:r>
              <a:rPr lang="en-US" sz="8000" dirty="0" smtClean="0">
                <a:latin typeface="Helvetica" pitchFamily="2" charset="0"/>
              </a:rPr>
              <a:t>intubated acutely ill medical </a:t>
            </a:r>
            <a:r>
              <a:rPr lang="en-US" sz="8000" dirty="0">
                <a:latin typeface="Helvetica" pitchFamily="2" charset="0"/>
              </a:rPr>
              <a:t>patient </a:t>
            </a:r>
            <a:r>
              <a:rPr lang="en-US" sz="8000" dirty="0" smtClean="0">
                <a:latin typeface="Helvetica" pitchFamily="2" charset="0"/>
              </a:rPr>
              <a:t>that </a:t>
            </a:r>
            <a:r>
              <a:rPr lang="en-US" sz="8000" dirty="0">
                <a:latin typeface="Helvetica" pitchFamily="2" charset="0"/>
              </a:rPr>
              <a:t>requires mechanical ventilation within first 4 </a:t>
            </a:r>
            <a:r>
              <a:rPr lang="en-US" sz="8000" dirty="0" smtClean="0">
                <a:latin typeface="Helvetica" pitchFamily="2" charset="0"/>
              </a:rPr>
              <a:t>hours</a:t>
            </a:r>
          </a:p>
          <a:p>
            <a:pPr lvl="0">
              <a:lnSpc>
                <a:spcPct val="120000"/>
              </a:lnSpc>
              <a:spcBef>
                <a:spcPts val="400"/>
              </a:spcBef>
            </a:pPr>
            <a:r>
              <a:rPr lang="en-US" sz="8000" b="1" i="1" dirty="0" smtClean="0">
                <a:latin typeface="Helvetica" pitchFamily="2" charset="0"/>
              </a:rPr>
              <a:t>Duration </a:t>
            </a:r>
            <a:r>
              <a:rPr lang="en-US" sz="8000" b="1" i="1" dirty="0">
                <a:latin typeface="Helvetica" pitchFamily="2" charset="0"/>
              </a:rPr>
              <a:t>of bundle activation</a:t>
            </a:r>
            <a:r>
              <a:rPr lang="en-US" sz="8000" dirty="0">
                <a:latin typeface="Helvetica" pitchFamily="2" charset="0"/>
              </a:rPr>
              <a:t>: from intubation </a:t>
            </a:r>
            <a:r>
              <a:rPr lang="en-US" sz="8000" u="sng" dirty="0">
                <a:latin typeface="Helvetica" pitchFamily="2" charset="0"/>
              </a:rPr>
              <a:t>until 24 hours after extubation</a:t>
            </a:r>
            <a:r>
              <a:rPr lang="en-US" sz="8000" dirty="0">
                <a:latin typeface="Helvetica" pitchFamily="2" charset="0"/>
              </a:rPr>
              <a:t> to maximum of 72 hours days from intubation</a:t>
            </a:r>
            <a:r>
              <a:rPr lang="en-US" sz="8000" dirty="0" smtClean="0">
                <a:latin typeface="Helvetica" pitchFamily="2" charset="0"/>
              </a:rPr>
              <a:t>.</a:t>
            </a:r>
          </a:p>
          <a:p>
            <a:pPr lvl="0">
              <a:lnSpc>
                <a:spcPct val="120000"/>
              </a:lnSpc>
              <a:spcBef>
                <a:spcPts val="400"/>
              </a:spcBef>
            </a:pPr>
            <a:endParaRPr lang="en-US" sz="3200" i="1" dirty="0">
              <a:latin typeface="Helvetica" pitchFamily="2" charset="0"/>
            </a:endParaRPr>
          </a:p>
          <a:p>
            <a:pPr marL="0" lvl="0" indent="0">
              <a:buNone/>
            </a:pPr>
            <a:r>
              <a:rPr lang="en-US" sz="8000" b="1" i="1" u="sng" dirty="0" smtClean="0">
                <a:latin typeface="Helvetica" pitchFamily="2" charset="0"/>
              </a:rPr>
              <a:t>“Other”</a:t>
            </a:r>
            <a:endParaRPr lang="en-US" sz="8000" b="1" i="1" dirty="0">
              <a:latin typeface="Helvetica" pitchFamily="2" charset="0"/>
            </a:endParaRPr>
          </a:p>
          <a:p>
            <a:pPr lvl="0"/>
            <a:r>
              <a:rPr lang="en-US" sz="8000" i="1" dirty="0" smtClean="0">
                <a:latin typeface="Helvetica" pitchFamily="2" charset="0"/>
              </a:rPr>
              <a:t>Discretion </a:t>
            </a:r>
            <a:r>
              <a:rPr lang="en-US" sz="8000" i="1" dirty="0">
                <a:latin typeface="Helvetica" pitchFamily="2" charset="0"/>
              </a:rPr>
              <a:t>of treating team (deemed as at risk for CA based on local data or empirically).  </a:t>
            </a:r>
            <a:endParaRPr lang="en-US" sz="9600" dirty="0"/>
          </a:p>
        </p:txBody>
      </p:sp>
      <p:pic>
        <p:nvPicPr>
          <p:cNvPr id="11" name="Picture 10"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4" cstate="print"/>
          <a:stretch>
            <a:fillRect/>
          </a:stretch>
        </p:blipFill>
        <p:spPr>
          <a:xfrm>
            <a:off x="11049756" y="150363"/>
            <a:ext cx="1026694" cy="1109981"/>
          </a:xfrm>
          <a:prstGeom prst="rect">
            <a:avLst/>
          </a:prstGeom>
        </p:spPr>
      </p:pic>
    </p:spTree>
    <p:extLst>
      <p:ext uri="{BB962C8B-B14F-4D97-AF65-F5344CB8AC3E}">
        <p14:creationId xmlns:p14="http://schemas.microsoft.com/office/powerpoint/2010/main" val="258031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Participating Centers  </a:t>
            </a:r>
            <a:endParaRPr lang="en-US" dirty="0"/>
          </a:p>
        </p:txBody>
      </p:sp>
      <p:sp>
        <p:nvSpPr>
          <p:cNvPr id="3" name="Content Placeholder 2"/>
          <p:cNvSpPr>
            <a:spLocks noGrp="1"/>
          </p:cNvSpPr>
          <p:nvPr>
            <p:ph idx="1"/>
          </p:nvPr>
        </p:nvSpPr>
        <p:spPr/>
        <p:txBody>
          <a:bodyPr>
            <a:normAutofit/>
          </a:bodyPr>
          <a:lstStyle/>
          <a:p>
            <a:r>
              <a:rPr lang="en-US" dirty="0" smtClean="0"/>
              <a:t>Participants – 31 centers recruited – 27 intervention and 4 control sites </a:t>
            </a:r>
          </a:p>
          <a:p>
            <a:r>
              <a:rPr lang="en-US" dirty="0" smtClean="0"/>
              <a:t>Final cohort for analysis </a:t>
            </a:r>
            <a:r>
              <a:rPr lang="en-US" b="1" dirty="0" smtClean="0"/>
              <a:t>22 centers </a:t>
            </a:r>
            <a:r>
              <a:rPr lang="en-US" dirty="0" smtClean="0"/>
              <a:t>(27 minus – 4 no baseline data, 1 no participation at all)</a:t>
            </a:r>
          </a:p>
          <a:p>
            <a:r>
              <a:rPr lang="en-US" b="1" dirty="0" smtClean="0"/>
              <a:t>15 centers</a:t>
            </a:r>
            <a:r>
              <a:rPr lang="en-US" dirty="0" smtClean="0"/>
              <a:t>: met </a:t>
            </a:r>
            <a:r>
              <a:rPr lang="en-US" dirty="0"/>
              <a:t>the </a:t>
            </a:r>
            <a:r>
              <a:rPr lang="en-US" i="1" dirty="0"/>
              <a:t>a priori</a:t>
            </a:r>
            <a:r>
              <a:rPr lang="en-US" dirty="0"/>
              <a:t> requirements for full participation with this QI project, with regards to webinar participation and contribution, CAP bundle implementation and maintenance, and process and outcome measures data collection and submission during the entire intervention period – this formed the core group.  </a:t>
            </a:r>
            <a:endParaRPr lang="en-US" dirty="0" smtClean="0"/>
          </a:p>
          <a:p>
            <a:r>
              <a:rPr lang="en-US" b="1" dirty="0" smtClean="0"/>
              <a:t>7 sites</a:t>
            </a:r>
            <a:r>
              <a:rPr lang="en-US" dirty="0" smtClean="0"/>
              <a:t>: </a:t>
            </a:r>
            <a:r>
              <a:rPr lang="en-US" dirty="0"/>
              <a:t>had minimal or inconsistent </a:t>
            </a:r>
            <a:r>
              <a:rPr lang="en-US" dirty="0" smtClean="0"/>
              <a:t>participation – </a:t>
            </a:r>
            <a:r>
              <a:rPr lang="en-US" i="1" dirty="0" smtClean="0"/>
              <a:t>non-implementers</a:t>
            </a:r>
            <a:r>
              <a:rPr lang="en-US" dirty="0" smtClean="0"/>
              <a:t>  </a:t>
            </a:r>
            <a:endParaRPr lang="en-US" dirty="0"/>
          </a:p>
        </p:txBody>
      </p:sp>
    </p:spTree>
    <p:extLst>
      <p:ext uri="{BB962C8B-B14F-4D97-AF65-F5344CB8AC3E}">
        <p14:creationId xmlns:p14="http://schemas.microsoft.com/office/powerpoint/2010/main" val="2934660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work we did</a:t>
            </a:r>
            <a:endParaRPr lang="en-US" dirty="0"/>
          </a:p>
        </p:txBody>
      </p:sp>
      <p:sp>
        <p:nvSpPr>
          <p:cNvPr id="3" name="Content Placeholder 2"/>
          <p:cNvSpPr>
            <a:spLocks noGrp="1"/>
          </p:cNvSpPr>
          <p:nvPr>
            <p:ph idx="1"/>
          </p:nvPr>
        </p:nvSpPr>
        <p:spPr/>
        <p:txBody>
          <a:bodyPr/>
          <a:lstStyle/>
          <a:p>
            <a:r>
              <a:rPr lang="en-US" dirty="0" smtClean="0"/>
              <a:t>15 core full implementers</a:t>
            </a:r>
          </a:p>
          <a:p>
            <a:pPr lvl="1"/>
            <a:r>
              <a:rPr lang="en-US" dirty="0" smtClean="0"/>
              <a:t>11 implemented all 5 bundle elements</a:t>
            </a:r>
          </a:p>
          <a:p>
            <a:pPr lvl="1"/>
            <a:r>
              <a:rPr lang="en-US" dirty="0" smtClean="0"/>
              <a:t>1 minus bedside epinephrine </a:t>
            </a:r>
          </a:p>
          <a:p>
            <a:pPr lvl="1"/>
            <a:r>
              <a:rPr lang="en-US" dirty="0"/>
              <a:t>2</a:t>
            </a:r>
            <a:r>
              <a:rPr lang="en-US" dirty="0" smtClean="0"/>
              <a:t> minus pre-sedation discussion</a:t>
            </a:r>
          </a:p>
          <a:p>
            <a:pPr lvl="1"/>
            <a:r>
              <a:rPr lang="en-US" dirty="0" smtClean="0"/>
              <a:t>1 minus pre-sedation discussion and vital sign communication </a:t>
            </a:r>
          </a:p>
          <a:p>
            <a:r>
              <a:rPr lang="en-US" dirty="0" smtClean="0"/>
              <a:t>Data collected from April 2018 to October 2019</a:t>
            </a:r>
          </a:p>
          <a:p>
            <a:pPr lvl="1"/>
            <a:r>
              <a:rPr lang="en-US" dirty="0" smtClean="0"/>
              <a:t>3234 patients and 14,356 CAP days </a:t>
            </a:r>
            <a:r>
              <a:rPr lang="en-US" dirty="0" smtClean="0">
                <a:solidFill>
                  <a:srgbClr val="FF0000"/>
                </a:solidFill>
              </a:rPr>
              <a:t>(whoa!)</a:t>
            </a:r>
          </a:p>
          <a:p>
            <a:pPr lvl="1"/>
            <a:r>
              <a:rPr lang="en-US" dirty="0" smtClean="0"/>
              <a:t>Average CAP duration 4.4 days </a:t>
            </a:r>
          </a:p>
          <a:p>
            <a:pPr lvl="1"/>
            <a:r>
              <a:rPr lang="en-US" dirty="0" smtClean="0"/>
              <a:t>Other indications increased by 100 patients every quarter </a:t>
            </a:r>
          </a:p>
          <a:p>
            <a:pPr lvl="1"/>
            <a:endParaRPr lang="en-US" dirty="0"/>
          </a:p>
        </p:txBody>
      </p:sp>
    </p:spTree>
    <p:extLst>
      <p:ext uri="{BB962C8B-B14F-4D97-AF65-F5344CB8AC3E}">
        <p14:creationId xmlns:p14="http://schemas.microsoft.com/office/powerpoint/2010/main" val="1560015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905" y="0"/>
            <a:ext cx="10515600" cy="1325563"/>
          </a:xfrm>
        </p:spPr>
        <p:txBody>
          <a:bodyPr/>
          <a:lstStyle/>
          <a:p>
            <a:r>
              <a:rPr lang="en-US" dirty="0" smtClean="0"/>
              <a:t>The work we did </a:t>
            </a:r>
            <a:endParaRPr lang="en-US"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47982369"/>
              </p:ext>
            </p:extLst>
          </p:nvPr>
        </p:nvGraphicFramePr>
        <p:xfrm>
          <a:off x="5719540" y="3334029"/>
          <a:ext cx="5634260" cy="3073575"/>
        </p:xfrm>
        <a:graphic>
          <a:graphicData uri="http://schemas.openxmlformats.org/drawingml/2006/table">
            <a:tbl>
              <a:tblPr firstRow="1" firstCol="1" bandRow="1">
                <a:tableStyleId>{5C22544A-7EE6-4342-B048-85BDC9FD1C3A}</a:tableStyleId>
              </a:tblPr>
              <a:tblGrid>
                <a:gridCol w="2062335"/>
                <a:gridCol w="527809"/>
                <a:gridCol w="710772"/>
                <a:gridCol w="1207385"/>
                <a:gridCol w="1125959"/>
              </a:tblGrid>
              <a:tr h="1174570">
                <a:tc>
                  <a:txBody>
                    <a:bodyPr/>
                    <a:lstStyle/>
                    <a:p>
                      <a:pPr marL="0" marR="0">
                        <a:lnSpc>
                          <a:spcPct val="107000"/>
                        </a:lnSpc>
                        <a:spcBef>
                          <a:spcPts val="0"/>
                        </a:spcBef>
                        <a:spcAft>
                          <a:spcPts val="0"/>
                        </a:spcAft>
                      </a:pPr>
                      <a:r>
                        <a:rPr lang="en-US" sz="1400" dirty="0">
                          <a:effectLst/>
                        </a:rPr>
                        <a:t>Indication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effectLst/>
                        </a:rPr>
                        <a:t>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effectLst/>
                        </a:rPr>
                        <a:t>Bundle days</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effectLst/>
                        </a:rPr>
                        <a:t>   CA/1000 Bundle days</a:t>
                      </a:r>
                    </a:p>
                    <a:p>
                      <a:pPr marL="0" marR="0">
                        <a:lnSpc>
                          <a:spcPct val="107000"/>
                        </a:lnSpc>
                        <a:spcBef>
                          <a:spcPts val="0"/>
                        </a:spcBef>
                        <a:spcAft>
                          <a:spcPts val="0"/>
                        </a:spcAft>
                      </a:pPr>
                      <a:r>
                        <a:rPr lang="en-US" sz="1400">
                          <a:effectLst/>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CA/1000 CICU Days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801">
                <a:tc>
                  <a:txBody>
                    <a:bodyPr/>
                    <a:lstStyle/>
                    <a:p>
                      <a:pPr marL="0" marR="0">
                        <a:lnSpc>
                          <a:spcPct val="107000"/>
                        </a:lnSpc>
                        <a:spcBef>
                          <a:spcPts val="0"/>
                        </a:spcBef>
                        <a:spcAft>
                          <a:spcPts val="0"/>
                        </a:spcAft>
                      </a:pPr>
                      <a:r>
                        <a:rPr lang="en-US" sz="1400" dirty="0">
                          <a:effectLst/>
                        </a:rPr>
                        <a:t>Neonatal CPB</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1254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6010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801">
                <a:tc>
                  <a:txBody>
                    <a:bodyPr/>
                    <a:lstStyle/>
                    <a:p>
                      <a:pPr marL="0" marR="0">
                        <a:lnSpc>
                          <a:spcPct val="107000"/>
                        </a:lnSpc>
                        <a:spcBef>
                          <a:spcPts val="0"/>
                        </a:spcBef>
                        <a:spcAft>
                          <a:spcPts val="0"/>
                        </a:spcAft>
                      </a:pPr>
                      <a:r>
                        <a:rPr lang="en-US" sz="1400">
                          <a:effectLst/>
                        </a:rPr>
                        <a:t>Shunt/PA Band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428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2083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801">
                <a:tc>
                  <a:txBody>
                    <a:bodyPr/>
                    <a:lstStyle/>
                    <a:p>
                      <a:pPr marL="0" marR="0">
                        <a:lnSpc>
                          <a:spcPct val="107000"/>
                        </a:lnSpc>
                        <a:spcBef>
                          <a:spcPts val="0"/>
                        </a:spcBef>
                        <a:spcAft>
                          <a:spcPts val="0"/>
                        </a:spcAft>
                      </a:pPr>
                      <a:r>
                        <a:rPr lang="en-US" sz="1400">
                          <a:effectLst/>
                        </a:rPr>
                        <a:t>Intubated medical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409</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1493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801">
                <a:tc>
                  <a:txBody>
                    <a:bodyPr/>
                    <a:lstStyle/>
                    <a:p>
                      <a:pPr marL="0" marR="0">
                        <a:lnSpc>
                          <a:spcPct val="107000"/>
                        </a:lnSpc>
                        <a:spcBef>
                          <a:spcPts val="0"/>
                        </a:spcBef>
                        <a:spcAft>
                          <a:spcPts val="0"/>
                        </a:spcAft>
                      </a:pPr>
                      <a:r>
                        <a:rPr lang="en-US" sz="1400" dirty="0">
                          <a:effectLst/>
                        </a:rPr>
                        <a:t>Other, local indications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1143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rPr>
                        <a:t>4770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379801">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Aggregate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3234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14,356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15.6</a:t>
                      </a:r>
                      <a:endParaRPr lang="en-US"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19" name="Content Placeholder 18"/>
          <p:cNvGraphicFramePr>
            <a:graphicFrameLocks noGrp="1"/>
          </p:cNvGraphicFramePr>
          <p:nvPr>
            <p:ph sz="half" idx="1"/>
            <p:extLst>
              <p:ext uri="{D42A27DB-BD31-4B8C-83A1-F6EECF244321}">
                <p14:modId xmlns:p14="http://schemas.microsoft.com/office/powerpoint/2010/main" val="1631793709"/>
              </p:ext>
            </p:extLst>
          </p:nvPr>
        </p:nvGraphicFramePr>
        <p:xfrm>
          <a:off x="0" y="1589164"/>
          <a:ext cx="5536850" cy="53425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Chart 21"/>
          <p:cNvGraphicFramePr/>
          <p:nvPr>
            <p:extLst>
              <p:ext uri="{D42A27DB-BD31-4B8C-83A1-F6EECF244321}">
                <p14:modId xmlns:p14="http://schemas.microsoft.com/office/powerpoint/2010/main" val="2558892322"/>
              </p:ext>
            </p:extLst>
          </p:nvPr>
        </p:nvGraphicFramePr>
        <p:xfrm>
          <a:off x="5719540" y="164629"/>
          <a:ext cx="5265617" cy="29387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3424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3"/>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1897039" y="180934"/>
            <a:ext cx="7389465" cy="769441"/>
          </a:xfrm>
          <a:prstGeom prst="rect">
            <a:avLst/>
          </a:prstGeom>
          <a:noFill/>
        </p:spPr>
        <p:txBody>
          <a:bodyPr wrap="square" rtlCol="0">
            <a:spAutoFit/>
          </a:bodyPr>
          <a:lstStyle/>
          <a:p>
            <a:pPr algn="ctr"/>
            <a:r>
              <a:rPr lang="en-US" sz="4400" dirty="0" smtClean="0">
                <a:solidFill>
                  <a:srgbClr val="D51F32"/>
                </a:solidFill>
                <a:latin typeface="Helvetica" pitchFamily="2" charset="0"/>
                <a:cs typeface="Times New Roman" panose="02020603050405020304" pitchFamily="18" charset="0"/>
              </a:rPr>
              <a:t>Process Measures </a:t>
            </a:r>
            <a:endParaRPr lang="en-US" sz="4400" dirty="0">
              <a:solidFill>
                <a:srgbClr val="D51F32"/>
              </a:solidFill>
              <a:latin typeface="Helvetica" pitchFamily="2" charset="0"/>
              <a:cs typeface="Times New Roman" panose="02020603050405020304" pitchFamily="18" charset="0"/>
            </a:endParaRPr>
          </a:p>
        </p:txBody>
      </p:sp>
      <p:sp>
        <p:nvSpPr>
          <p:cNvPr id="3" name="Rectangle 2">
            <a:extLst>
              <a:ext uri="{FF2B5EF4-FFF2-40B4-BE49-F238E27FC236}">
                <a16:creationId xmlns="" xmlns:a16="http://schemas.microsoft.com/office/drawing/2014/main" id="{D0C7A2FD-CA64-964E-8113-7E5FF0AA2F3C}"/>
              </a:ext>
            </a:extLst>
          </p:cNvPr>
          <p:cNvSpPr/>
          <p:nvPr/>
        </p:nvSpPr>
        <p:spPr>
          <a:xfrm>
            <a:off x="6942789" y="4848480"/>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pic>
        <p:nvPicPr>
          <p:cNvPr id="10" name="Picture 9" descr="PC4logo.jpg">
            <a:extLst>
              <a:ext uri="{FF2B5EF4-FFF2-40B4-BE49-F238E27FC236}">
                <a16:creationId xmlns="" xmlns:a16="http://schemas.microsoft.com/office/drawing/2014/main" id="{AE8B703A-0CBB-7344-BD25-B034D9445BCC}"/>
              </a:ext>
            </a:extLst>
          </p:cNvPr>
          <p:cNvPicPr>
            <a:picLocks noChangeAspect="1"/>
          </p:cNvPicPr>
          <p:nvPr/>
        </p:nvPicPr>
        <p:blipFill>
          <a:blip r:embed="rId4" cstate="print"/>
          <a:stretch>
            <a:fillRect/>
          </a:stretch>
        </p:blipFill>
        <p:spPr>
          <a:xfrm>
            <a:off x="10822478" y="150363"/>
            <a:ext cx="1026694" cy="1109981"/>
          </a:xfrm>
          <a:prstGeom prst="rect">
            <a:avLst/>
          </a:prstGeom>
        </p:spPr>
      </p:pic>
      <p:pic>
        <p:nvPicPr>
          <p:cNvPr id="17" name="Picture 16"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
        <p:nvSpPr>
          <p:cNvPr id="12" name="Content Placeholder 11"/>
          <p:cNvSpPr>
            <a:spLocks noGrp="1"/>
          </p:cNvSpPr>
          <p:nvPr>
            <p:ph idx="1"/>
          </p:nvPr>
        </p:nvSpPr>
        <p:spPr>
          <a:xfrm>
            <a:off x="613634" y="1387490"/>
            <a:ext cx="10515600" cy="4351338"/>
          </a:xfrm>
        </p:spPr>
        <p:txBody>
          <a:bodyPr>
            <a:normAutofit/>
          </a:bodyPr>
          <a:lstStyle/>
          <a:p>
            <a:r>
              <a:rPr lang="en-US" b="1" dirty="0" smtClean="0">
                <a:latin typeface="Helvetica" pitchFamily="2" charset="0"/>
              </a:rPr>
              <a:t>1097 </a:t>
            </a:r>
            <a:r>
              <a:rPr lang="en-US" b="1" dirty="0">
                <a:latin typeface="Helvetica" pitchFamily="2" charset="0"/>
              </a:rPr>
              <a:t>audits were </a:t>
            </a:r>
            <a:r>
              <a:rPr lang="en-US" b="1" dirty="0" smtClean="0">
                <a:latin typeface="Helvetica" pitchFamily="2" charset="0"/>
              </a:rPr>
              <a:t>during </a:t>
            </a:r>
            <a:r>
              <a:rPr lang="en-US" b="1" dirty="0">
                <a:latin typeface="Helvetica" pitchFamily="2" charset="0"/>
              </a:rPr>
              <a:t>the 14 month </a:t>
            </a:r>
            <a:r>
              <a:rPr lang="en-US" b="1" dirty="0" smtClean="0">
                <a:latin typeface="Helvetica" pitchFamily="2" charset="0"/>
              </a:rPr>
              <a:t>period</a:t>
            </a:r>
            <a:endParaRPr lang="en-US" sz="3200" dirty="0"/>
          </a:p>
          <a:p>
            <a:r>
              <a:rPr lang="en-US" sz="3200" dirty="0" smtClean="0"/>
              <a:t>Cap Safety Huddle: 77% </a:t>
            </a:r>
          </a:p>
          <a:p>
            <a:r>
              <a:rPr lang="en-US" sz="3200" dirty="0" smtClean="0"/>
              <a:t>Patient Specific Vital Sign Goals: 75%</a:t>
            </a:r>
          </a:p>
          <a:p>
            <a:r>
              <a:rPr lang="en-US" sz="3200" dirty="0" smtClean="0"/>
              <a:t>Pre-Sedation Discussion: 73% </a:t>
            </a:r>
          </a:p>
          <a:p>
            <a:r>
              <a:rPr lang="en-US" sz="3200" dirty="0" smtClean="0"/>
              <a:t>Epinephrine at bedside: 63% </a:t>
            </a:r>
          </a:p>
          <a:p>
            <a:r>
              <a:rPr lang="en-US" sz="3200" dirty="0" smtClean="0"/>
              <a:t>Formal CA Review: 84%</a:t>
            </a:r>
          </a:p>
          <a:p>
            <a:r>
              <a:rPr lang="en-US" sz="3200" dirty="0" smtClean="0"/>
              <a:t>% eligible that received bundle </a:t>
            </a:r>
          </a:p>
          <a:p>
            <a:pPr lvl="1"/>
            <a:r>
              <a:rPr lang="en-US" dirty="0" smtClean="0"/>
              <a:t>Neonatal CPB &gt;90%, shunts, PA Bands TBD, intubated medical 42%</a:t>
            </a:r>
          </a:p>
          <a:p>
            <a:pPr lvl="1"/>
            <a:endParaRPr lang="en-US" dirty="0" smtClean="0"/>
          </a:p>
          <a:p>
            <a:endParaRPr lang="en-US" sz="3200" dirty="0" smtClean="0"/>
          </a:p>
          <a:p>
            <a:endParaRPr lang="en-US" dirty="0"/>
          </a:p>
          <a:p>
            <a:endParaRPr lang="en-US" dirty="0"/>
          </a:p>
        </p:txBody>
      </p:sp>
    </p:spTree>
    <p:extLst>
      <p:ext uri="{BB962C8B-B14F-4D97-AF65-F5344CB8AC3E}">
        <p14:creationId xmlns:p14="http://schemas.microsoft.com/office/powerpoint/2010/main" val="2634825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endParaRPr lang="en-US" dirty="0"/>
          </a:p>
        </p:txBody>
      </p:sp>
      <p:sp>
        <p:nvSpPr>
          <p:cNvPr id="3" name="Content Placeholder 2"/>
          <p:cNvSpPr>
            <a:spLocks noGrp="1"/>
          </p:cNvSpPr>
          <p:nvPr>
            <p:ph idx="1"/>
          </p:nvPr>
        </p:nvSpPr>
        <p:spPr/>
        <p:txBody>
          <a:bodyPr/>
          <a:lstStyle/>
          <a:p>
            <a:pPr marL="342900" indent="-342900"/>
            <a:r>
              <a:rPr lang="en-US" dirty="0">
                <a:latin typeface="Helvetica" pitchFamily="2" charset="0"/>
                <a:cs typeface="Times New Roman" panose="02020603050405020304" pitchFamily="18" charset="0"/>
              </a:rPr>
              <a:t>Cardiac Arrest (CA) occurs in 3.1% of pediatric CICU encounters with an event rate of 4.8 CA/1,000 CICU days.</a:t>
            </a:r>
          </a:p>
          <a:p>
            <a:pPr marL="342900" indent="-342900"/>
            <a:endParaRPr lang="en-US" dirty="0">
              <a:latin typeface="Helvetica" pitchFamily="2" charset="0"/>
              <a:cs typeface="Times New Roman" panose="02020603050405020304" pitchFamily="18" charset="0"/>
            </a:endParaRPr>
          </a:p>
          <a:p>
            <a:pPr marL="342900" indent="-342900"/>
            <a:r>
              <a:rPr lang="en-US" dirty="0">
                <a:latin typeface="Helvetica" pitchFamily="2" charset="0"/>
                <a:cs typeface="Times New Roman" panose="02020603050405020304" pitchFamily="18" charset="0"/>
              </a:rPr>
              <a:t>CA is associated with very high rates of morbidity and mortality. </a:t>
            </a:r>
          </a:p>
          <a:p>
            <a:pPr marL="800100" lvl="1" indent="-342900">
              <a:buFont typeface="Courier New" panose="02070309020205020404" pitchFamily="49" charset="0"/>
              <a:buChar char="o"/>
            </a:pPr>
            <a:r>
              <a:rPr lang="en-US" sz="2800" dirty="0" smtClean="0">
                <a:latin typeface="Helvetica" pitchFamily="2" charset="0"/>
                <a:cs typeface="Times New Roman" panose="02020603050405020304" pitchFamily="18" charset="0"/>
              </a:rPr>
              <a:t>53.2% survival if CA and 98.2% survival if no CA</a:t>
            </a:r>
          </a:p>
          <a:p>
            <a:pPr marL="342900" indent="-342900"/>
            <a:endParaRPr lang="en-US" dirty="0">
              <a:latin typeface="Helvetica" pitchFamily="2" charset="0"/>
              <a:cs typeface="Times New Roman" panose="02020603050405020304" pitchFamily="18" charset="0"/>
            </a:endParaRPr>
          </a:p>
          <a:p>
            <a:pPr marL="342900" indent="-342900"/>
            <a:r>
              <a:rPr lang="en-US" dirty="0">
                <a:latin typeface="Helvetica" pitchFamily="2" charset="0"/>
                <a:cs typeface="Times New Roman" panose="02020603050405020304" pitchFamily="18" charset="0"/>
              </a:rPr>
              <a:t>Survivors often left with long term morbidity – especially neurologic injury</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46748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periods   </a:t>
            </a: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620373720"/>
              </p:ext>
            </p:extLst>
          </p:nvPr>
        </p:nvGraphicFramePr>
        <p:xfrm>
          <a:off x="6374163" y="1690688"/>
          <a:ext cx="5181464" cy="4537932"/>
        </p:xfrm>
        <a:graphic>
          <a:graphicData uri="http://schemas.openxmlformats.org/drawingml/2006/table">
            <a:tbl>
              <a:tblPr firstRow="1" firstCol="1" bandRow="1">
                <a:tableStyleId>{5C22544A-7EE6-4342-B048-85BDC9FD1C3A}</a:tableStyleId>
              </a:tblPr>
              <a:tblGrid>
                <a:gridCol w="2169687"/>
                <a:gridCol w="1382455"/>
                <a:gridCol w="1629322"/>
              </a:tblGrid>
              <a:tr h="289501">
                <a:tc>
                  <a:txBody>
                    <a:bodyPr/>
                    <a:lstStyle/>
                    <a:p>
                      <a:pPr marL="0" marR="0">
                        <a:lnSpc>
                          <a:spcPct val="107000"/>
                        </a:lnSpc>
                        <a:spcBef>
                          <a:spcPts val="0"/>
                        </a:spcBef>
                        <a:spcAft>
                          <a:spcPts val="0"/>
                        </a:spcAft>
                      </a:pPr>
                      <a:r>
                        <a:rPr lang="en-US" sz="1100" dirty="0">
                          <a:effectLst/>
                        </a:rPr>
                        <a:t>Characteristic</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Baseline Period (12 mos)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Intervention Period (18 mos)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a:effectLst/>
                        </a:rPr>
                        <a:t>CICU Encounters, n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11,776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17,540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CICU days, all encounters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116,834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176,903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Cardiac Arrests, all encounters (n)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564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626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CA/1000 CICU days, all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4.8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3.5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r>
              <a:tr h="289501">
                <a:tc>
                  <a:txBody>
                    <a:bodyPr/>
                    <a:lstStyle/>
                    <a:p>
                      <a:pPr marL="0" marR="0">
                        <a:lnSpc>
                          <a:spcPct val="107000"/>
                        </a:lnSpc>
                        <a:spcBef>
                          <a:spcPts val="0"/>
                        </a:spcBef>
                        <a:spcAft>
                          <a:spcPts val="0"/>
                        </a:spcAft>
                      </a:pPr>
                      <a:r>
                        <a:rPr lang="en-US" sz="1100" dirty="0">
                          <a:effectLst/>
                        </a:rPr>
                        <a:t>CICU days, medical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33,987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51,428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Cardiac Arrests, medical encounters, 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189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216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CA/1000 CICU days, medical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5.6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4.2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r>
              <a:tr h="289501">
                <a:tc>
                  <a:txBody>
                    <a:bodyPr/>
                    <a:lstStyle/>
                    <a:p>
                      <a:pPr marL="0" marR="0">
                        <a:lnSpc>
                          <a:spcPct val="107000"/>
                        </a:lnSpc>
                        <a:spcBef>
                          <a:spcPts val="0"/>
                        </a:spcBef>
                        <a:spcAft>
                          <a:spcPts val="0"/>
                        </a:spcAft>
                      </a:pPr>
                      <a:r>
                        <a:rPr lang="en-US" sz="1100">
                          <a:effectLst/>
                        </a:rPr>
                        <a:t>CICU days, surgical encounters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82,847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125,475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a:effectLst/>
                        </a:rPr>
                        <a:t>Cardiac Arrests, surgical encounters, 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dirty="0">
                          <a:effectLst/>
                        </a:rPr>
                        <a:t>375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410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CA/1000 CICU days, surgical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4.5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3.3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r>
              <a:tr h="289501">
                <a:tc>
                  <a:txBody>
                    <a:bodyPr/>
                    <a:lstStyle/>
                    <a:p>
                      <a:pPr marL="0" marR="0">
                        <a:lnSpc>
                          <a:spcPct val="107000"/>
                        </a:lnSpc>
                        <a:spcBef>
                          <a:spcPts val="0"/>
                        </a:spcBef>
                        <a:spcAft>
                          <a:spcPts val="0"/>
                        </a:spcAft>
                      </a:pPr>
                      <a:r>
                        <a:rPr lang="en-US" sz="1100" dirty="0">
                          <a:effectLst/>
                        </a:rPr>
                        <a:t>CICU days, high risk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46,753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66,019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a:effectLst/>
                        </a:rPr>
                        <a:t>Cardiac Arrests, high risk encounters, 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287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c>
                  <a:txBody>
                    <a:bodyPr/>
                    <a:lstStyle/>
                    <a:p>
                      <a:pPr marL="0" marR="0">
                        <a:lnSpc>
                          <a:spcPct val="107000"/>
                        </a:lnSpc>
                        <a:spcBef>
                          <a:spcPts val="0"/>
                        </a:spcBef>
                        <a:spcAft>
                          <a:spcPts val="0"/>
                        </a:spcAft>
                      </a:pPr>
                      <a:r>
                        <a:rPr lang="en-US" sz="1100">
                          <a:effectLst/>
                        </a:rPr>
                        <a:t>300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tc>
              </a:tr>
              <a:tr h="289501">
                <a:tc>
                  <a:txBody>
                    <a:bodyPr/>
                    <a:lstStyle/>
                    <a:p>
                      <a:pPr marL="0" marR="0">
                        <a:lnSpc>
                          <a:spcPct val="107000"/>
                        </a:lnSpc>
                        <a:spcBef>
                          <a:spcPts val="0"/>
                        </a:spcBef>
                        <a:spcAft>
                          <a:spcPts val="0"/>
                        </a:spcAft>
                      </a:pPr>
                      <a:r>
                        <a:rPr lang="en-US" sz="1100" dirty="0">
                          <a:effectLst/>
                        </a:rPr>
                        <a:t>CA/1000 CICU days, high risk encounters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6.2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c>
                  <a:txBody>
                    <a:bodyPr/>
                    <a:lstStyle/>
                    <a:p>
                      <a:pPr marL="0" marR="0">
                        <a:lnSpc>
                          <a:spcPct val="107000"/>
                        </a:lnSpc>
                        <a:spcBef>
                          <a:spcPts val="0"/>
                        </a:spcBef>
                        <a:spcAft>
                          <a:spcPts val="0"/>
                        </a:spcAft>
                      </a:pPr>
                      <a:r>
                        <a:rPr lang="en-US" sz="1100" dirty="0">
                          <a:effectLst/>
                        </a:rPr>
                        <a:t>4.5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3703" marR="43703" marT="0" marB="0">
                    <a:solidFill>
                      <a:schemeClr val="accent2"/>
                    </a:solidFill>
                  </a:tcPr>
                </a:tc>
              </a:tr>
            </a:tbl>
          </a:graphicData>
        </a:graphic>
      </p:graphicFrame>
      <p:sp>
        <p:nvSpPr>
          <p:cNvPr id="5" name="Content Placeholder 4"/>
          <p:cNvSpPr>
            <a:spLocks noGrp="1"/>
          </p:cNvSpPr>
          <p:nvPr>
            <p:ph sz="half" idx="2"/>
          </p:nvPr>
        </p:nvSpPr>
        <p:spPr>
          <a:xfrm>
            <a:off x="636373" y="1690688"/>
            <a:ext cx="5181600" cy="4351338"/>
          </a:xfrm>
        </p:spPr>
        <p:txBody>
          <a:bodyPr/>
          <a:lstStyle/>
          <a:p>
            <a:r>
              <a:rPr lang="en-US" dirty="0" smtClean="0"/>
              <a:t>Baseline Period </a:t>
            </a:r>
          </a:p>
          <a:p>
            <a:pPr lvl="1"/>
            <a:r>
              <a:rPr lang="en-US" dirty="0" smtClean="0"/>
              <a:t>January 2017 to April 2018</a:t>
            </a:r>
          </a:p>
          <a:p>
            <a:r>
              <a:rPr lang="en-US" dirty="0" smtClean="0"/>
              <a:t>Washout Period 	</a:t>
            </a:r>
          </a:p>
          <a:p>
            <a:pPr lvl="1"/>
            <a:r>
              <a:rPr lang="en-US" dirty="0" smtClean="0"/>
              <a:t>May to June 2018</a:t>
            </a:r>
          </a:p>
          <a:p>
            <a:r>
              <a:rPr lang="en-US" dirty="0" smtClean="0"/>
              <a:t>Intervention Period </a:t>
            </a:r>
          </a:p>
          <a:p>
            <a:pPr lvl="1"/>
            <a:r>
              <a:rPr lang="en-US" dirty="0" smtClean="0"/>
              <a:t>July – December 2018 </a:t>
            </a:r>
          </a:p>
          <a:p>
            <a:endParaRPr lang="en-US" dirty="0"/>
          </a:p>
        </p:txBody>
      </p:sp>
    </p:spTree>
    <p:extLst>
      <p:ext uri="{BB962C8B-B14F-4D97-AF65-F5344CB8AC3E}">
        <p14:creationId xmlns:p14="http://schemas.microsoft.com/office/powerpoint/2010/main" val="962870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CA Rate </a:t>
            </a:r>
            <a:r>
              <a:rPr lang="en-US" b="1" dirty="0" smtClean="0"/>
              <a:t>All CICU Encounters </a:t>
            </a:r>
            <a:r>
              <a:rPr lang="en-US" dirty="0" smtClean="0"/>
              <a:t>(22 centers)</a:t>
            </a:r>
            <a:endParaRPr lang="en-US" dirty="0"/>
          </a:p>
        </p:txBody>
      </p:sp>
      <p:sp>
        <p:nvSpPr>
          <p:cNvPr id="6" name="Content Placeholder 5"/>
          <p:cNvSpPr>
            <a:spLocks noGrp="1"/>
          </p:cNvSpPr>
          <p:nvPr>
            <p:ph idx="1"/>
          </p:nvPr>
        </p:nvSpPr>
        <p:spPr/>
        <p:txBody>
          <a:bodyPr/>
          <a:lstStyle/>
          <a:p>
            <a:r>
              <a:rPr lang="en-US" sz="4400" dirty="0" smtClean="0"/>
              <a:t>Risk Adjusted Encounter CA rate</a:t>
            </a:r>
          </a:p>
          <a:p>
            <a:pPr lvl="1"/>
            <a:r>
              <a:rPr lang="en-US" sz="4400" dirty="0" smtClean="0"/>
              <a:t>3.5% baseline 2.8%, intervention period</a:t>
            </a:r>
          </a:p>
          <a:p>
            <a:r>
              <a:rPr lang="en-US" sz="4400" dirty="0" smtClean="0"/>
              <a:t>Population density: CA/1000 CICU days </a:t>
            </a:r>
          </a:p>
          <a:p>
            <a:pPr lvl="1"/>
            <a:r>
              <a:rPr lang="en-US" sz="4400" dirty="0"/>
              <a:t>b</a:t>
            </a:r>
            <a:r>
              <a:rPr lang="en-US" sz="4400" dirty="0" smtClean="0"/>
              <a:t>aseline 4.8 to 3.5, intervention </a:t>
            </a:r>
          </a:p>
          <a:p>
            <a:pPr lvl="1"/>
            <a:endParaRPr lang="en-US" dirty="0"/>
          </a:p>
        </p:txBody>
      </p:sp>
    </p:spTree>
    <p:extLst>
      <p:ext uri="{BB962C8B-B14F-4D97-AF65-F5344CB8AC3E}">
        <p14:creationId xmlns:p14="http://schemas.microsoft.com/office/powerpoint/2010/main" val="2018137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389DC8B-3CBA-2943-95C2-6E43C58B8EAB}"/>
              </a:ext>
            </a:extLst>
          </p:cNvPr>
          <p:cNvSpPr>
            <a:spLocks noGrp="1"/>
          </p:cNvSpPr>
          <p:nvPr>
            <p:ph type="title"/>
          </p:nvPr>
        </p:nvSpPr>
        <p:spPr/>
        <p:txBody>
          <a:bodyPr>
            <a:normAutofit/>
          </a:bodyPr>
          <a:lstStyle/>
          <a:p>
            <a:pPr algn="ctr"/>
            <a:r>
              <a:rPr lang="en-US" dirty="0">
                <a:latin typeface="Arial" panose="020B0604020202020204" pitchFamily="34" charset="0"/>
                <a:cs typeface="Arial" panose="020B0604020202020204" pitchFamily="34" charset="0"/>
              </a:rPr>
              <a:t>Overall CA Density</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(All Hospitals N=22)</a:t>
            </a:r>
            <a:endParaRPr lang="en-US" dirty="0"/>
          </a:p>
        </p:txBody>
      </p:sp>
      <p:pic>
        <p:nvPicPr>
          <p:cNvPr id="2" name="Picture 1">
            <a:extLst>
              <a:ext uri="{FF2B5EF4-FFF2-40B4-BE49-F238E27FC236}">
                <a16:creationId xmlns:a16="http://schemas.microsoft.com/office/drawing/2014/main" xmlns="" id="{7EE98C05-E93F-1642-8B17-4A26406B70CC}"/>
              </a:ext>
            </a:extLst>
          </p:cNvPr>
          <p:cNvPicPr>
            <a:picLocks noChangeAspect="1"/>
          </p:cNvPicPr>
          <p:nvPr/>
        </p:nvPicPr>
        <p:blipFill>
          <a:blip r:embed="rId2"/>
          <a:stretch>
            <a:fillRect/>
          </a:stretch>
        </p:blipFill>
        <p:spPr>
          <a:xfrm>
            <a:off x="1320113" y="1832495"/>
            <a:ext cx="9551773" cy="4788444"/>
          </a:xfrm>
          <a:prstGeom prst="rect">
            <a:avLst/>
          </a:prstGeom>
        </p:spPr>
      </p:pic>
      <p:cxnSp>
        <p:nvCxnSpPr>
          <p:cNvPr id="6" name="Straight Connector 5">
            <a:extLst>
              <a:ext uri="{FF2B5EF4-FFF2-40B4-BE49-F238E27FC236}">
                <a16:creationId xmlns:a16="http://schemas.microsoft.com/office/drawing/2014/main" xmlns="" id="{D932F6D3-AC46-ED4D-B9B7-10381B0CE5CC}"/>
              </a:ext>
            </a:extLst>
          </p:cNvPr>
          <p:cNvCxnSpPr/>
          <p:nvPr/>
        </p:nvCxnSpPr>
        <p:spPr>
          <a:xfrm flipV="1">
            <a:off x="5661942" y="2669765"/>
            <a:ext cx="0" cy="311390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xmlns="" id="{4E2177F0-DE99-764C-B59A-39421895A924}"/>
              </a:ext>
            </a:extLst>
          </p:cNvPr>
          <p:cNvSpPr/>
          <p:nvPr/>
        </p:nvSpPr>
        <p:spPr>
          <a:xfrm>
            <a:off x="5762746" y="3823889"/>
            <a:ext cx="2479211" cy="1062681"/>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09405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389DC8B-3CBA-2943-95C2-6E43C58B8EAB}"/>
              </a:ext>
            </a:extLst>
          </p:cNvPr>
          <p:cNvSpPr>
            <a:spLocks noGrp="1"/>
          </p:cNvSpPr>
          <p:nvPr>
            <p:ph type="title"/>
          </p:nvPr>
        </p:nvSpPr>
        <p:spPr/>
        <p:txBody>
          <a:bodyPr>
            <a:normAutofit/>
          </a:bodyPr>
          <a:lstStyle/>
          <a:p>
            <a:pPr algn="ctr"/>
            <a:r>
              <a:rPr lang="en-US" dirty="0">
                <a:latin typeface="Arial" panose="020B0604020202020204" pitchFamily="34" charset="0"/>
                <a:cs typeface="Arial" panose="020B0604020202020204" pitchFamily="34" charset="0"/>
              </a:rPr>
              <a:t>Overall CA Density</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(All Hospitals N=22)</a:t>
            </a:r>
            <a:endParaRPr lang="en-US" dirty="0"/>
          </a:p>
        </p:txBody>
      </p:sp>
      <p:pic>
        <p:nvPicPr>
          <p:cNvPr id="3" name="Picture 2">
            <a:extLst>
              <a:ext uri="{FF2B5EF4-FFF2-40B4-BE49-F238E27FC236}">
                <a16:creationId xmlns:a16="http://schemas.microsoft.com/office/drawing/2014/main" xmlns="" id="{AE9AF516-B7FA-4940-B1DF-B26C6FDA28EB}"/>
              </a:ext>
            </a:extLst>
          </p:cNvPr>
          <p:cNvPicPr>
            <a:picLocks noChangeAspect="1"/>
          </p:cNvPicPr>
          <p:nvPr/>
        </p:nvPicPr>
        <p:blipFill>
          <a:blip r:embed="rId2"/>
          <a:stretch>
            <a:fillRect/>
          </a:stretch>
        </p:blipFill>
        <p:spPr>
          <a:xfrm>
            <a:off x="1314246" y="1876038"/>
            <a:ext cx="9563507" cy="4794326"/>
          </a:xfrm>
          <a:prstGeom prst="rect">
            <a:avLst/>
          </a:prstGeom>
        </p:spPr>
      </p:pic>
      <p:cxnSp>
        <p:nvCxnSpPr>
          <p:cNvPr id="7" name="Straight Connector 6">
            <a:extLst>
              <a:ext uri="{FF2B5EF4-FFF2-40B4-BE49-F238E27FC236}">
                <a16:creationId xmlns:a16="http://schemas.microsoft.com/office/drawing/2014/main" xmlns="" id="{3CC24202-7E7F-0C4E-8EF2-DD58125E5B5C}"/>
              </a:ext>
            </a:extLst>
          </p:cNvPr>
          <p:cNvCxnSpPr/>
          <p:nvPr/>
        </p:nvCxnSpPr>
        <p:spPr>
          <a:xfrm flipV="1">
            <a:off x="5674299" y="2716250"/>
            <a:ext cx="0" cy="311390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411994" y="2162433"/>
            <a:ext cx="3435179" cy="830997"/>
          </a:xfrm>
          <a:prstGeom prst="rect">
            <a:avLst/>
          </a:prstGeom>
          <a:noFill/>
        </p:spPr>
        <p:txBody>
          <a:bodyPr wrap="square" rtlCol="0">
            <a:spAutoFit/>
          </a:bodyPr>
          <a:lstStyle/>
          <a:p>
            <a:r>
              <a:rPr lang="en-US" sz="2400" b="1" dirty="0" smtClean="0">
                <a:solidFill>
                  <a:srgbClr val="FF0000"/>
                </a:solidFill>
              </a:rPr>
              <a:t>27% Reduction </a:t>
            </a:r>
            <a:r>
              <a:rPr lang="en-US" sz="2400" dirty="0" smtClean="0">
                <a:solidFill>
                  <a:srgbClr val="FF0000"/>
                </a:solidFill>
              </a:rPr>
              <a:t>in CA: 4.8 to 3.5 CA/1000 CICU days</a:t>
            </a:r>
            <a:endParaRPr lang="en-US" sz="2400" dirty="0">
              <a:solidFill>
                <a:srgbClr val="FF0000"/>
              </a:solidFill>
            </a:endParaRPr>
          </a:p>
        </p:txBody>
      </p:sp>
    </p:spTree>
    <p:extLst>
      <p:ext uri="{BB962C8B-B14F-4D97-AF65-F5344CB8AC3E}">
        <p14:creationId xmlns:p14="http://schemas.microsoft.com/office/powerpoint/2010/main" val="24681323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Site Specific </a:t>
            </a:r>
            <a:br>
              <a:rPr lang="en-US" dirty="0" smtClean="0"/>
            </a:br>
            <a:r>
              <a:rPr lang="en-US" dirty="0" smtClean="0"/>
              <a:t>Rates</a:t>
            </a:r>
            <a:endParaRPr lang="en-US" dirty="0"/>
          </a:p>
        </p:txBody>
      </p:sp>
      <p:sp>
        <p:nvSpPr>
          <p:cNvPr id="5" name="Content Placeholder 4"/>
          <p:cNvSpPr>
            <a:spLocks noGrp="1"/>
          </p:cNvSpPr>
          <p:nvPr>
            <p:ph sz="half" idx="1"/>
          </p:nvPr>
        </p:nvSpPr>
        <p:spPr>
          <a:xfrm>
            <a:off x="410862" y="1813268"/>
            <a:ext cx="5181600" cy="4351338"/>
          </a:xfrm>
        </p:spPr>
        <p:txBody>
          <a:bodyPr/>
          <a:lstStyle/>
          <a:p>
            <a:r>
              <a:rPr lang="en-US" dirty="0" smtClean="0"/>
              <a:t>17/22 Sites lower rates</a:t>
            </a:r>
          </a:p>
          <a:p>
            <a:pPr lvl="1"/>
            <a:r>
              <a:rPr lang="en-US" dirty="0" smtClean="0"/>
              <a:t>11 of which were statistically significant by centerline </a:t>
            </a:r>
          </a:p>
          <a:p>
            <a:pPr marL="457200" lvl="1" indent="0">
              <a:buNone/>
            </a:pPr>
            <a:r>
              <a:rPr lang="en-US" dirty="0" smtClean="0"/>
              <a:t>    line shift with SPC analysis </a:t>
            </a:r>
          </a:p>
          <a:p>
            <a:pPr marL="0" indent="0">
              <a:buNone/>
            </a:pPr>
            <a:endParaRPr lang="en-US" dirty="0" smtClean="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686248013"/>
              </p:ext>
            </p:extLst>
          </p:nvPr>
        </p:nvGraphicFramePr>
        <p:xfrm>
          <a:off x="4761470" y="107091"/>
          <a:ext cx="6493477" cy="6783970"/>
        </p:xfrm>
        <a:graphic>
          <a:graphicData uri="http://schemas.openxmlformats.org/drawingml/2006/table">
            <a:tbl>
              <a:tblPr firstRow="1" firstCol="1" bandRow="1">
                <a:tableStyleId>{5C22544A-7EE6-4342-B048-85BDC9FD1C3A}</a:tableStyleId>
              </a:tblPr>
              <a:tblGrid>
                <a:gridCol w="1046650"/>
                <a:gridCol w="1188838"/>
                <a:gridCol w="1277337"/>
                <a:gridCol w="1026590"/>
                <a:gridCol w="1087029"/>
                <a:gridCol w="867033"/>
              </a:tblGrid>
              <a:tr h="1041579">
                <a:tc>
                  <a:txBody>
                    <a:bodyPr/>
                    <a:lstStyle/>
                    <a:p>
                      <a:pPr marL="0" marR="0">
                        <a:lnSpc>
                          <a:spcPct val="107000"/>
                        </a:lnSpc>
                        <a:spcBef>
                          <a:spcPts val="0"/>
                        </a:spcBef>
                        <a:spcAft>
                          <a:spcPts val="0"/>
                        </a:spcAft>
                      </a:pPr>
                      <a:r>
                        <a:rPr lang="en-US" sz="1600" dirty="0">
                          <a:effectLst/>
                        </a:rPr>
                        <a:t>Center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Pre-intervention </a:t>
                      </a:r>
                      <a:r>
                        <a:rPr lang="en-US" sz="1600" dirty="0" smtClean="0">
                          <a:effectLst/>
                        </a:rPr>
                        <a:t>CA/1000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Post-intervention </a:t>
                      </a:r>
                      <a:r>
                        <a:rPr lang="en-US" sz="1600" dirty="0" smtClean="0">
                          <a:effectLst/>
                        </a:rPr>
                        <a:t>CA/1000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 Reduction pre vs post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Centerline shift using SPC</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24%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5.4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7.9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4.6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0.3</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7.6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-1.1</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1.8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52%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1.2</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3.4</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2.3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36%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0.4</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2.1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59%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-0.5</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4.8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0.4</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4.3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19%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dirty="0" smtClean="0">
                          <a:effectLst/>
                        </a:rPr>
                        <a:t>11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1.9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1.6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No</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dirty="0" smtClean="0">
                          <a:effectLst/>
                        </a:rPr>
                        <a:t>12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2.9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2.8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dirty="0">
                          <a:effectLst/>
                        </a:rPr>
                        <a:t>13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4.0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-1.8</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b="1" dirty="0">
                          <a:solidFill>
                            <a:schemeClr val="tx1"/>
                          </a:solidFill>
                          <a:effectLst/>
                        </a:rPr>
                        <a:t>- 105%</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No</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a:effectLst/>
                        </a:rPr>
                        <a:t>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1.9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a:effectLst/>
                        </a:rPr>
                        <a:t>4.5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b="1" dirty="0">
                          <a:solidFill>
                            <a:schemeClr val="tx1"/>
                          </a:solidFill>
                          <a:effectLst/>
                        </a:rPr>
                        <a:t>-136%</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tc>
              </a:tr>
              <a:tr h="260395">
                <a:tc>
                  <a:txBody>
                    <a:bodyPr/>
                    <a:lstStyle/>
                    <a:p>
                      <a:pPr marL="0" marR="0">
                        <a:lnSpc>
                          <a:spcPct val="107000"/>
                        </a:lnSpc>
                        <a:spcBef>
                          <a:spcPts val="0"/>
                        </a:spcBef>
                        <a:spcAft>
                          <a:spcPts val="0"/>
                        </a:spcAft>
                      </a:pPr>
                      <a:r>
                        <a:rPr lang="en-US" sz="1600" dirty="0">
                          <a:effectLst/>
                        </a:rPr>
                        <a:t>16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8.3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4.7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43%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solidFill>
                            <a:srgbClr val="FF0000"/>
                          </a:solidFill>
                          <a:effectLst/>
                        </a:rPr>
                        <a:t>Yes</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0.2</a:t>
                      </a:r>
                      <a:endParaRPr lang="en-US"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dirty="0">
                          <a:effectLst/>
                        </a:rPr>
                        <a:t>17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4.5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3.7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18%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No</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dirty="0">
                          <a:effectLst/>
                        </a:rPr>
                        <a:t>18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3.9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3.3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dirty="0">
                          <a:effectLst/>
                        </a:rPr>
                        <a:t>19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rPr>
                        <a:t>5.1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rPr>
                        <a:t>4.7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mn-lt"/>
                          <a:ea typeface="+mn-ea"/>
                          <a:cs typeface="+mn-cs"/>
                        </a:rPr>
                        <a:t>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a:effectLst/>
                        </a:rPr>
                        <a:t>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3.4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3.4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b="1" dirty="0">
                          <a:solidFill>
                            <a:schemeClr val="tx1"/>
                          </a:solidFill>
                          <a:effectLst/>
                        </a:rPr>
                        <a:t>0%</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a:effectLst/>
                        </a:rPr>
                        <a:t>21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4.8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5.8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b="1">
                          <a:solidFill>
                            <a:schemeClr val="tx1"/>
                          </a:solidFill>
                          <a:effectLst/>
                        </a:rPr>
                        <a:t>-20%</a:t>
                      </a:r>
                      <a:endParaRPr lang="en-US" sz="16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0.3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r h="260395">
                <a:tc>
                  <a:txBody>
                    <a:bodyPr/>
                    <a:lstStyle/>
                    <a:p>
                      <a:pPr marL="0" marR="0">
                        <a:lnSpc>
                          <a:spcPct val="107000"/>
                        </a:lnSpc>
                        <a:spcBef>
                          <a:spcPts val="0"/>
                        </a:spcBef>
                        <a:spcAft>
                          <a:spcPts val="0"/>
                        </a:spcAft>
                      </a:pPr>
                      <a:r>
                        <a:rPr lang="en-US" sz="1600">
                          <a:effectLst/>
                        </a:rPr>
                        <a:t>22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a:effectLst/>
                        </a:rPr>
                        <a:t>4.0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5.1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b="1" dirty="0">
                          <a:solidFill>
                            <a:schemeClr val="tx1"/>
                          </a:solidFill>
                          <a:effectLst/>
                        </a:rPr>
                        <a:t>-28%</a:t>
                      </a:r>
                      <a:endParaRPr lang="en-US" sz="1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a:effectLst/>
                        </a:rPr>
                        <a:t>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c>
                  <a:txBody>
                    <a:bodyPr/>
                    <a:lstStyle/>
                    <a:p>
                      <a:pPr marL="0" marR="0">
                        <a:lnSpc>
                          <a:spcPct val="107000"/>
                        </a:lnSpc>
                        <a:spcBef>
                          <a:spcPts val="0"/>
                        </a:spcBef>
                        <a:spcAft>
                          <a:spcPts val="0"/>
                        </a:spcAft>
                      </a:pPr>
                      <a:r>
                        <a:rPr lang="en-US" sz="1600" dirty="0" smtClean="0">
                          <a:effectLst/>
                          <a:latin typeface="Calibri" panose="020F0502020204030204" pitchFamily="34" charset="0"/>
                          <a:ea typeface="Calibri" panose="020F0502020204030204" pitchFamily="34" charset="0"/>
                          <a:cs typeface="Times New Roman" panose="02020603050405020304" pitchFamily="18" charset="0"/>
                        </a:rPr>
                        <a:t>1.7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852" marR="59852" marT="0" marB="0">
                    <a:solidFill>
                      <a:srgbClr val="92D050"/>
                    </a:solidFill>
                  </a:tcPr>
                </a:tc>
              </a:tr>
            </a:tbl>
          </a:graphicData>
        </a:graphic>
      </p:graphicFrame>
    </p:spTree>
    <p:extLst>
      <p:ext uri="{BB962C8B-B14F-4D97-AF65-F5344CB8AC3E}">
        <p14:creationId xmlns:p14="http://schemas.microsoft.com/office/powerpoint/2010/main" val="3230814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 Risk Patients (22 centers)</a:t>
            </a:r>
            <a:endParaRPr lang="en-US" dirty="0"/>
          </a:p>
        </p:txBody>
      </p:sp>
      <p:sp>
        <p:nvSpPr>
          <p:cNvPr id="6" name="Content Placeholder 5"/>
          <p:cNvSpPr>
            <a:spLocks noGrp="1"/>
          </p:cNvSpPr>
          <p:nvPr>
            <p:ph idx="1"/>
          </p:nvPr>
        </p:nvSpPr>
        <p:spPr/>
        <p:txBody>
          <a:bodyPr/>
          <a:lstStyle/>
          <a:p>
            <a:r>
              <a:rPr lang="en-US" dirty="0" smtClean="0"/>
              <a:t>This does not include the “other” site specific category </a:t>
            </a:r>
          </a:p>
          <a:p>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821611602"/>
              </p:ext>
            </p:extLst>
          </p:nvPr>
        </p:nvGraphicFramePr>
        <p:xfrm>
          <a:off x="1317839" y="3202529"/>
          <a:ext cx="7060043" cy="2903367"/>
        </p:xfrm>
        <a:graphic>
          <a:graphicData uri="http://schemas.openxmlformats.org/drawingml/2006/table">
            <a:tbl>
              <a:tblPr firstRow="1" firstCol="1" bandRow="1">
                <a:tableStyleId>{5C22544A-7EE6-4342-B048-85BDC9FD1C3A}</a:tableStyleId>
              </a:tblPr>
              <a:tblGrid>
                <a:gridCol w="2956323"/>
                <a:gridCol w="1883675"/>
                <a:gridCol w="2220045"/>
              </a:tblGrid>
              <a:tr h="967789">
                <a:tc>
                  <a:txBody>
                    <a:bodyPr/>
                    <a:lstStyle/>
                    <a:p>
                      <a:pPr marL="0" marR="0">
                        <a:lnSpc>
                          <a:spcPct val="107000"/>
                        </a:lnSpc>
                        <a:spcBef>
                          <a:spcPts val="0"/>
                        </a:spcBef>
                        <a:spcAft>
                          <a:spcPts val="0"/>
                        </a:spcAft>
                      </a:pPr>
                      <a:r>
                        <a:rPr lang="en-US" sz="2400" dirty="0">
                          <a:effectLst/>
                        </a:rPr>
                        <a:t>CICU days, high risk encounters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a:effectLst/>
                        </a:rPr>
                        <a:t>46,753</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a:effectLst/>
                        </a:rPr>
                        <a:t>66,019</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67789">
                <a:tc>
                  <a:txBody>
                    <a:bodyPr/>
                    <a:lstStyle/>
                    <a:p>
                      <a:pPr marL="0" marR="0">
                        <a:lnSpc>
                          <a:spcPct val="107000"/>
                        </a:lnSpc>
                        <a:spcBef>
                          <a:spcPts val="0"/>
                        </a:spcBef>
                        <a:spcAft>
                          <a:spcPts val="0"/>
                        </a:spcAft>
                      </a:pPr>
                      <a:r>
                        <a:rPr lang="en-US" sz="2400">
                          <a:effectLst/>
                        </a:rPr>
                        <a:t>Cardiac Arrests, high risk encounters, n</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a:effectLst/>
                        </a:rPr>
                        <a:t>287</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a:effectLst/>
                        </a:rPr>
                        <a:t>300</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967789">
                <a:tc>
                  <a:txBody>
                    <a:bodyPr/>
                    <a:lstStyle/>
                    <a:p>
                      <a:pPr marL="0" marR="0">
                        <a:lnSpc>
                          <a:spcPct val="107000"/>
                        </a:lnSpc>
                        <a:spcBef>
                          <a:spcPts val="0"/>
                        </a:spcBef>
                        <a:spcAft>
                          <a:spcPts val="0"/>
                        </a:spcAft>
                      </a:pPr>
                      <a:r>
                        <a:rPr lang="en-US" sz="2400" dirty="0">
                          <a:effectLst/>
                        </a:rPr>
                        <a:t>CA/1000 CICU days, high risk encounters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a:effectLst/>
                        </a:rPr>
                        <a:t>6.2</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2400" dirty="0">
                          <a:effectLst/>
                        </a:rPr>
                        <a:t>4.5</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78826378"/>
              </p:ext>
            </p:extLst>
          </p:nvPr>
        </p:nvGraphicFramePr>
        <p:xfrm>
          <a:off x="1317839" y="2615535"/>
          <a:ext cx="7060044" cy="586994"/>
        </p:xfrm>
        <a:graphic>
          <a:graphicData uri="http://schemas.openxmlformats.org/drawingml/2006/table">
            <a:tbl>
              <a:tblPr firstRow="1" firstCol="1" bandRow="1">
                <a:tableStyleId>{5C22544A-7EE6-4342-B048-85BDC9FD1C3A}</a:tableStyleId>
              </a:tblPr>
              <a:tblGrid>
                <a:gridCol w="2956323"/>
                <a:gridCol w="1883675"/>
                <a:gridCol w="2220046"/>
              </a:tblGrid>
              <a:tr h="0">
                <a:tc>
                  <a:txBody>
                    <a:bodyPr/>
                    <a:lstStyle/>
                    <a:p>
                      <a:pPr marL="0" marR="0">
                        <a:lnSpc>
                          <a:spcPct val="107000"/>
                        </a:lnSpc>
                        <a:spcBef>
                          <a:spcPts val="0"/>
                        </a:spcBef>
                        <a:spcAft>
                          <a:spcPts val="0"/>
                        </a:spcAft>
                      </a:pPr>
                      <a:r>
                        <a:rPr lang="en-US" sz="1800" dirty="0">
                          <a:effectLst/>
                        </a:rPr>
                        <a:t>Characteristic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Baseline Period (12 mos)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rPr>
                        <a:t>Intervention Period (18 </a:t>
                      </a:r>
                      <a:r>
                        <a:rPr lang="en-US" sz="1800" dirty="0" err="1">
                          <a:effectLst/>
                        </a:rPr>
                        <a:t>mos</a:t>
                      </a:r>
                      <a:r>
                        <a:rPr lang="en-US" sz="18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964728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389DC8B-3CBA-2943-95C2-6E43C58B8EAB}"/>
              </a:ext>
            </a:extLst>
          </p:cNvPr>
          <p:cNvSpPr>
            <a:spLocks noGrp="1"/>
          </p:cNvSpPr>
          <p:nvPr>
            <p:ph type="title"/>
          </p:nvPr>
        </p:nvSpPr>
        <p:spPr/>
        <p:txBody>
          <a:bodyPr>
            <a:normAutofit/>
          </a:bodyPr>
          <a:lstStyle/>
          <a:p>
            <a:pPr algn="ctr"/>
            <a:r>
              <a:rPr lang="en-US" dirty="0">
                <a:latin typeface="Arial" panose="020B0604020202020204" pitchFamily="34" charset="0"/>
                <a:cs typeface="Arial" panose="020B0604020202020204" pitchFamily="34" charset="0"/>
              </a:rPr>
              <a:t>High-Risk CA Density</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(All Hospitals N=22)</a:t>
            </a:r>
            <a:endParaRPr lang="en-US" dirty="0"/>
          </a:p>
        </p:txBody>
      </p:sp>
      <p:pic>
        <p:nvPicPr>
          <p:cNvPr id="3" name="Picture 2">
            <a:extLst>
              <a:ext uri="{FF2B5EF4-FFF2-40B4-BE49-F238E27FC236}">
                <a16:creationId xmlns:a16="http://schemas.microsoft.com/office/drawing/2014/main" xmlns="" id="{109CAD2D-2E98-D641-AFFC-293830D98396}"/>
              </a:ext>
            </a:extLst>
          </p:cNvPr>
          <p:cNvPicPr>
            <a:picLocks noChangeAspect="1"/>
          </p:cNvPicPr>
          <p:nvPr/>
        </p:nvPicPr>
        <p:blipFill>
          <a:blip r:embed="rId2"/>
          <a:stretch>
            <a:fillRect/>
          </a:stretch>
        </p:blipFill>
        <p:spPr>
          <a:xfrm>
            <a:off x="1322173" y="1700857"/>
            <a:ext cx="9539416" cy="4782249"/>
          </a:xfrm>
          <a:prstGeom prst="rect">
            <a:avLst/>
          </a:prstGeom>
        </p:spPr>
      </p:pic>
      <p:cxnSp>
        <p:nvCxnSpPr>
          <p:cNvPr id="6" name="Straight Connector 5">
            <a:extLst>
              <a:ext uri="{FF2B5EF4-FFF2-40B4-BE49-F238E27FC236}">
                <a16:creationId xmlns:a16="http://schemas.microsoft.com/office/drawing/2014/main" xmlns="" id="{AA896683-0F42-DB4D-9C2C-52812CC6391C}"/>
              </a:ext>
            </a:extLst>
          </p:cNvPr>
          <p:cNvCxnSpPr/>
          <p:nvPr/>
        </p:nvCxnSpPr>
        <p:spPr>
          <a:xfrm flipV="1">
            <a:off x="5647039" y="2535029"/>
            <a:ext cx="0" cy="311390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xmlns="" id="{9407748D-CD29-6847-B139-B4CBE7B53902}"/>
              </a:ext>
            </a:extLst>
          </p:cNvPr>
          <p:cNvSpPr/>
          <p:nvPr/>
        </p:nvSpPr>
        <p:spPr>
          <a:xfrm>
            <a:off x="6660293" y="4077730"/>
            <a:ext cx="2496064" cy="107497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41905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3389DC8B-3CBA-2943-95C2-6E43C58B8EAB}"/>
              </a:ext>
            </a:extLst>
          </p:cNvPr>
          <p:cNvSpPr>
            <a:spLocks noGrp="1"/>
          </p:cNvSpPr>
          <p:nvPr>
            <p:ph type="title"/>
          </p:nvPr>
        </p:nvSpPr>
        <p:spPr/>
        <p:txBody>
          <a:bodyPr>
            <a:normAutofit/>
          </a:bodyPr>
          <a:lstStyle/>
          <a:p>
            <a:pPr algn="ctr"/>
            <a:r>
              <a:rPr lang="en-US" dirty="0">
                <a:latin typeface="Arial" panose="020B0604020202020204" pitchFamily="34" charset="0"/>
                <a:cs typeface="Arial" panose="020B0604020202020204" pitchFamily="34" charset="0"/>
              </a:rPr>
              <a:t>High-Risk Patients CA Density</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(All Hospitals N=22)</a:t>
            </a:r>
            <a:endParaRPr lang="en-US" dirty="0"/>
          </a:p>
        </p:txBody>
      </p:sp>
      <p:pic>
        <p:nvPicPr>
          <p:cNvPr id="2" name="Picture 1">
            <a:extLst>
              <a:ext uri="{FF2B5EF4-FFF2-40B4-BE49-F238E27FC236}">
                <a16:creationId xmlns:a16="http://schemas.microsoft.com/office/drawing/2014/main" xmlns="" id="{5D38BD23-2853-6E46-8F0D-3154B4EA4DCF}"/>
              </a:ext>
            </a:extLst>
          </p:cNvPr>
          <p:cNvPicPr>
            <a:picLocks noChangeAspect="1"/>
          </p:cNvPicPr>
          <p:nvPr/>
        </p:nvPicPr>
        <p:blipFill>
          <a:blip r:embed="rId2"/>
          <a:stretch>
            <a:fillRect/>
          </a:stretch>
        </p:blipFill>
        <p:spPr>
          <a:xfrm>
            <a:off x="1488969" y="1779372"/>
            <a:ext cx="9214062" cy="4619144"/>
          </a:xfrm>
          <a:prstGeom prst="rect">
            <a:avLst/>
          </a:prstGeom>
        </p:spPr>
      </p:pic>
      <p:cxnSp>
        <p:nvCxnSpPr>
          <p:cNvPr id="8" name="Straight Connector 7">
            <a:extLst>
              <a:ext uri="{FF2B5EF4-FFF2-40B4-BE49-F238E27FC236}">
                <a16:creationId xmlns:a16="http://schemas.microsoft.com/office/drawing/2014/main" xmlns="" id="{31DC395C-78E9-5548-8608-B42D05453B07}"/>
              </a:ext>
            </a:extLst>
          </p:cNvPr>
          <p:cNvCxnSpPr/>
          <p:nvPr/>
        </p:nvCxnSpPr>
        <p:spPr>
          <a:xfrm flipV="1">
            <a:off x="5671753" y="2531992"/>
            <a:ext cx="0" cy="311390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xmlns="" id="{304795B9-02B0-CC49-9FD1-2FE02A8844CA}"/>
              </a:ext>
            </a:extLst>
          </p:cNvPr>
          <p:cNvSpPr txBox="1"/>
          <p:nvPr/>
        </p:nvSpPr>
        <p:spPr>
          <a:xfrm>
            <a:off x="7105135" y="2162660"/>
            <a:ext cx="3597896" cy="830997"/>
          </a:xfrm>
          <a:prstGeom prst="rect">
            <a:avLst/>
          </a:prstGeom>
          <a:noFill/>
        </p:spPr>
        <p:txBody>
          <a:bodyPr wrap="square" rtlCol="0">
            <a:spAutoFit/>
          </a:bodyPr>
          <a:lstStyle/>
          <a:p>
            <a:pPr algn="ctr"/>
            <a:r>
              <a:rPr lang="en-US" sz="2400" dirty="0" smtClean="0">
                <a:solidFill>
                  <a:srgbClr val="FF0000"/>
                </a:solidFill>
                <a:latin typeface="Arial" panose="020B0604020202020204" pitchFamily="34" charset="0"/>
                <a:cs typeface="Arial" panose="020B0604020202020204" pitchFamily="34" charset="0"/>
              </a:rPr>
              <a:t>31% </a:t>
            </a:r>
            <a:r>
              <a:rPr lang="en-US" sz="2400" dirty="0" smtClean="0">
                <a:solidFill>
                  <a:srgbClr val="FF0000"/>
                </a:solidFill>
                <a:latin typeface="Arial" panose="020B0604020202020204" pitchFamily="34" charset="0"/>
                <a:cs typeface="Arial" panose="020B0604020202020204" pitchFamily="34" charset="0"/>
              </a:rPr>
              <a:t>Reduction: CL </a:t>
            </a:r>
            <a:r>
              <a:rPr lang="en-US" sz="2400" dirty="0">
                <a:solidFill>
                  <a:srgbClr val="FF0000"/>
                </a:solidFill>
                <a:latin typeface="Arial" panose="020B0604020202020204" pitchFamily="34" charset="0"/>
                <a:cs typeface="Arial" panose="020B0604020202020204" pitchFamily="34" charset="0"/>
              </a:rPr>
              <a:t>Shift </a:t>
            </a:r>
            <a:r>
              <a:rPr lang="en-US" sz="2400" dirty="0" smtClean="0">
                <a:solidFill>
                  <a:srgbClr val="FF0000"/>
                </a:solidFill>
                <a:latin typeface="Arial" panose="020B0604020202020204" pitchFamily="34" charset="0"/>
                <a:cs typeface="Arial" panose="020B0604020202020204" pitchFamily="34" charset="0"/>
              </a:rPr>
              <a:t>6.2 to</a:t>
            </a:r>
            <a:r>
              <a:rPr lang="en-US" sz="2400" dirty="0" smtClean="0">
                <a:solidFill>
                  <a:srgbClr val="FF0000"/>
                </a:solidFill>
                <a:latin typeface="Arial" panose="020B0604020202020204" pitchFamily="34" charset="0"/>
                <a:cs typeface="Arial" panose="020B0604020202020204" pitchFamily="34" charset="0"/>
                <a:sym typeface="Wingdings" pitchFamily="2" charset="2"/>
              </a:rPr>
              <a:t> </a:t>
            </a:r>
            <a:r>
              <a:rPr lang="en-US" sz="2400" dirty="0" smtClean="0">
                <a:solidFill>
                  <a:srgbClr val="FF0000"/>
                </a:solidFill>
                <a:latin typeface="Arial" panose="020B0604020202020204" pitchFamily="34" charset="0"/>
                <a:cs typeface="Arial" panose="020B0604020202020204" pitchFamily="34" charset="0"/>
                <a:sym typeface="Wingdings" pitchFamily="2" charset="2"/>
              </a:rPr>
              <a:t>4.3/1000 </a:t>
            </a:r>
            <a:r>
              <a:rPr lang="en-US" sz="2400" dirty="0">
                <a:solidFill>
                  <a:srgbClr val="FF0000"/>
                </a:solidFill>
                <a:latin typeface="Arial" panose="020B0604020202020204" pitchFamily="34" charset="0"/>
                <a:cs typeface="Arial" panose="020B0604020202020204" pitchFamily="34" charset="0"/>
                <a:sym typeface="Wingdings" pitchFamily="2" charset="2"/>
              </a:rPr>
              <a:t>days</a:t>
            </a:r>
            <a:endParaRPr lang="en-US" sz="2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85088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did this happen????</a:t>
            </a:r>
          </a:p>
        </p:txBody>
      </p:sp>
      <p:sp>
        <p:nvSpPr>
          <p:cNvPr id="3" name="Content Placeholder 2"/>
          <p:cNvSpPr>
            <a:spLocks noGrp="1"/>
          </p:cNvSpPr>
          <p:nvPr>
            <p:ph idx="1"/>
          </p:nvPr>
        </p:nvSpPr>
        <p:spPr>
          <a:xfrm>
            <a:off x="838200" y="2057273"/>
            <a:ext cx="10515600" cy="4351338"/>
          </a:xfrm>
        </p:spPr>
        <p:txBody>
          <a:bodyPr/>
          <a:lstStyle/>
          <a:p>
            <a:r>
              <a:rPr lang="en-US" sz="3600" dirty="0"/>
              <a:t>Can we correlate the CAP Bundle or any specific elements of the CAP Bundle to reduction in CA rate? </a:t>
            </a:r>
          </a:p>
          <a:p>
            <a:pPr lvl="1"/>
            <a:r>
              <a:rPr lang="en-US" sz="3200" dirty="0"/>
              <a:t>Evaluate audit data compliance with the bundle </a:t>
            </a:r>
          </a:p>
          <a:p>
            <a:pPr lvl="1"/>
            <a:r>
              <a:rPr lang="en-US" sz="3200" dirty="0"/>
              <a:t>Evaluate sites that performed partial bundle </a:t>
            </a:r>
          </a:p>
          <a:p>
            <a:pPr lvl="1"/>
            <a:endParaRPr lang="en-US" sz="3200" dirty="0"/>
          </a:p>
          <a:p>
            <a:r>
              <a:rPr lang="en-US" sz="3600" dirty="0"/>
              <a:t>Is Just “thinking about it” enough?</a:t>
            </a:r>
          </a:p>
          <a:p>
            <a:endParaRPr lang="en-US" dirty="0"/>
          </a:p>
        </p:txBody>
      </p:sp>
    </p:spTree>
    <p:extLst>
      <p:ext uri="{BB962C8B-B14F-4D97-AF65-F5344CB8AC3E}">
        <p14:creationId xmlns:p14="http://schemas.microsoft.com/office/powerpoint/2010/main" val="6066087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D532D6-839A-8949-9886-5048D09065E5}"/>
              </a:ext>
            </a:extLst>
          </p:cNvPr>
          <p:cNvSpPr>
            <a:spLocks noGrp="1"/>
          </p:cNvSpPr>
          <p:nvPr>
            <p:ph type="title"/>
          </p:nvPr>
        </p:nvSpPr>
        <p:spPr/>
        <p:txBody>
          <a:bodyPr>
            <a:normAutofit/>
          </a:bodyPr>
          <a:lstStyle/>
          <a:p>
            <a:pPr algn="ctr"/>
            <a:r>
              <a:rPr lang="en-US" sz="4000" dirty="0">
                <a:latin typeface="Arial" panose="020B0604020202020204" pitchFamily="34" charset="0"/>
                <a:cs typeface="Arial" panose="020B0604020202020204" pitchFamily="34" charset="0"/>
              </a:rPr>
              <a:t>Regression results</a:t>
            </a:r>
          </a:p>
        </p:txBody>
      </p:sp>
      <p:sp>
        <p:nvSpPr>
          <p:cNvPr id="3" name="Content Placeholder 2">
            <a:extLst>
              <a:ext uri="{FF2B5EF4-FFF2-40B4-BE49-F238E27FC236}">
                <a16:creationId xmlns:a16="http://schemas.microsoft.com/office/drawing/2014/main" xmlns="" id="{9C9EA675-1CF2-714C-998C-229E6806DB52}"/>
              </a:ext>
            </a:extLst>
          </p:cNvPr>
          <p:cNvSpPr>
            <a:spLocks noGrp="1"/>
          </p:cNvSpPr>
          <p:nvPr>
            <p:ph idx="1"/>
          </p:nvPr>
        </p:nvSpPr>
        <p:spPr>
          <a:xfrm>
            <a:off x="838200" y="1825624"/>
            <a:ext cx="10515600" cy="4763861"/>
          </a:xfrm>
        </p:spPr>
        <p:txBody>
          <a:bodyPr>
            <a:normAutofit/>
          </a:bodyPr>
          <a:lstStyle/>
          <a:p>
            <a:r>
              <a:rPr lang="en-US" dirty="0">
                <a:latin typeface="Arial" panose="020B0604020202020204" pitchFamily="34" charset="0"/>
                <a:cs typeface="Arial" panose="020B0604020202020204" pitchFamily="34" charset="0"/>
              </a:rPr>
              <a:t>Rates at </a:t>
            </a:r>
            <a:r>
              <a:rPr lang="en-US" dirty="0" smtClean="0">
                <a:latin typeface="Arial" panose="020B0604020202020204" pitchFamily="34" charset="0"/>
                <a:cs typeface="Arial" panose="020B0604020202020204" pitchFamily="34" charset="0"/>
              </a:rPr>
              <a:t>core full implementation </a:t>
            </a:r>
            <a:r>
              <a:rPr lang="en-US" dirty="0">
                <a:latin typeface="Arial" panose="020B0604020202020204" pitchFamily="34" charset="0"/>
                <a:cs typeface="Arial" panose="020B0604020202020204" pitchFamily="34" charset="0"/>
              </a:rPr>
              <a:t>hospitals (N=15)</a:t>
            </a:r>
          </a:p>
          <a:p>
            <a:pPr lvl="1"/>
            <a:endParaRPr lang="en-US" dirty="0" smtClean="0">
              <a:latin typeface="Arial" panose="020B0604020202020204" pitchFamily="34" charset="0"/>
              <a:cs typeface="Arial" panose="020B0604020202020204" pitchFamily="34" charset="0"/>
            </a:endParaRPr>
          </a:p>
          <a:p>
            <a:pPr lvl="1"/>
            <a:r>
              <a:rPr lang="en-US" dirty="0" smtClean="0">
                <a:solidFill>
                  <a:srgbClr val="FF0000"/>
                </a:solidFill>
                <a:latin typeface="Arial" panose="020B0604020202020204" pitchFamily="34" charset="0"/>
                <a:cs typeface="Arial" panose="020B0604020202020204" pitchFamily="34" charset="0"/>
              </a:rPr>
              <a:t>Adjusted </a:t>
            </a:r>
            <a:r>
              <a:rPr lang="en-US" dirty="0">
                <a:solidFill>
                  <a:srgbClr val="FF0000"/>
                </a:solidFill>
                <a:latin typeface="Arial" panose="020B0604020202020204" pitchFamily="34" charset="0"/>
                <a:cs typeface="Arial" panose="020B0604020202020204" pitchFamily="34" charset="0"/>
              </a:rPr>
              <a:t>overall = 3.7 vs 2.7% (p&lt;0.001)</a:t>
            </a:r>
          </a:p>
          <a:p>
            <a:pPr marL="457200" lvl="1" indent="0">
              <a:buNone/>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Rates at </a:t>
            </a:r>
            <a:r>
              <a:rPr lang="en-US" dirty="0" smtClean="0">
                <a:latin typeface="Arial" panose="020B0604020202020204" pitchFamily="34" charset="0"/>
                <a:cs typeface="Arial" panose="020B0604020202020204" pitchFamily="34" charset="0"/>
              </a:rPr>
              <a:t>non-implementer </a:t>
            </a:r>
            <a:r>
              <a:rPr lang="en-US" dirty="0">
                <a:latin typeface="Arial" panose="020B0604020202020204" pitchFamily="34" charset="0"/>
                <a:cs typeface="Arial" panose="020B0604020202020204" pitchFamily="34" charset="0"/>
              </a:rPr>
              <a:t>hospitals (N=7) p=NS for all comparisons</a:t>
            </a:r>
          </a:p>
          <a:p>
            <a:pPr lvl="1"/>
            <a:endParaRPr lang="en-US" dirty="0" smtClean="0">
              <a:latin typeface="Arial" panose="020B0604020202020204" pitchFamily="34" charset="0"/>
              <a:cs typeface="Arial" panose="020B0604020202020204" pitchFamily="34" charset="0"/>
            </a:endParaRPr>
          </a:p>
          <a:p>
            <a:pPr lvl="1"/>
            <a:r>
              <a:rPr lang="en-US" dirty="0" smtClean="0">
                <a:solidFill>
                  <a:srgbClr val="FF0000"/>
                </a:solidFill>
                <a:latin typeface="Arial" panose="020B0604020202020204" pitchFamily="34" charset="0"/>
                <a:cs typeface="Arial" panose="020B0604020202020204" pitchFamily="34" charset="0"/>
              </a:rPr>
              <a:t>Adjusted </a:t>
            </a:r>
            <a:r>
              <a:rPr lang="en-US" dirty="0">
                <a:solidFill>
                  <a:srgbClr val="FF0000"/>
                </a:solidFill>
                <a:latin typeface="Arial" panose="020B0604020202020204" pitchFamily="34" charset="0"/>
                <a:cs typeface="Arial" panose="020B0604020202020204" pitchFamily="34" charset="0"/>
              </a:rPr>
              <a:t>overall = 3.0 vs 2.9%</a:t>
            </a:r>
          </a:p>
          <a:p>
            <a:pPr marL="457200" lvl="1" indent="0">
              <a:buNone/>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0938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24BDCB68-0516-7F40-8F46-06DE83080522}"/>
              </a:ext>
            </a:extLst>
          </p:cNvPr>
          <p:cNvPicPr>
            <a:picLocks noChangeAspect="1"/>
          </p:cNvPicPr>
          <p:nvPr/>
        </p:nvPicPr>
        <p:blipFill>
          <a:blip r:embed="rId3"/>
          <a:stretch>
            <a:fillRect/>
          </a:stretch>
        </p:blipFill>
        <p:spPr>
          <a:xfrm>
            <a:off x="6230351" y="1563792"/>
            <a:ext cx="5618822" cy="4003061"/>
          </a:xfrm>
          <a:prstGeom prst="rect">
            <a:avLst/>
          </a:prstGeom>
        </p:spPr>
      </p:pic>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4"/>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Background</a:t>
            </a:r>
          </a:p>
        </p:txBody>
      </p:sp>
      <p:sp>
        <p:nvSpPr>
          <p:cNvPr id="3" name="Rectangle 2">
            <a:extLst>
              <a:ext uri="{FF2B5EF4-FFF2-40B4-BE49-F238E27FC236}">
                <a16:creationId xmlns="" xmlns:a16="http://schemas.microsoft.com/office/drawing/2014/main" id="{D0C7A2FD-CA64-964E-8113-7E5FF0AA2F3C}"/>
              </a:ext>
            </a:extLst>
          </p:cNvPr>
          <p:cNvSpPr/>
          <p:nvPr/>
        </p:nvSpPr>
        <p:spPr>
          <a:xfrm>
            <a:off x="342828" y="1402347"/>
            <a:ext cx="5887522" cy="5324535"/>
          </a:xfrm>
          <a:prstGeom prst="rect">
            <a:avLst/>
          </a:prstGeom>
        </p:spPr>
        <p:txBody>
          <a:bodyPr wrap="square">
            <a:spAutoFit/>
          </a:bodyPr>
          <a:lstStyle/>
          <a:p>
            <a:pPr marL="342900" indent="-342900">
              <a:buFont typeface="Arial" panose="020B0604020202020204" pitchFamily="34" charset="0"/>
              <a:buChar char="•"/>
            </a:pPr>
            <a:r>
              <a:rPr lang="en-US" sz="2400" dirty="0">
                <a:latin typeface="Helvetica" pitchFamily="2" charset="0"/>
                <a:cs typeface="Times New Roman" panose="02020603050405020304" pitchFamily="18" charset="0"/>
              </a:rPr>
              <a:t>There is significant center variation in </a:t>
            </a:r>
            <a:r>
              <a:rPr lang="en-US" sz="2400" i="1" dirty="0">
                <a:latin typeface="Helvetica" pitchFamily="2" charset="0"/>
                <a:cs typeface="Times New Roman" panose="02020603050405020304" pitchFamily="18" charset="0"/>
              </a:rPr>
              <a:t>risk-adjusted</a:t>
            </a:r>
            <a:r>
              <a:rPr lang="en-US" sz="2400" dirty="0">
                <a:latin typeface="Helvetica" pitchFamily="2" charset="0"/>
                <a:cs typeface="Times New Roman" panose="02020603050405020304" pitchFamily="18" charset="0"/>
              </a:rPr>
              <a:t> CA rates – suggesting this metric is </a:t>
            </a:r>
            <a:r>
              <a:rPr lang="en-US" sz="2400" dirty="0" smtClean="0">
                <a:latin typeface="Helvetica" pitchFamily="2" charset="0"/>
                <a:cs typeface="Times New Roman" panose="02020603050405020304" pitchFamily="18" charset="0"/>
              </a:rPr>
              <a:t>modifiable.</a:t>
            </a:r>
          </a:p>
          <a:p>
            <a:pPr marL="342900" indent="-342900">
              <a:buFont typeface="Arial" panose="020B0604020202020204" pitchFamily="34" charset="0"/>
              <a:buChar char="•"/>
            </a:pPr>
            <a:endParaRPr lang="en-US" sz="2400" dirty="0" smtClean="0">
              <a:latin typeface="Helvetica" pitchFamily="2" charset="0"/>
              <a:cs typeface="Times New Roman" panose="02020603050405020304" pitchFamily="18" charset="0"/>
            </a:endParaRPr>
          </a:p>
          <a:p>
            <a:pPr marL="342900" indent="-342900">
              <a:buFont typeface="Arial" panose="020B0604020202020204" pitchFamily="34" charset="0"/>
              <a:buChar char="•"/>
            </a:pPr>
            <a:r>
              <a:rPr lang="en-US" sz="2400" dirty="0" smtClean="0">
                <a:latin typeface="Helvetica" pitchFamily="2" charset="0"/>
                <a:cs typeface="Times New Roman" panose="02020603050405020304" pitchFamily="18" charset="0"/>
              </a:rPr>
              <a:t>Preliminary </a:t>
            </a:r>
            <a:r>
              <a:rPr lang="en-US" sz="2400" dirty="0">
                <a:latin typeface="Helvetica" pitchFamily="2" charset="0"/>
                <a:cs typeface="Times New Roman" panose="02020603050405020304" pitchFamily="18" charset="0"/>
              </a:rPr>
              <a:t>analysis reveals </a:t>
            </a:r>
            <a:r>
              <a:rPr lang="en-US" sz="2400" b="1" dirty="0">
                <a:latin typeface="Helvetica" pitchFamily="2" charset="0"/>
                <a:cs typeface="Times New Roman" panose="02020603050405020304" pitchFamily="18" charset="0"/>
              </a:rPr>
              <a:t>CA prevention </a:t>
            </a:r>
            <a:r>
              <a:rPr lang="en-US" sz="2400" dirty="0">
                <a:latin typeface="Helvetica" pitchFamily="2" charset="0"/>
                <a:cs typeface="Times New Roman" panose="02020603050405020304" pitchFamily="18" charset="0"/>
              </a:rPr>
              <a:t>drives attributable mortality as much or more than CA rescue (quality CPR and post-arrest care</a:t>
            </a:r>
            <a:r>
              <a:rPr lang="en-US" sz="2400" dirty="0" smtClean="0">
                <a:latin typeface="Helvetica" pitchFamily="2" charset="0"/>
                <a:cs typeface="Times New Roman" panose="02020603050405020304" pitchFamily="18" charset="0"/>
              </a:rPr>
              <a:t>).</a:t>
            </a:r>
          </a:p>
          <a:p>
            <a:pPr marL="342900" indent="-342900">
              <a:buFont typeface="Arial" panose="020B0604020202020204" pitchFamily="34" charset="0"/>
              <a:buChar char="•"/>
            </a:pPr>
            <a:endParaRPr lang="en-US" sz="2400" dirty="0" smtClean="0">
              <a:latin typeface="Helvetica" pitchFamily="2" charset="0"/>
              <a:cs typeface="Times New Roman" panose="02020603050405020304" pitchFamily="18" charset="0"/>
            </a:endParaRPr>
          </a:p>
          <a:p>
            <a:pPr marL="342900" indent="-342900">
              <a:buFont typeface="Arial" panose="020B0604020202020204" pitchFamily="34" charset="0"/>
              <a:buChar char="•"/>
            </a:pPr>
            <a:r>
              <a:rPr lang="en-US" sz="2400" dirty="0" smtClean="0"/>
              <a:t>Unlike other outcomes and complications, CA rate not improved by PC4 participation. </a:t>
            </a:r>
            <a:r>
              <a:rPr lang="en-US" i="1" dirty="0" smtClean="0"/>
              <a:t>Gaies, et al. JACC 2019</a:t>
            </a:r>
          </a:p>
          <a:p>
            <a:pPr marL="342900" indent="-342900">
              <a:buFont typeface="Arial" panose="020B0604020202020204" pitchFamily="34" charset="0"/>
              <a:buChar char="•"/>
            </a:pPr>
            <a:endParaRPr lang="en-US" sz="2800" dirty="0" smtClean="0">
              <a:latin typeface="Helvetica" pitchFamily="2" charset="0"/>
              <a:cs typeface="Times New Roman" panose="02020603050405020304" pitchFamily="18" charset="0"/>
            </a:endParaRPr>
          </a:p>
          <a:p>
            <a:pPr marL="342900" indent="-342900">
              <a:buFont typeface="Arial" panose="020B0604020202020204" pitchFamily="34" charset="0"/>
              <a:buChar char="•"/>
            </a:pPr>
            <a:endParaRPr lang="en-US" sz="2400" dirty="0">
              <a:latin typeface="Helvetica" pitchFamily="2" charset="0"/>
              <a:cs typeface="Times New Roman" panose="02020603050405020304" pitchFamily="18" charset="0"/>
            </a:endParaRPr>
          </a:p>
        </p:txBody>
      </p:sp>
      <p:sp>
        <p:nvSpPr>
          <p:cNvPr id="11" name="TextBox 10">
            <a:extLst>
              <a:ext uri="{FF2B5EF4-FFF2-40B4-BE49-F238E27FC236}">
                <a16:creationId xmlns="" xmlns:a16="http://schemas.microsoft.com/office/drawing/2014/main" id="{1FA74699-638C-1945-8CD1-1EE5E2B57F9E}"/>
              </a:ext>
            </a:extLst>
          </p:cNvPr>
          <p:cNvSpPr txBox="1"/>
          <p:nvPr/>
        </p:nvSpPr>
        <p:spPr>
          <a:xfrm>
            <a:off x="7641775" y="5566853"/>
            <a:ext cx="3289458" cy="276999"/>
          </a:xfrm>
          <a:prstGeom prst="rect">
            <a:avLst/>
          </a:prstGeom>
          <a:noFill/>
        </p:spPr>
        <p:txBody>
          <a:bodyPr wrap="square" rtlCol="0">
            <a:spAutoFit/>
          </a:bodyPr>
          <a:lstStyle/>
          <a:p>
            <a:r>
              <a:rPr lang="en-US" sz="1200" dirty="0" err="1"/>
              <a:t>Alten</a:t>
            </a:r>
            <a:r>
              <a:rPr lang="en-US" sz="1200" dirty="0"/>
              <a:t> JA, et al. </a:t>
            </a:r>
            <a:r>
              <a:rPr lang="en-US" sz="1200" i="1" dirty="0"/>
              <a:t>PCCM</a:t>
            </a:r>
            <a:r>
              <a:rPr lang="en-US" sz="1200" dirty="0"/>
              <a:t> 2017;18(10):935-943</a:t>
            </a:r>
          </a:p>
        </p:txBody>
      </p:sp>
      <p:pic>
        <p:nvPicPr>
          <p:cNvPr id="12" name="Picture 11"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5" cstate="print"/>
          <a:stretch>
            <a:fillRect/>
          </a:stretch>
        </p:blipFill>
        <p:spPr>
          <a:xfrm>
            <a:off x="11049756" y="150363"/>
            <a:ext cx="1026694" cy="1109981"/>
          </a:xfrm>
          <a:prstGeom prst="rect">
            <a:avLst/>
          </a:prstGeom>
        </p:spPr>
      </p:pic>
      <p:pic>
        <p:nvPicPr>
          <p:cNvPr id="13" name="Picture 1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
        <p:nvSpPr>
          <p:cNvPr id="9" name="Oval 8"/>
          <p:cNvSpPr/>
          <p:nvPr/>
        </p:nvSpPr>
        <p:spPr>
          <a:xfrm>
            <a:off x="10483374" y="2013406"/>
            <a:ext cx="1132764" cy="17742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684041" y="3344064"/>
            <a:ext cx="1132764" cy="17742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870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Improvement </a:t>
            </a:r>
            <a:r>
              <a:rPr lang="en-US" dirty="0" smtClean="0"/>
              <a:t>requires </a:t>
            </a:r>
            <a:r>
              <a:rPr lang="en-US" dirty="0" smtClean="0"/>
              <a:t>full implementation and engagement </a:t>
            </a:r>
            <a:endParaRPr lang="en-US" dirty="0"/>
          </a:p>
        </p:txBody>
      </p:sp>
      <p:sp>
        <p:nvSpPr>
          <p:cNvPr id="7" name="Text Placeholder 6"/>
          <p:cNvSpPr>
            <a:spLocks noGrp="1"/>
          </p:cNvSpPr>
          <p:nvPr>
            <p:ph type="body" idx="1"/>
          </p:nvPr>
        </p:nvSpPr>
        <p:spPr/>
        <p:txBody>
          <a:bodyPr>
            <a:normAutofit lnSpcReduction="10000"/>
          </a:bodyPr>
          <a:lstStyle/>
          <a:p>
            <a:r>
              <a:rPr lang="en-US" dirty="0" smtClean="0"/>
              <a:t>Implementers </a:t>
            </a:r>
            <a:r>
              <a:rPr lang="en-US" dirty="0" smtClean="0"/>
              <a:t>(n=15) – </a:t>
            </a:r>
            <a:r>
              <a:rPr lang="en-US" dirty="0" smtClean="0">
                <a:solidFill>
                  <a:srgbClr val="FF0000"/>
                </a:solidFill>
              </a:rPr>
              <a:t>34% reduction </a:t>
            </a:r>
          </a:p>
          <a:p>
            <a:r>
              <a:rPr lang="en-US" dirty="0" smtClean="0">
                <a:solidFill>
                  <a:srgbClr val="FF0000"/>
                </a:solidFill>
              </a:rPr>
              <a:t>Pre- 4.7/1000 CICU days Post- 3.1</a:t>
            </a:r>
            <a:endParaRPr lang="en-US" dirty="0">
              <a:solidFill>
                <a:srgbClr val="FF0000"/>
              </a:solidFill>
            </a:endParaRPr>
          </a:p>
        </p:txBody>
      </p:sp>
      <p:sp>
        <p:nvSpPr>
          <p:cNvPr id="9" name="Text Placeholder 8"/>
          <p:cNvSpPr>
            <a:spLocks noGrp="1"/>
          </p:cNvSpPr>
          <p:nvPr>
            <p:ph type="body" sz="quarter" idx="3"/>
          </p:nvPr>
        </p:nvSpPr>
        <p:spPr/>
        <p:txBody>
          <a:bodyPr>
            <a:normAutofit lnSpcReduction="10000"/>
          </a:bodyPr>
          <a:lstStyle/>
          <a:p>
            <a:r>
              <a:rPr lang="en-US" dirty="0" smtClean="0"/>
              <a:t>Non implementers (n=7) – </a:t>
            </a:r>
            <a:r>
              <a:rPr lang="en-US" dirty="0" smtClean="0">
                <a:solidFill>
                  <a:srgbClr val="FF0000"/>
                </a:solidFill>
              </a:rPr>
              <a:t>no CL shift</a:t>
            </a:r>
          </a:p>
          <a:p>
            <a:r>
              <a:rPr lang="en-US" dirty="0" smtClean="0"/>
              <a:t>Pre- 5.0/1000 CICU days Post- 4.2</a:t>
            </a:r>
          </a:p>
        </p:txBody>
      </p:sp>
      <p:pic>
        <p:nvPicPr>
          <p:cNvPr id="4" name="Content Placeholder 3"/>
          <p:cNvPicPr>
            <a:picLocks noGrp="1" noChangeAspect="1"/>
          </p:cNvPicPr>
          <p:nvPr>
            <p:ph sz="half" idx="2"/>
          </p:nvPr>
        </p:nvPicPr>
        <p:blipFill>
          <a:blip r:embed="rId2"/>
          <a:stretch>
            <a:fillRect/>
          </a:stretch>
        </p:blipFill>
        <p:spPr>
          <a:xfrm>
            <a:off x="197710" y="2929158"/>
            <a:ext cx="5626872" cy="2836421"/>
          </a:xfrm>
          <a:prstGeom prst="rect">
            <a:avLst/>
          </a:prstGeom>
        </p:spPr>
      </p:pic>
      <p:pic>
        <p:nvPicPr>
          <p:cNvPr id="5" name="Content Placeholder 4"/>
          <p:cNvPicPr>
            <a:picLocks noGrp="1" noChangeAspect="1"/>
          </p:cNvPicPr>
          <p:nvPr>
            <p:ph sz="quarter" idx="4"/>
          </p:nvPr>
        </p:nvPicPr>
        <p:blipFill>
          <a:blip r:embed="rId3"/>
          <a:stretch>
            <a:fillRect/>
          </a:stretch>
        </p:blipFill>
        <p:spPr>
          <a:xfrm>
            <a:off x="5934418" y="2929159"/>
            <a:ext cx="5658752" cy="2836420"/>
          </a:xfrm>
          <a:prstGeom prst="rect">
            <a:avLst/>
          </a:prstGeom>
        </p:spPr>
      </p:pic>
    </p:spTree>
    <p:extLst>
      <p:ext uri="{BB962C8B-B14F-4D97-AF65-F5344CB8AC3E}">
        <p14:creationId xmlns:p14="http://schemas.microsoft.com/office/powerpoint/2010/main" val="1308229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Improvement with full implementation and engagement </a:t>
            </a:r>
            <a:endParaRPr lang="en-US" dirty="0"/>
          </a:p>
        </p:txBody>
      </p:sp>
      <p:sp>
        <p:nvSpPr>
          <p:cNvPr id="7" name="Text Placeholder 6"/>
          <p:cNvSpPr>
            <a:spLocks noGrp="1"/>
          </p:cNvSpPr>
          <p:nvPr>
            <p:ph type="body" idx="1"/>
          </p:nvPr>
        </p:nvSpPr>
        <p:spPr/>
        <p:txBody>
          <a:bodyPr>
            <a:normAutofit fontScale="92500"/>
          </a:bodyPr>
          <a:lstStyle/>
          <a:p>
            <a:r>
              <a:rPr lang="en-US" dirty="0" smtClean="0"/>
              <a:t>Core implementers (n=15) – </a:t>
            </a:r>
            <a:r>
              <a:rPr lang="en-US" dirty="0" smtClean="0">
                <a:solidFill>
                  <a:srgbClr val="FF0000"/>
                </a:solidFill>
              </a:rPr>
              <a:t>34% reduction </a:t>
            </a:r>
          </a:p>
          <a:p>
            <a:r>
              <a:rPr lang="en-US" dirty="0" smtClean="0">
                <a:solidFill>
                  <a:srgbClr val="FF0000"/>
                </a:solidFill>
              </a:rPr>
              <a:t>Pre- 6.2/1000 CICU days Post- 4.1</a:t>
            </a:r>
            <a:endParaRPr lang="en-US" dirty="0">
              <a:solidFill>
                <a:srgbClr val="FF0000"/>
              </a:solidFill>
            </a:endParaRPr>
          </a:p>
        </p:txBody>
      </p:sp>
      <p:pic>
        <p:nvPicPr>
          <p:cNvPr id="12" name="Content Placeholder 11"/>
          <p:cNvPicPr>
            <a:picLocks noGrp="1" noChangeAspect="1"/>
          </p:cNvPicPr>
          <p:nvPr>
            <p:ph sz="half" idx="2"/>
          </p:nvPr>
        </p:nvPicPr>
        <p:blipFill>
          <a:blip r:embed="rId2"/>
          <a:stretch>
            <a:fillRect/>
          </a:stretch>
        </p:blipFill>
        <p:spPr>
          <a:xfrm>
            <a:off x="120074" y="2792627"/>
            <a:ext cx="5655080" cy="2858146"/>
          </a:xfrm>
          <a:prstGeom prst="rect">
            <a:avLst/>
          </a:prstGeom>
        </p:spPr>
      </p:pic>
      <p:sp>
        <p:nvSpPr>
          <p:cNvPr id="9" name="Text Placeholder 8"/>
          <p:cNvSpPr>
            <a:spLocks noGrp="1"/>
          </p:cNvSpPr>
          <p:nvPr>
            <p:ph type="body" sz="quarter" idx="3"/>
          </p:nvPr>
        </p:nvSpPr>
        <p:spPr/>
        <p:txBody>
          <a:bodyPr>
            <a:normAutofit lnSpcReduction="10000"/>
          </a:bodyPr>
          <a:lstStyle/>
          <a:p>
            <a:r>
              <a:rPr lang="en-US" dirty="0" smtClean="0"/>
              <a:t>Non implementers (n=7) - </a:t>
            </a:r>
            <a:r>
              <a:rPr lang="en-US" dirty="0" smtClean="0">
                <a:solidFill>
                  <a:srgbClr val="FF0000"/>
                </a:solidFill>
              </a:rPr>
              <a:t>no CL shift</a:t>
            </a:r>
          </a:p>
          <a:p>
            <a:r>
              <a:rPr lang="en-US" dirty="0" smtClean="0"/>
              <a:t>Pre- 5.9/1000 CICU days Post- 5.3</a:t>
            </a:r>
          </a:p>
        </p:txBody>
      </p:sp>
      <p:pic>
        <p:nvPicPr>
          <p:cNvPr id="13" name="Content Placeholder 12"/>
          <p:cNvPicPr>
            <a:picLocks noGrp="1" noChangeAspect="1"/>
          </p:cNvPicPr>
          <p:nvPr>
            <p:ph sz="quarter" idx="4"/>
          </p:nvPr>
        </p:nvPicPr>
        <p:blipFill>
          <a:blip r:embed="rId3"/>
          <a:stretch>
            <a:fillRect/>
          </a:stretch>
        </p:blipFill>
        <p:spPr>
          <a:xfrm>
            <a:off x="5684450" y="2792627"/>
            <a:ext cx="5670938" cy="2863222"/>
          </a:xfrm>
          <a:prstGeom prst="rect">
            <a:avLst/>
          </a:prstGeom>
        </p:spPr>
      </p:pic>
    </p:spTree>
    <p:extLst>
      <p:ext uri="{BB962C8B-B14F-4D97-AF65-F5344CB8AC3E}">
        <p14:creationId xmlns:p14="http://schemas.microsoft.com/office/powerpoint/2010/main" val="2533561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 Difference-in-difference regression analysis</a:t>
            </a:r>
            <a:endParaRPr lang="en-US" dirty="0"/>
          </a:p>
        </p:txBody>
      </p:sp>
      <p:sp>
        <p:nvSpPr>
          <p:cNvPr id="8" name="Content Placeholder 7"/>
          <p:cNvSpPr>
            <a:spLocks noGrp="1"/>
          </p:cNvSpPr>
          <p:nvPr>
            <p:ph idx="1"/>
          </p:nvPr>
        </p:nvSpPr>
        <p:spPr/>
        <p:txBody>
          <a:bodyPr/>
          <a:lstStyle/>
          <a:p>
            <a:r>
              <a:rPr lang="en-US" dirty="0" smtClean="0"/>
              <a:t>CA </a:t>
            </a:r>
            <a:r>
              <a:rPr lang="en-US" dirty="0"/>
              <a:t>reduction in the 15 core centers </a:t>
            </a:r>
            <a:r>
              <a:rPr lang="en-US" dirty="0" smtClean="0"/>
              <a:t>over entire time period was significantly greater </a:t>
            </a:r>
            <a:r>
              <a:rPr lang="en-US" dirty="0"/>
              <a:t>than that in the 7 non-implementers </a:t>
            </a:r>
            <a:endParaRPr lang="en-US" dirty="0" smtClean="0"/>
          </a:p>
          <a:p>
            <a:r>
              <a:rPr lang="en-US" dirty="0" smtClean="0"/>
              <a:t>OR </a:t>
            </a:r>
            <a:r>
              <a:rPr lang="en-US" dirty="0"/>
              <a:t>for overall CA in the 15 core centers 0.72 (0.54 – 0.96</a:t>
            </a:r>
            <a:r>
              <a:rPr lang="en-US" dirty="0" smtClean="0"/>
              <a:t>). </a:t>
            </a:r>
            <a:endParaRPr lang="en-US" dirty="0"/>
          </a:p>
        </p:txBody>
      </p:sp>
    </p:spTree>
    <p:extLst>
      <p:ext uri="{BB962C8B-B14F-4D97-AF65-F5344CB8AC3E}">
        <p14:creationId xmlns:p14="http://schemas.microsoft.com/office/powerpoint/2010/main" val="3725355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Any relationship with number of audits performed ?</a:t>
            </a:r>
            <a:endParaRPr lang="en-US" dirty="0"/>
          </a:p>
        </p:txBody>
      </p:sp>
      <p:sp>
        <p:nvSpPr>
          <p:cNvPr id="8" name="Content Placeholder 7"/>
          <p:cNvSpPr>
            <a:spLocks noGrp="1"/>
          </p:cNvSpPr>
          <p:nvPr>
            <p:ph idx="1"/>
          </p:nvPr>
        </p:nvSpPr>
        <p:spPr/>
        <p:txBody>
          <a:bodyPr/>
          <a:lstStyle/>
          <a:p>
            <a:r>
              <a:rPr lang="en-US" dirty="0" smtClean="0"/>
              <a:t>No - Centers stratified into natural </a:t>
            </a:r>
            <a:r>
              <a:rPr lang="en-US" dirty="0" err="1" smtClean="0"/>
              <a:t>tertiles</a:t>
            </a:r>
            <a:r>
              <a:rPr lang="en-US" dirty="0" smtClean="0"/>
              <a:t> based on aggregate and monthly audit submissions </a:t>
            </a:r>
          </a:p>
          <a:p>
            <a:r>
              <a:rPr lang="en-US" dirty="0" smtClean="0"/>
              <a:t>How about individual bundle elements – prelim ANCOVA analysis </a:t>
            </a:r>
          </a:p>
          <a:p>
            <a:pPr lvl="1"/>
            <a:r>
              <a:rPr lang="en-US" dirty="0" smtClean="0"/>
              <a:t>Patient specific epinephrine dose and visual cue at bedside may be associated with CA reduction</a:t>
            </a:r>
          </a:p>
          <a:p>
            <a:pPr lvl="1"/>
            <a:endParaRPr lang="en-US" dirty="0" smtClean="0"/>
          </a:p>
          <a:p>
            <a:endParaRPr lang="en-US" dirty="0"/>
          </a:p>
        </p:txBody>
      </p:sp>
    </p:spTree>
    <p:extLst>
      <p:ext uri="{BB962C8B-B14F-4D97-AF65-F5344CB8AC3E}">
        <p14:creationId xmlns:p14="http://schemas.microsoft.com/office/powerpoint/2010/main" val="5226826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Conclusions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1" name="Content Placeholder 2">
            <a:extLst>
              <a:ext uri="{FF2B5EF4-FFF2-40B4-BE49-F238E27FC236}">
                <a16:creationId xmlns="" xmlns:a16="http://schemas.microsoft.com/office/drawing/2014/main" id="{0FF9B51C-6465-8540-8461-C890BB0CB323}"/>
              </a:ext>
            </a:extLst>
          </p:cNvPr>
          <p:cNvSpPr>
            <a:spLocks noGrp="1"/>
          </p:cNvSpPr>
          <p:nvPr>
            <p:ph idx="1"/>
          </p:nvPr>
        </p:nvSpPr>
        <p:spPr>
          <a:xfrm>
            <a:off x="138554" y="1282065"/>
            <a:ext cx="11914894" cy="5013146"/>
          </a:xfrm>
        </p:spPr>
        <p:txBody>
          <a:bodyPr>
            <a:noAutofit/>
          </a:bodyPr>
          <a:lstStyle/>
          <a:p>
            <a:pPr>
              <a:lnSpc>
                <a:spcPct val="120000"/>
              </a:lnSpc>
            </a:pPr>
            <a:r>
              <a:rPr lang="en-US" sz="3200" dirty="0">
                <a:latin typeface="Helvetica" pitchFamily="2" charset="0"/>
              </a:rPr>
              <a:t>As a collaborative, participation in </a:t>
            </a:r>
            <a:r>
              <a:rPr lang="en-US" sz="3200" dirty="0" smtClean="0">
                <a:latin typeface="Helvetica" pitchFamily="2" charset="0"/>
              </a:rPr>
              <a:t>PC4 CAP initiative facilitated significant reduction </a:t>
            </a:r>
            <a:r>
              <a:rPr lang="en-US" sz="3200" dirty="0">
                <a:latin typeface="Helvetica" pitchFamily="2" charset="0"/>
              </a:rPr>
              <a:t>in CA in ALL and </a:t>
            </a:r>
            <a:r>
              <a:rPr lang="en-US" sz="3200" dirty="0" smtClean="0">
                <a:latin typeface="Helvetica" pitchFamily="2" charset="0"/>
              </a:rPr>
              <a:t>High Risk </a:t>
            </a:r>
            <a:r>
              <a:rPr lang="en-US" sz="3200" dirty="0">
                <a:latin typeface="Helvetica" pitchFamily="2" charset="0"/>
              </a:rPr>
              <a:t>CICU patients</a:t>
            </a:r>
            <a:r>
              <a:rPr lang="en-US" sz="3200" dirty="0" smtClean="0">
                <a:latin typeface="Helvetica" pitchFamily="2" charset="0"/>
              </a:rPr>
              <a:t>.</a:t>
            </a:r>
          </a:p>
          <a:p>
            <a:r>
              <a:rPr lang="en-US" sz="3200" dirty="0" smtClean="0">
                <a:latin typeface="Helvetica" pitchFamily="2" charset="0"/>
              </a:rPr>
              <a:t>We estimate:</a:t>
            </a:r>
          </a:p>
          <a:p>
            <a:pPr lvl="1"/>
            <a:r>
              <a:rPr lang="en-US" sz="3200" dirty="0" smtClean="0">
                <a:latin typeface="Helvetica" pitchFamily="2" charset="0"/>
              </a:rPr>
              <a:t>223 </a:t>
            </a:r>
            <a:r>
              <a:rPr lang="en-US" sz="3200" dirty="0">
                <a:latin typeface="Helvetica" pitchFamily="2" charset="0"/>
              </a:rPr>
              <a:t>Cardiac Arrests Avoided </a:t>
            </a:r>
          </a:p>
          <a:p>
            <a:r>
              <a:rPr lang="en-US" sz="3600" dirty="0" smtClean="0">
                <a:latin typeface="Helvetica" pitchFamily="2" charset="0"/>
              </a:rPr>
              <a:t>Full engagement necessary </a:t>
            </a:r>
          </a:p>
          <a:p>
            <a:endParaRPr lang="en-US" sz="3600" dirty="0" smtClean="0">
              <a:latin typeface="Helvetica" pitchFamily="2" charset="0"/>
            </a:endParaRPr>
          </a:p>
        </p:txBody>
      </p:sp>
      <p:pic>
        <p:nvPicPr>
          <p:cNvPr id="12" name="Picture 11"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1049756" y="150363"/>
            <a:ext cx="1026694" cy="1109981"/>
          </a:xfrm>
          <a:prstGeom prst="rect">
            <a:avLst/>
          </a:prstGeom>
        </p:spPr>
      </p:pic>
      <p:pic>
        <p:nvPicPr>
          <p:cNvPr id="13" name="Picture 1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628597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2"/>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Conclusions</a:t>
            </a:r>
          </a:p>
        </p:txBody>
      </p:sp>
      <p:sp>
        <p:nvSpPr>
          <p:cNvPr id="3" name="Rectangle 2">
            <a:extLst>
              <a:ext uri="{FF2B5EF4-FFF2-40B4-BE49-F238E27FC236}">
                <a16:creationId xmlns="" xmlns:a16="http://schemas.microsoft.com/office/drawing/2014/main" id="{D0C7A2FD-CA64-964E-8113-7E5FF0AA2F3C}"/>
              </a:ext>
            </a:extLst>
          </p:cNvPr>
          <p:cNvSpPr/>
          <p:nvPr/>
        </p:nvSpPr>
        <p:spPr>
          <a:xfrm>
            <a:off x="461582" y="1781201"/>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11" name="Content Placeholder 2">
            <a:extLst>
              <a:ext uri="{FF2B5EF4-FFF2-40B4-BE49-F238E27FC236}">
                <a16:creationId xmlns="" xmlns:a16="http://schemas.microsoft.com/office/drawing/2014/main" id="{0FF9B51C-6465-8540-8461-C890BB0CB323}"/>
              </a:ext>
            </a:extLst>
          </p:cNvPr>
          <p:cNvSpPr>
            <a:spLocks noGrp="1"/>
          </p:cNvSpPr>
          <p:nvPr>
            <p:ph idx="1"/>
          </p:nvPr>
        </p:nvSpPr>
        <p:spPr>
          <a:xfrm>
            <a:off x="138554" y="1282065"/>
            <a:ext cx="11914894" cy="5013146"/>
          </a:xfrm>
        </p:spPr>
        <p:txBody>
          <a:bodyPr>
            <a:noAutofit/>
          </a:bodyPr>
          <a:lstStyle/>
          <a:p>
            <a:pPr>
              <a:lnSpc>
                <a:spcPct val="120000"/>
              </a:lnSpc>
            </a:pPr>
            <a:r>
              <a:rPr lang="en-US" dirty="0" smtClean="0">
                <a:latin typeface="Helvetica" pitchFamily="2" charset="0"/>
              </a:rPr>
              <a:t>Not </a:t>
            </a:r>
            <a:r>
              <a:rPr lang="en-US" dirty="0">
                <a:latin typeface="Helvetica" pitchFamily="2" charset="0"/>
              </a:rPr>
              <a:t>all PC</a:t>
            </a:r>
            <a:r>
              <a:rPr lang="en-US" baseline="30000" dirty="0">
                <a:latin typeface="Helvetica" pitchFamily="2" charset="0"/>
              </a:rPr>
              <a:t>4 </a:t>
            </a:r>
            <a:r>
              <a:rPr lang="en-US" dirty="0">
                <a:latin typeface="Helvetica" pitchFamily="2" charset="0"/>
              </a:rPr>
              <a:t>centers saw reduction in CA.</a:t>
            </a:r>
          </a:p>
          <a:p>
            <a:pPr>
              <a:lnSpc>
                <a:spcPct val="120000"/>
              </a:lnSpc>
            </a:pPr>
            <a:r>
              <a:rPr lang="en-US" dirty="0">
                <a:latin typeface="Helvetica" pitchFamily="2" charset="0"/>
              </a:rPr>
              <a:t>Substantial bundle </a:t>
            </a:r>
            <a:r>
              <a:rPr lang="en-US" dirty="0" smtClean="0">
                <a:latin typeface="Helvetica" pitchFamily="2" charset="0"/>
              </a:rPr>
              <a:t>implementation, </a:t>
            </a:r>
            <a:r>
              <a:rPr lang="en-US" dirty="0">
                <a:latin typeface="Helvetica" pitchFamily="2" charset="0"/>
              </a:rPr>
              <a:t>but not perfect.</a:t>
            </a:r>
          </a:p>
          <a:p>
            <a:pPr>
              <a:lnSpc>
                <a:spcPct val="120000"/>
              </a:lnSpc>
            </a:pPr>
            <a:r>
              <a:rPr lang="en-US" dirty="0">
                <a:latin typeface="Helvetica" pitchFamily="2" charset="0"/>
              </a:rPr>
              <a:t>Need to understand why certain centers did not experience </a:t>
            </a:r>
            <a:r>
              <a:rPr lang="en-US" dirty="0" smtClean="0">
                <a:latin typeface="Helvetica" pitchFamily="2" charset="0"/>
              </a:rPr>
              <a:t>CA reduction</a:t>
            </a:r>
          </a:p>
          <a:p>
            <a:pPr lvl="1">
              <a:lnSpc>
                <a:spcPct val="120000"/>
              </a:lnSpc>
              <a:buFont typeface="Courier New" panose="02070309020205020404" pitchFamily="49" charset="0"/>
              <a:buChar char="o"/>
            </a:pPr>
            <a:r>
              <a:rPr lang="en-US" sz="2800" dirty="0" smtClean="0">
                <a:latin typeface="Helvetica" pitchFamily="2" charset="0"/>
              </a:rPr>
              <a:t>More </a:t>
            </a:r>
            <a:r>
              <a:rPr lang="en-US" sz="2800" dirty="0">
                <a:latin typeface="Helvetica" pitchFamily="2" charset="0"/>
              </a:rPr>
              <a:t>analysis of process and audit data and correlation with improvement.</a:t>
            </a:r>
          </a:p>
          <a:p>
            <a:pPr lvl="1">
              <a:lnSpc>
                <a:spcPct val="120000"/>
              </a:lnSpc>
              <a:buFont typeface="Courier New" panose="02070309020205020404" pitchFamily="49" charset="0"/>
              <a:buChar char="o"/>
            </a:pPr>
            <a:r>
              <a:rPr lang="en-US" sz="2800" dirty="0">
                <a:latin typeface="Helvetica" pitchFamily="2" charset="0"/>
              </a:rPr>
              <a:t>Site interviews – evaluation of CAP implementation, resources, team dynamics and correlation with improvement</a:t>
            </a:r>
            <a:r>
              <a:rPr lang="en-US" sz="2800" dirty="0" smtClean="0">
                <a:latin typeface="Helvetica" pitchFamily="2" charset="0"/>
              </a:rPr>
              <a:t>.</a:t>
            </a:r>
            <a:endParaRPr lang="en-US" sz="2800" dirty="0">
              <a:latin typeface="Helvetica" pitchFamily="2" charset="0"/>
            </a:endParaRPr>
          </a:p>
        </p:txBody>
      </p:sp>
      <p:pic>
        <p:nvPicPr>
          <p:cNvPr id="12" name="Picture 11"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3" cstate="print"/>
          <a:stretch>
            <a:fillRect/>
          </a:stretch>
        </p:blipFill>
        <p:spPr>
          <a:xfrm>
            <a:off x="11049756" y="150363"/>
            <a:ext cx="1026694" cy="1109981"/>
          </a:xfrm>
          <a:prstGeom prst="rect">
            <a:avLst/>
          </a:prstGeom>
        </p:spPr>
      </p:pic>
      <p:pic>
        <p:nvPicPr>
          <p:cNvPr id="13" name="Picture 1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Tree>
    <p:extLst>
      <p:ext uri="{BB962C8B-B14F-4D97-AF65-F5344CB8AC3E}">
        <p14:creationId xmlns:p14="http://schemas.microsoft.com/office/powerpoint/2010/main" val="76216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3"/>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180934"/>
            <a:ext cx="6685808" cy="769441"/>
          </a:xfrm>
          <a:prstGeom prst="rect">
            <a:avLst/>
          </a:prstGeom>
          <a:noFill/>
        </p:spPr>
        <p:txBody>
          <a:bodyPr wrap="square" rtlCol="0">
            <a:spAutoFit/>
          </a:bodyPr>
          <a:lstStyle/>
          <a:p>
            <a:pPr algn="ctr"/>
            <a:r>
              <a:rPr lang="en-US" sz="4400" dirty="0" smtClean="0">
                <a:solidFill>
                  <a:srgbClr val="D51F32"/>
                </a:solidFill>
                <a:latin typeface="Helvetica" pitchFamily="2" charset="0"/>
                <a:cs typeface="Times New Roman" panose="02020603050405020304" pitchFamily="18" charset="0"/>
              </a:rPr>
              <a:t>Acknowledgements </a:t>
            </a:r>
            <a:endParaRPr lang="en-US" sz="4400" dirty="0">
              <a:solidFill>
                <a:srgbClr val="D51F32"/>
              </a:solidFill>
              <a:latin typeface="Helvetica" pitchFamily="2" charset="0"/>
              <a:cs typeface="Times New Roman" panose="02020603050405020304" pitchFamily="18" charset="0"/>
            </a:endParaRPr>
          </a:p>
        </p:txBody>
      </p:sp>
      <p:sp>
        <p:nvSpPr>
          <p:cNvPr id="3" name="Rectangle 2">
            <a:extLst>
              <a:ext uri="{FF2B5EF4-FFF2-40B4-BE49-F238E27FC236}">
                <a16:creationId xmlns="" xmlns:a16="http://schemas.microsoft.com/office/drawing/2014/main" id="{D0C7A2FD-CA64-964E-8113-7E5FF0AA2F3C}"/>
              </a:ext>
            </a:extLst>
          </p:cNvPr>
          <p:cNvSpPr/>
          <p:nvPr/>
        </p:nvSpPr>
        <p:spPr>
          <a:xfrm>
            <a:off x="6942789" y="4848480"/>
            <a:ext cx="5887522" cy="830997"/>
          </a:xfrm>
          <a:prstGeom prst="rect">
            <a:avLst/>
          </a:prstGeom>
        </p:spPr>
        <p:txBody>
          <a:bodyPr wrap="square">
            <a:spAutoFit/>
          </a:bodyPr>
          <a:lstStyle/>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pic>
        <p:nvPicPr>
          <p:cNvPr id="10" name="Picture 9" descr="PC4logo.jpg">
            <a:extLst>
              <a:ext uri="{FF2B5EF4-FFF2-40B4-BE49-F238E27FC236}">
                <a16:creationId xmlns="" xmlns:a16="http://schemas.microsoft.com/office/drawing/2014/main" id="{AE8B703A-0CBB-7344-BD25-B034D9445BCC}"/>
              </a:ext>
            </a:extLst>
          </p:cNvPr>
          <p:cNvPicPr>
            <a:picLocks noChangeAspect="1"/>
          </p:cNvPicPr>
          <p:nvPr/>
        </p:nvPicPr>
        <p:blipFill>
          <a:blip r:embed="rId4" cstate="print"/>
          <a:stretch>
            <a:fillRect/>
          </a:stretch>
        </p:blipFill>
        <p:spPr>
          <a:xfrm>
            <a:off x="10822478" y="150363"/>
            <a:ext cx="1026694" cy="1109981"/>
          </a:xfrm>
          <a:prstGeom prst="rect">
            <a:avLst/>
          </a:prstGeom>
        </p:spPr>
      </p:pic>
      <p:pic>
        <p:nvPicPr>
          <p:cNvPr id="17" name="Picture 16"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
        <p:nvSpPr>
          <p:cNvPr id="13" name="Content Placeholder 2"/>
          <p:cNvSpPr>
            <a:spLocks noGrp="1"/>
          </p:cNvSpPr>
          <p:nvPr>
            <p:ph idx="1"/>
          </p:nvPr>
        </p:nvSpPr>
        <p:spPr/>
        <p:txBody>
          <a:bodyPr>
            <a:normAutofit fontScale="92500" lnSpcReduction="20000"/>
          </a:bodyPr>
          <a:lstStyle/>
          <a:p>
            <a:pPr>
              <a:lnSpc>
                <a:spcPct val="120000"/>
              </a:lnSpc>
            </a:pPr>
            <a:r>
              <a:rPr lang="en-US" dirty="0">
                <a:solidFill>
                  <a:schemeClr val="tx1">
                    <a:lumMod val="50000"/>
                  </a:schemeClr>
                </a:solidFill>
              </a:rPr>
              <a:t>Funding from </a:t>
            </a:r>
            <a:r>
              <a:rPr lang="en-US" b="1" dirty="0">
                <a:solidFill>
                  <a:schemeClr val="tx1">
                    <a:lumMod val="50000"/>
                  </a:schemeClr>
                </a:solidFill>
              </a:rPr>
              <a:t>Children’s Heart Association of Cincinnati</a:t>
            </a:r>
            <a:r>
              <a:rPr lang="en-US" dirty="0">
                <a:solidFill>
                  <a:schemeClr val="tx1">
                    <a:lumMod val="50000"/>
                  </a:schemeClr>
                </a:solidFill>
              </a:rPr>
              <a:t>; </a:t>
            </a:r>
            <a:r>
              <a:rPr lang="en-US" b="1" dirty="0">
                <a:solidFill>
                  <a:schemeClr val="tx1">
                    <a:lumMod val="50000"/>
                  </a:schemeClr>
                </a:solidFill>
              </a:rPr>
              <a:t>The Children’s Heart Foundation</a:t>
            </a:r>
            <a:r>
              <a:rPr lang="en-US" dirty="0">
                <a:solidFill>
                  <a:schemeClr val="tx1">
                    <a:lumMod val="50000"/>
                  </a:schemeClr>
                </a:solidFill>
              </a:rPr>
              <a:t>, Cincinnati Children’s Heart Institute,  University of Michigan Congenital Heart Center</a:t>
            </a:r>
          </a:p>
          <a:p>
            <a:pPr>
              <a:lnSpc>
                <a:spcPct val="120000"/>
              </a:lnSpc>
            </a:pPr>
            <a:r>
              <a:rPr lang="en-US" dirty="0" smtClean="0"/>
              <a:t>PC4 Data Coordinating Center </a:t>
            </a:r>
          </a:p>
          <a:p>
            <a:pPr>
              <a:lnSpc>
                <a:spcPct val="120000"/>
              </a:lnSpc>
            </a:pPr>
            <a:r>
              <a:rPr lang="en-US" dirty="0" smtClean="0"/>
              <a:t>Cardiac </a:t>
            </a:r>
            <a:r>
              <a:rPr lang="en-US" dirty="0"/>
              <a:t>Networks United </a:t>
            </a:r>
            <a:r>
              <a:rPr lang="en-US" dirty="0" smtClean="0"/>
              <a:t>QI core</a:t>
            </a:r>
          </a:p>
          <a:p>
            <a:pPr>
              <a:lnSpc>
                <a:spcPct val="120000"/>
              </a:lnSpc>
            </a:pPr>
            <a:r>
              <a:rPr lang="en-US" dirty="0" smtClean="0"/>
              <a:t>CCHMC </a:t>
            </a:r>
            <a:r>
              <a:rPr lang="en-US" dirty="0"/>
              <a:t>Heart Institute Research Core </a:t>
            </a:r>
            <a:endParaRPr lang="en-US" dirty="0" smtClean="0"/>
          </a:p>
          <a:p>
            <a:pPr>
              <a:lnSpc>
                <a:spcPct val="120000"/>
              </a:lnSpc>
            </a:pPr>
            <a:r>
              <a:rPr lang="en-US" dirty="0" smtClean="0"/>
              <a:t>All </a:t>
            </a:r>
            <a:r>
              <a:rPr lang="en-US" dirty="0"/>
              <a:t>the Site Physician Champions and Local CAP teams</a:t>
            </a:r>
          </a:p>
          <a:p>
            <a:pPr>
              <a:lnSpc>
                <a:spcPct val="120000"/>
              </a:lnSpc>
            </a:pPr>
            <a:r>
              <a:rPr lang="en-US" dirty="0"/>
              <a:t>Janie Garza and Amy Florez and the 36 nurses from 20 centers that make up the </a:t>
            </a:r>
            <a:r>
              <a:rPr lang="en-US" dirty="0" smtClean="0"/>
              <a:t>CAP Nurse </a:t>
            </a:r>
            <a:r>
              <a:rPr lang="en-US" dirty="0"/>
              <a:t>Champion Group </a:t>
            </a:r>
          </a:p>
          <a:p>
            <a:endParaRPr lang="en-US" dirty="0"/>
          </a:p>
          <a:p>
            <a:endParaRPr lang="en-US" dirty="0"/>
          </a:p>
        </p:txBody>
      </p:sp>
      <p:pic>
        <p:nvPicPr>
          <p:cNvPr id="14" name="Picture 2" descr="48452_CHA_Logo_Compressed"/>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096000" y="2663937"/>
            <a:ext cx="2142699" cy="1427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lc="http://schemas.openxmlformats.org/drawingml/2006/lockedCanvas" xmlns:a16="http://schemas.microsoft.com/office/drawing/2014/main" xmlns="" id="{B45F0609-9F21-AD48-90F1-D5323A82B552}"/>
              </a:ext>
            </a:extLst>
          </p:cNvPr>
          <p:cNvPicPr>
            <a:picLocks noChangeAspect="1"/>
          </p:cNvPicPr>
          <p:nvPr/>
        </p:nvPicPr>
        <p:blipFill rotWithShape="1">
          <a:blip r:embed="rId8"/>
          <a:srcRect b="33563"/>
          <a:stretch/>
        </p:blipFill>
        <p:spPr>
          <a:xfrm>
            <a:off x="8470711" y="2582777"/>
            <a:ext cx="3326545" cy="1508938"/>
          </a:xfrm>
          <a:prstGeom prst="rect">
            <a:avLst/>
          </a:prstGeom>
        </p:spPr>
      </p:pic>
    </p:spTree>
    <p:extLst>
      <p:ext uri="{BB962C8B-B14F-4D97-AF65-F5344CB8AC3E}">
        <p14:creationId xmlns:p14="http://schemas.microsoft.com/office/powerpoint/2010/main" val="289758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Genesis of CAP</a:t>
            </a:r>
            <a:endParaRPr lang="en-US" dirty="0"/>
          </a:p>
        </p:txBody>
      </p:sp>
      <p:sp>
        <p:nvSpPr>
          <p:cNvPr id="3" name="Content Placeholder 2"/>
          <p:cNvSpPr>
            <a:spLocks noGrp="1"/>
          </p:cNvSpPr>
          <p:nvPr>
            <p:ph idx="1"/>
          </p:nvPr>
        </p:nvSpPr>
        <p:spPr/>
        <p:txBody>
          <a:bodyPr/>
          <a:lstStyle/>
          <a:p>
            <a:r>
              <a:rPr lang="en-US" b="1" dirty="0" smtClean="0"/>
              <a:t>“RAP” - UAB/COA CA prevention initiatives 2013 High risk patient identification </a:t>
            </a:r>
          </a:p>
          <a:p>
            <a:pPr lvl="1"/>
            <a:r>
              <a:rPr lang="en-US" dirty="0" smtClean="0"/>
              <a:t>Vital sign parameter communication </a:t>
            </a:r>
          </a:p>
          <a:p>
            <a:pPr lvl="1"/>
            <a:r>
              <a:rPr lang="en-US" dirty="0" smtClean="0"/>
              <a:t>CA prevention plan – discussed twice daily independently of rounds – mini-simulations, warning sign recognition (just in time education)</a:t>
            </a:r>
          </a:p>
          <a:p>
            <a:pPr lvl="1"/>
            <a:r>
              <a:rPr lang="en-US" dirty="0" smtClean="0"/>
              <a:t>High risk ETT suction protocol</a:t>
            </a:r>
          </a:p>
          <a:p>
            <a:pPr lvl="1"/>
            <a:r>
              <a:rPr lang="en-US" dirty="0" smtClean="0"/>
              <a:t>Emergency medications at bedside </a:t>
            </a:r>
          </a:p>
          <a:p>
            <a:pPr lvl="1"/>
            <a:r>
              <a:rPr lang="en-US" dirty="0" smtClean="0"/>
              <a:t>Formal code review of every patient </a:t>
            </a:r>
          </a:p>
        </p:txBody>
      </p:sp>
    </p:spTree>
    <p:extLst>
      <p:ext uri="{BB962C8B-B14F-4D97-AF65-F5344CB8AC3E}">
        <p14:creationId xmlns:p14="http://schemas.microsoft.com/office/powerpoint/2010/main" val="1335426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UAB/COA data </a:t>
            </a:r>
            <a:endParaRPr lang="en-US" dirty="0"/>
          </a:p>
        </p:txBody>
      </p:sp>
      <p:sp>
        <p:nvSpPr>
          <p:cNvPr id="4" name="Content Placeholder 3"/>
          <p:cNvSpPr>
            <a:spLocks noGrp="1"/>
          </p:cNvSpPr>
          <p:nvPr>
            <p:ph sz="half" idx="1"/>
          </p:nvPr>
        </p:nvSpPr>
        <p:spPr/>
        <p:txBody>
          <a:bodyPr/>
          <a:lstStyle/>
          <a:p>
            <a:pPr marL="342900" indent="-342900"/>
            <a:r>
              <a:rPr lang="en-US" dirty="0"/>
              <a:t>CA decreased from 10.6 to 4.9/1000 CICU patient days</a:t>
            </a:r>
          </a:p>
          <a:p>
            <a:pPr marL="342900" indent="-342900"/>
            <a:r>
              <a:rPr lang="en-US" dirty="0"/>
              <a:t>Average time between codes increased from 9.2 to 16.9 days</a:t>
            </a:r>
          </a:p>
          <a:p>
            <a:pPr marL="342900" indent="-342900"/>
            <a:r>
              <a:rPr lang="en-US" dirty="0"/>
              <a:t>Code Rate for Surgical Patients 7.1% to 4.1% </a:t>
            </a:r>
          </a:p>
          <a:p>
            <a:endParaRPr lang="en-US" dirty="0"/>
          </a:p>
        </p:txBody>
      </p:sp>
      <p:graphicFrame>
        <p:nvGraphicFramePr>
          <p:cNvPr id="6" name="Content Placeholder 5"/>
          <p:cNvGraphicFramePr>
            <a:graphicFrameLocks noGrp="1"/>
          </p:cNvGraphicFramePr>
          <p:nvPr>
            <p:ph sz="half" idx="2"/>
            <p:extLst/>
          </p:nvPr>
        </p:nvGraphicFramePr>
        <p:xfrm>
          <a:off x="6096000" y="1609965"/>
          <a:ext cx="5181600" cy="4351338"/>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descr="PC4logo.jpg"/>
          <p:cNvPicPr>
            <a:picLocks noChangeAspect="1"/>
          </p:cNvPicPr>
          <p:nvPr/>
        </p:nvPicPr>
        <p:blipFill>
          <a:blip r:embed="rId3" cstate="print"/>
          <a:stretch>
            <a:fillRect/>
          </a:stretch>
        </p:blipFill>
        <p:spPr>
          <a:xfrm>
            <a:off x="10609118" y="80505"/>
            <a:ext cx="1489364" cy="1610183"/>
          </a:xfrm>
          <a:prstGeom prst="rect">
            <a:avLst/>
          </a:prstGeom>
        </p:spPr>
      </p:pic>
    </p:spTree>
    <p:extLst>
      <p:ext uri="{BB962C8B-B14F-4D97-AF65-F5344CB8AC3E}">
        <p14:creationId xmlns:p14="http://schemas.microsoft.com/office/powerpoint/2010/main" val="3020315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Time Line </a:t>
            </a:r>
            <a:endParaRPr lang="en-US" dirty="0"/>
          </a:p>
        </p:txBody>
      </p:sp>
      <p:sp>
        <p:nvSpPr>
          <p:cNvPr id="6" name="Content Placeholder 5"/>
          <p:cNvSpPr>
            <a:spLocks noGrp="1"/>
          </p:cNvSpPr>
          <p:nvPr>
            <p:ph idx="1"/>
          </p:nvPr>
        </p:nvSpPr>
        <p:spPr/>
        <p:txBody>
          <a:bodyPr/>
          <a:lstStyle/>
          <a:p>
            <a:r>
              <a:rPr lang="en-US" dirty="0" smtClean="0"/>
              <a:t>2015 – First Presentation at PC4 – preliminary data </a:t>
            </a:r>
          </a:p>
          <a:p>
            <a:r>
              <a:rPr lang="en-US" dirty="0" smtClean="0"/>
              <a:t>2016 – Full data presentation, high performer presentations, “expert” panel discussions </a:t>
            </a:r>
          </a:p>
          <a:p>
            <a:r>
              <a:rPr lang="en-US" dirty="0" smtClean="0"/>
              <a:t>2017 – Development of Bundle and Protocol – Presentation at PC4 Annual meeting</a:t>
            </a:r>
          </a:p>
          <a:p>
            <a:r>
              <a:rPr lang="en-US" dirty="0" smtClean="0"/>
              <a:t>2017- thru spring 2018 – recruitment</a:t>
            </a:r>
          </a:p>
          <a:p>
            <a:r>
              <a:rPr lang="en-US" dirty="0" smtClean="0"/>
              <a:t>January 2018 – First Webinar </a:t>
            </a:r>
          </a:p>
          <a:p>
            <a:r>
              <a:rPr lang="en-US" dirty="0" smtClean="0"/>
              <a:t>Official Start April 2018 </a:t>
            </a:r>
            <a:endParaRPr lang="en-US" dirty="0"/>
          </a:p>
        </p:txBody>
      </p:sp>
    </p:spTree>
    <p:extLst>
      <p:ext uri="{BB962C8B-B14F-4D97-AF65-F5344CB8AC3E}">
        <p14:creationId xmlns:p14="http://schemas.microsoft.com/office/powerpoint/2010/main" val="4018430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B27E01BD-CD9A-1342-A639-2A4E48DB83B1}"/>
              </a:ext>
            </a:extLst>
          </p:cNvPr>
          <p:cNvPicPr>
            <a:picLocks noChangeAspect="1"/>
          </p:cNvPicPr>
          <p:nvPr/>
        </p:nvPicPr>
        <p:blipFill rotWithShape="1">
          <a:blip r:embed="rId3"/>
          <a:srcRect t="95443" b="3164"/>
          <a:stretch/>
        </p:blipFill>
        <p:spPr>
          <a:xfrm>
            <a:off x="-6350" y="6175943"/>
            <a:ext cx="12198350" cy="76240"/>
          </a:xfrm>
          <a:prstGeom prst="rect">
            <a:avLst/>
          </a:prstGeom>
        </p:spPr>
      </p:pic>
      <p:sp>
        <p:nvSpPr>
          <p:cNvPr id="5" name="Rectangle 4">
            <a:extLst>
              <a:ext uri="{FF2B5EF4-FFF2-40B4-BE49-F238E27FC236}">
                <a16:creationId xmlns="" xmlns:a16="http://schemas.microsoft.com/office/drawing/2014/main" id="{9AB65388-091C-AA4D-8A46-4066724BAB6D}"/>
              </a:ext>
            </a:extLst>
          </p:cNvPr>
          <p:cNvSpPr/>
          <p:nvPr/>
        </p:nvSpPr>
        <p:spPr>
          <a:xfrm>
            <a:off x="-6351" y="6248665"/>
            <a:ext cx="12198351" cy="612608"/>
          </a:xfrm>
          <a:prstGeom prst="rect">
            <a:avLst/>
          </a:prstGeom>
          <a:solidFill>
            <a:srgbClr val="D51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 xmlns:a16="http://schemas.microsoft.com/office/drawing/2014/main" id="{0566A4D8-49C5-BD4B-BBAB-53EBA5E609ED}"/>
              </a:ext>
            </a:extLst>
          </p:cNvPr>
          <p:cNvSpPr txBox="1"/>
          <p:nvPr/>
        </p:nvSpPr>
        <p:spPr>
          <a:xfrm>
            <a:off x="138554" y="6414118"/>
            <a:ext cx="4333795" cy="336374"/>
          </a:xfrm>
          <a:prstGeom prst="rect">
            <a:avLst/>
          </a:prstGeom>
          <a:noFill/>
        </p:spPr>
        <p:txBody>
          <a:bodyPr wrap="square" rtlCol="0">
            <a:spAutoFit/>
          </a:bodyPr>
          <a:lstStyle/>
          <a:p>
            <a:pPr>
              <a:lnSpc>
                <a:spcPts val="1820"/>
              </a:lnSpc>
            </a:pPr>
            <a:r>
              <a:rPr lang="en-US" sz="2300" b="1">
                <a:solidFill>
                  <a:schemeClr val="bg1"/>
                </a:solidFill>
                <a:latin typeface="Lub Dub" panose="020B0603030403020204" pitchFamily="34" charset="77"/>
                <a:cs typeface="Arial" panose="020B0604020202020204" pitchFamily="34" charset="0"/>
              </a:rPr>
              <a:t>ScientificSessions.org</a:t>
            </a:r>
            <a:endParaRPr lang="en-US" sz="2300" b="1" dirty="0">
              <a:solidFill>
                <a:schemeClr val="bg1"/>
              </a:solidFill>
              <a:latin typeface="Lub Dub" panose="020B0603030403020204" pitchFamily="34" charset="77"/>
              <a:cs typeface="Arial" panose="020B0604020202020204" pitchFamily="34" charset="0"/>
            </a:endParaRPr>
          </a:p>
        </p:txBody>
      </p:sp>
      <p:sp>
        <p:nvSpPr>
          <p:cNvPr id="7" name="TextBox 6">
            <a:extLst>
              <a:ext uri="{FF2B5EF4-FFF2-40B4-BE49-F238E27FC236}">
                <a16:creationId xmlns="" xmlns:a16="http://schemas.microsoft.com/office/drawing/2014/main" id="{799CF88F-46AF-664E-8E0C-49AC50444A6A}"/>
              </a:ext>
            </a:extLst>
          </p:cNvPr>
          <p:cNvSpPr txBox="1"/>
          <p:nvPr/>
        </p:nvSpPr>
        <p:spPr>
          <a:xfrm>
            <a:off x="7719653" y="6414118"/>
            <a:ext cx="4333795" cy="336374"/>
          </a:xfrm>
          <a:prstGeom prst="rect">
            <a:avLst/>
          </a:prstGeom>
          <a:noFill/>
        </p:spPr>
        <p:txBody>
          <a:bodyPr wrap="square" rtlCol="0">
            <a:spAutoFit/>
          </a:bodyPr>
          <a:lstStyle/>
          <a:p>
            <a:pPr algn="r">
              <a:lnSpc>
                <a:spcPts val="1820"/>
              </a:lnSpc>
            </a:pPr>
            <a:r>
              <a:rPr lang="en-US" sz="2300" b="1">
                <a:solidFill>
                  <a:schemeClr val="bg1"/>
                </a:solidFill>
                <a:latin typeface="Lub Dub" panose="020B0603030403020204" pitchFamily="34" charset="77"/>
                <a:cs typeface="Arial" panose="020B0604020202020204" pitchFamily="34" charset="0"/>
              </a:rPr>
              <a:t>#AHA19</a:t>
            </a:r>
            <a:endParaRPr lang="en-US" sz="2300" b="1" dirty="0">
              <a:solidFill>
                <a:schemeClr val="bg1"/>
              </a:solidFill>
              <a:latin typeface="Lub Dub" panose="020B0603030403020204" pitchFamily="34" charset="77"/>
              <a:cs typeface="Arial" panose="020B0604020202020204" pitchFamily="34" charset="0"/>
            </a:endParaRPr>
          </a:p>
        </p:txBody>
      </p:sp>
      <p:sp>
        <p:nvSpPr>
          <p:cNvPr id="2" name="TextBox 1">
            <a:extLst>
              <a:ext uri="{FF2B5EF4-FFF2-40B4-BE49-F238E27FC236}">
                <a16:creationId xmlns="" xmlns:a16="http://schemas.microsoft.com/office/drawing/2014/main" id="{F073CB05-0581-AD49-A42B-85BB3FC4B186}"/>
              </a:ext>
            </a:extLst>
          </p:cNvPr>
          <p:cNvSpPr txBox="1"/>
          <p:nvPr/>
        </p:nvSpPr>
        <p:spPr>
          <a:xfrm>
            <a:off x="2600696" y="320634"/>
            <a:ext cx="6685808" cy="769441"/>
          </a:xfrm>
          <a:prstGeom prst="rect">
            <a:avLst/>
          </a:prstGeom>
          <a:noFill/>
        </p:spPr>
        <p:txBody>
          <a:bodyPr wrap="square" rtlCol="0">
            <a:spAutoFit/>
          </a:bodyPr>
          <a:lstStyle/>
          <a:p>
            <a:pPr algn="ctr"/>
            <a:r>
              <a:rPr lang="en-US" sz="4400" dirty="0">
                <a:solidFill>
                  <a:srgbClr val="D51F32"/>
                </a:solidFill>
                <a:latin typeface="Helvetica" pitchFamily="2" charset="0"/>
                <a:cs typeface="Times New Roman" panose="02020603050405020304" pitchFamily="18" charset="0"/>
              </a:rPr>
              <a:t>Background</a:t>
            </a:r>
          </a:p>
        </p:txBody>
      </p:sp>
      <p:pic>
        <p:nvPicPr>
          <p:cNvPr id="12" name="Picture 11" descr="PC4logo.jpg">
            <a:extLst>
              <a:ext uri="{FF2B5EF4-FFF2-40B4-BE49-F238E27FC236}">
                <a16:creationId xmlns="" xmlns:a16="http://schemas.microsoft.com/office/drawing/2014/main" id="{DD682C35-7C83-1745-A46B-FFA59B465D3E}"/>
              </a:ext>
            </a:extLst>
          </p:cNvPr>
          <p:cNvPicPr>
            <a:picLocks noChangeAspect="1"/>
          </p:cNvPicPr>
          <p:nvPr/>
        </p:nvPicPr>
        <p:blipFill>
          <a:blip r:embed="rId4" cstate="print"/>
          <a:stretch>
            <a:fillRect/>
          </a:stretch>
        </p:blipFill>
        <p:spPr>
          <a:xfrm>
            <a:off x="11049756" y="150363"/>
            <a:ext cx="1026694" cy="1109981"/>
          </a:xfrm>
          <a:prstGeom prst="rect">
            <a:avLst/>
          </a:prstGeom>
        </p:spPr>
      </p:pic>
      <p:pic>
        <p:nvPicPr>
          <p:cNvPr id="13" name="Picture 12" descr="A picture containing object, clock, drawing&#10;&#10;Description automatically generated">
            <a:extLst>
              <a:ext uri="{FF2B5EF4-FFF2-40B4-BE49-F238E27FC236}">
                <a16:creationId xmlns:a16="http://schemas.microsoft.com/office/drawing/2014/main" xmlns="" id="{1E98F91D-81F2-4E5D-9848-1A75C115F1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317" y="113134"/>
            <a:ext cx="1026277" cy="1030859"/>
          </a:xfrm>
          <a:prstGeom prst="rect">
            <a:avLst/>
          </a:prstGeom>
        </p:spPr>
      </p:pic>
      <p:sp>
        <p:nvSpPr>
          <p:cNvPr id="10" name="Content Placeholder 9"/>
          <p:cNvSpPr>
            <a:spLocks noGrp="1"/>
          </p:cNvSpPr>
          <p:nvPr>
            <p:ph idx="1"/>
          </p:nvPr>
        </p:nvSpPr>
        <p:spPr>
          <a:xfrm>
            <a:off x="742455" y="1484299"/>
            <a:ext cx="10515600" cy="4351338"/>
          </a:xfrm>
        </p:spPr>
        <p:txBody>
          <a:bodyPr>
            <a:normAutofit lnSpcReduction="10000"/>
          </a:bodyPr>
          <a:lstStyle/>
          <a:p>
            <a:r>
              <a:rPr lang="en-US" sz="4000" dirty="0"/>
              <a:t>Development of QI </a:t>
            </a:r>
            <a:r>
              <a:rPr lang="en-US" sz="4000" dirty="0" smtClean="0"/>
              <a:t>Project aimed at CA prevention (CAP)</a:t>
            </a:r>
          </a:p>
          <a:p>
            <a:r>
              <a:rPr lang="en-US" sz="4000" dirty="0" smtClean="0"/>
              <a:t>CAP Bundle of Care </a:t>
            </a:r>
            <a:endParaRPr lang="en-US" sz="4000" dirty="0"/>
          </a:p>
          <a:p>
            <a:pPr lvl="1"/>
            <a:r>
              <a:rPr lang="en-US" sz="3600" dirty="0" smtClean="0"/>
              <a:t>Data-driven targeting of highest </a:t>
            </a:r>
            <a:r>
              <a:rPr lang="en-US" sz="3600" dirty="0"/>
              <a:t>risk cohorts and time periods for CA</a:t>
            </a:r>
          </a:p>
          <a:p>
            <a:pPr lvl="1"/>
            <a:r>
              <a:rPr lang="en-US" sz="3600" dirty="0" smtClean="0"/>
              <a:t>Modeled after successful single </a:t>
            </a:r>
            <a:r>
              <a:rPr lang="en-US" sz="3600" dirty="0"/>
              <a:t>center CA reduction QI projects</a:t>
            </a:r>
          </a:p>
          <a:p>
            <a:pPr lvl="1"/>
            <a:r>
              <a:rPr lang="en-US" sz="3600" dirty="0" smtClean="0"/>
              <a:t>Input of expert </a:t>
            </a:r>
            <a:r>
              <a:rPr lang="en-US" sz="3600" dirty="0"/>
              <a:t>consensus from high performers</a:t>
            </a:r>
          </a:p>
          <a:p>
            <a:endParaRPr lang="en-US" dirty="0"/>
          </a:p>
        </p:txBody>
      </p:sp>
    </p:spTree>
    <p:extLst>
      <p:ext uri="{BB962C8B-B14F-4D97-AF65-F5344CB8AC3E}">
        <p14:creationId xmlns:p14="http://schemas.microsoft.com/office/powerpoint/2010/main" val="15161035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CAP Bundle implementation</a:t>
            </a:r>
            <a:endParaRPr lang="en-US" dirty="0"/>
          </a:p>
        </p:txBody>
      </p:sp>
      <p:sp>
        <p:nvSpPr>
          <p:cNvPr id="3" name="Content Placeholder 2"/>
          <p:cNvSpPr>
            <a:spLocks noGrp="1"/>
          </p:cNvSpPr>
          <p:nvPr>
            <p:ph idx="1"/>
          </p:nvPr>
        </p:nvSpPr>
        <p:spPr/>
        <p:txBody>
          <a:bodyPr/>
          <a:lstStyle/>
          <a:p>
            <a:r>
              <a:rPr lang="en-US" sz="3200" dirty="0" smtClean="0"/>
              <a:t>Respect local resource/time/personnel limitations</a:t>
            </a:r>
          </a:p>
          <a:p>
            <a:pPr lvl="1"/>
            <a:r>
              <a:rPr lang="en-US" dirty="0" smtClean="0"/>
              <a:t>Simple and straight forward bundle and protocol</a:t>
            </a:r>
          </a:p>
          <a:p>
            <a:pPr lvl="1"/>
            <a:r>
              <a:rPr lang="en-US" dirty="0" smtClean="0"/>
              <a:t>Not dependent on new technology or capital investments</a:t>
            </a:r>
          </a:p>
          <a:p>
            <a:pPr lvl="1"/>
            <a:r>
              <a:rPr lang="en-US" dirty="0" smtClean="0"/>
              <a:t>Minimal additional data collection</a:t>
            </a:r>
          </a:p>
          <a:p>
            <a:pPr lvl="1"/>
            <a:r>
              <a:rPr lang="en-US" dirty="0" smtClean="0"/>
              <a:t>CAP bundle will allows flexibility and modifications to fit local practice patterns/work flow /team dynamics</a:t>
            </a:r>
          </a:p>
          <a:p>
            <a:endParaRPr lang="en-US" dirty="0"/>
          </a:p>
        </p:txBody>
      </p:sp>
    </p:spTree>
    <p:extLst>
      <p:ext uri="{BB962C8B-B14F-4D97-AF65-F5344CB8AC3E}">
        <p14:creationId xmlns:p14="http://schemas.microsoft.com/office/powerpoint/2010/main" val="1939562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Preventing cardiac arrest symbolizes </a:t>
            </a:r>
            <a:r>
              <a:rPr lang="en-US" dirty="0" smtClean="0"/>
              <a:t>the purpose of our CICU and PC4</a:t>
            </a: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This project is important </a:t>
            </a:r>
          </a:p>
          <a:p>
            <a:r>
              <a:rPr lang="en-US" dirty="0" smtClean="0"/>
              <a:t>This project will take a lot of work </a:t>
            </a:r>
          </a:p>
          <a:p>
            <a:pPr lvl="1"/>
            <a:r>
              <a:rPr lang="en-US" dirty="0" smtClean="0"/>
              <a:t>Passionate champion(s) with ability </a:t>
            </a:r>
            <a:r>
              <a:rPr lang="en-US" dirty="0"/>
              <a:t>t</a:t>
            </a:r>
            <a:r>
              <a:rPr lang="en-US" dirty="0" smtClean="0"/>
              <a:t>o positively influence teammates </a:t>
            </a:r>
          </a:p>
          <a:p>
            <a:r>
              <a:rPr lang="en-US" dirty="0" smtClean="0"/>
              <a:t>This project will require much collaboration </a:t>
            </a:r>
          </a:p>
          <a:p>
            <a:pPr lvl="1"/>
            <a:r>
              <a:rPr lang="en-US" dirty="0" smtClean="0"/>
              <a:t>Between investigators, centers, networks (CNU) , and within your own center</a:t>
            </a:r>
          </a:p>
          <a:p>
            <a:r>
              <a:rPr lang="en-US" dirty="0" smtClean="0"/>
              <a:t>This iteration of this project is a starting point </a:t>
            </a:r>
          </a:p>
          <a:p>
            <a:pPr lvl="1"/>
            <a:r>
              <a:rPr lang="en-US" dirty="0" smtClean="0"/>
              <a:t>And it is time to get started </a:t>
            </a:r>
          </a:p>
          <a:p>
            <a:endParaRPr lang="en-US" dirty="0" smtClean="0"/>
          </a:p>
          <a:p>
            <a:endParaRPr lang="en-US" dirty="0"/>
          </a:p>
          <a:p>
            <a:pPr marL="0" indent="0">
              <a:buNone/>
            </a:pPr>
            <a:endParaRPr lang="en-US" dirty="0"/>
          </a:p>
        </p:txBody>
      </p:sp>
    </p:spTree>
    <p:extLst>
      <p:ext uri="{BB962C8B-B14F-4D97-AF65-F5344CB8AC3E}">
        <p14:creationId xmlns:p14="http://schemas.microsoft.com/office/powerpoint/2010/main" val="13724068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8045</TotalTime>
  <Words>2197</Words>
  <Application>Microsoft Office PowerPoint</Application>
  <PresentationFormat>Widescreen</PresentationFormat>
  <Paragraphs>499</Paragraphs>
  <Slides>36</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36</vt:i4>
      </vt:variant>
    </vt:vector>
  </HeadingPairs>
  <TitlesOfParts>
    <vt:vector size="46" baseType="lpstr">
      <vt:lpstr>Arial</vt:lpstr>
      <vt:lpstr>Calibri</vt:lpstr>
      <vt:lpstr>Calibri Light</vt:lpstr>
      <vt:lpstr>Corbel</vt:lpstr>
      <vt:lpstr>Courier New</vt:lpstr>
      <vt:lpstr>Helvetica</vt:lpstr>
      <vt:lpstr>Lub Dub</vt:lpstr>
      <vt:lpstr>Times New Roman</vt:lpstr>
      <vt:lpstr>Wingdings</vt:lpstr>
      <vt:lpstr>Office Theme</vt:lpstr>
      <vt:lpstr>Cardiac Arrest Prevention Quality Improvement Project From the Pediatric Cardiac Critical Care Consortium (PC4)   Research in Progress</vt:lpstr>
      <vt:lpstr>Background </vt:lpstr>
      <vt:lpstr>PowerPoint Presentation</vt:lpstr>
      <vt:lpstr>Genesis of CAP</vt:lpstr>
      <vt:lpstr>UAB/COA data </vt:lpstr>
      <vt:lpstr>Time Line </vt:lpstr>
      <vt:lpstr>PowerPoint Presentation</vt:lpstr>
      <vt:lpstr>Principles of CAP Bundle implementation</vt:lpstr>
      <vt:lpstr>Preventing cardiac arrest symbolizes the purpose of our CICU and PC4 </vt:lpstr>
      <vt:lpstr>PowerPoint Presentation</vt:lpstr>
      <vt:lpstr>PowerPoint Presentation</vt:lpstr>
      <vt:lpstr>PowerPoint Presentation</vt:lpstr>
      <vt:lpstr>PowerPoint Presentation</vt:lpstr>
      <vt:lpstr>PowerPoint Presentation</vt:lpstr>
      <vt:lpstr>PowerPoint Presentation</vt:lpstr>
      <vt:lpstr>Participating Centers  </vt:lpstr>
      <vt:lpstr>The work we did</vt:lpstr>
      <vt:lpstr>The work we did </vt:lpstr>
      <vt:lpstr>PowerPoint Presentation</vt:lpstr>
      <vt:lpstr>Time periods   </vt:lpstr>
      <vt:lpstr>CA Rate All CICU Encounters (22 centers)</vt:lpstr>
      <vt:lpstr>Overall CA Density (All Hospitals N=22)</vt:lpstr>
      <vt:lpstr>Overall CA Density (All Hospitals N=22)</vt:lpstr>
      <vt:lpstr>Site Specific  Rates</vt:lpstr>
      <vt:lpstr>High Risk Patients (22 centers)</vt:lpstr>
      <vt:lpstr>High-Risk CA Density (All Hospitals N=22)</vt:lpstr>
      <vt:lpstr>High-Risk Patients CA Density (All Hospitals N=22)</vt:lpstr>
      <vt:lpstr>How did this happen????</vt:lpstr>
      <vt:lpstr>Regression results</vt:lpstr>
      <vt:lpstr>Improvement requires full implementation and engagement </vt:lpstr>
      <vt:lpstr>Improvement with full implementation and engagement </vt:lpstr>
      <vt:lpstr> Difference-in-difference regression analysis</vt:lpstr>
      <vt:lpstr>Any relationship with number of audits performed ?</vt:lpstr>
      <vt:lpstr>PowerPoint Presentation</vt:lpstr>
      <vt:lpstr>PowerPoint Presentation</vt:lpstr>
      <vt:lpstr>PowerPoint Presentation</vt:lpstr>
    </vt:vector>
  </TitlesOfParts>
  <Company>Cincinnati Children's Hospital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Cardiac Arrest Prevention Quality Improvement Project From the Pediatric Cardiac Critical Care Consortium (PC4)   Research in Progress</dc:title>
  <dc:creator>Alten, Jeffrey</dc:creator>
  <cp:lastModifiedBy>Alten, Jeffrey</cp:lastModifiedBy>
  <cp:revision>46</cp:revision>
  <dcterms:created xsi:type="dcterms:W3CDTF">2020-06-01T10:37:52Z</dcterms:created>
  <dcterms:modified xsi:type="dcterms:W3CDTF">2020-11-30T05:23:32Z</dcterms:modified>
</cp:coreProperties>
</file>