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mov" ContentType="video/quicktime"/>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8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317" r:id="rId17"/>
    <p:sldId id="502" r:id="rId18"/>
    <p:sldId id="503" r:id="rId19"/>
    <p:sldId id="465" r:id="rId20"/>
    <p:sldId id="508" r:id="rId21"/>
    <p:sldId id="744" r:id="rId22"/>
    <p:sldId id="752" r:id="rId23"/>
    <p:sldId id="466" r:id="rId24"/>
    <p:sldId id="509" r:id="rId25"/>
    <p:sldId id="473" r:id="rId26"/>
    <p:sldId id="763" r:id="rId27"/>
    <p:sldId id="323" r:id="rId28"/>
    <p:sldId id="501" r:id="rId29"/>
    <p:sldId id="745" r:id="rId30"/>
    <p:sldId id="761" r:id="rId31"/>
    <p:sldId id="760" r:id="rId32"/>
    <p:sldId id="764" r:id="rId33"/>
    <p:sldId id="762" r:id="rId34"/>
    <p:sldId id="751" r:id="rId35"/>
    <p:sldId id="748" r:id="rId36"/>
    <p:sldId id="749" r:id="rId37"/>
    <p:sldId id="750" r:id="rId38"/>
    <p:sldId id="272" r:id="rId39"/>
    <p:sldId id="273" r:id="rId40"/>
    <p:sldId id="274" r:id="rId41"/>
    <p:sldId id="275" r:id="rId42"/>
    <p:sldId id="276" r:id="rId43"/>
    <p:sldId id="277" r:id="rId44"/>
    <p:sldId id="278" r:id="rId45"/>
    <p:sldId id="279" r:id="rId46"/>
    <p:sldId id="280" r:id="rId47"/>
    <p:sldId id="281" r:id="rId48"/>
    <p:sldId id="282" r:id="rId49"/>
    <p:sldId id="283" r:id="rId50"/>
    <p:sldId id="284" r:id="rId51"/>
    <p:sldId id="285" r:id="rId52"/>
    <p:sldId id="286" r:id="rId53"/>
    <p:sldId id="287" r:id="rId54"/>
    <p:sldId id="288" r:id="rId55"/>
    <p:sldId id="289" r:id="rId56"/>
    <p:sldId id="290" r:id="rId57"/>
    <p:sldId id="291" r:id="rId58"/>
    <p:sldId id="292" r:id="rId59"/>
    <p:sldId id="293" r:id="rId60"/>
    <p:sldId id="294" r:id="rId61"/>
    <p:sldId id="295" r:id="rId62"/>
    <p:sldId id="296" r:id="rId63"/>
    <p:sldId id="297" r:id="rId64"/>
    <p:sldId id="298" r:id="rId65"/>
    <p:sldId id="299" r:id="rId66"/>
    <p:sldId id="300" r:id="rId67"/>
    <p:sldId id="301" r:id="rId68"/>
    <p:sldId id="302" r:id="rId69"/>
    <p:sldId id="303" r:id="rId70"/>
    <p:sldId id="304" r:id="rId71"/>
    <p:sldId id="305" r:id="rId72"/>
    <p:sldId id="306" r:id="rId73"/>
    <p:sldId id="307" r:id="rId74"/>
    <p:sldId id="308" r:id="rId75"/>
    <p:sldId id="309" r:id="rId76"/>
    <p:sldId id="310" r:id="rId77"/>
    <p:sldId id="311" r:id="rId78"/>
    <p:sldId id="312" r:id="rId79"/>
    <p:sldId id="313" r:id="rId80"/>
    <p:sldId id="314" r:id="rId81"/>
    <p:sldId id="315" r:id="rId82"/>
    <p:sldId id="316" r:id="rId83"/>
  </p:sldIdLst>
  <p:sldSz cx="12192000" cy="6858000"/>
  <p:notesSz cx="6858000" cy="9144000"/>
  <p:embeddedFontLst>
    <p:embeddedFont>
      <p:font typeface="Cambria" panose="02040503050406030204" pitchFamily="18" charset="0"/>
      <p:regular r:id="rId85"/>
      <p:bold r:id="rId86"/>
      <p:italic r:id="rId87"/>
      <p:boldItalic r:id="rId88"/>
    </p:embeddedFont>
    <p:embeddedFont>
      <p:font typeface="Lato" panose="020F0502020204030203" pitchFamily="34" charset="0"/>
      <p:regular r:id="rId89"/>
      <p:bold r:id="rId90"/>
      <p:italic r:id="rId91"/>
      <p:boldItalic r:id="rId92"/>
    </p:embeddedFont>
    <p:embeddedFont>
      <p:font typeface="Merriweather" pitchFamily="2" charset="77"/>
      <p:regular r:id="rId93"/>
      <p:bold r:id="rId94"/>
    </p:embeddedFont>
    <p:embeddedFont>
      <p:font typeface="Montserrat" pitchFamily="2" charset="77"/>
      <p:regular r:id="rId95"/>
      <p:bold r:id="rId96"/>
      <p:italic r:id="rId97"/>
      <p:boldItalic r:id="rId98"/>
    </p:embeddedFont>
    <p:embeddedFont>
      <p:font typeface="Roboto" panose="02000000000000000000" pitchFamily="2" charset="0"/>
      <p:regular r:id="rId9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00" roundtripDataSignature="AMtx7mjogtLKEBd5jLNuW3UN63/f8crqb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7"/>
    <p:restoredTop sz="94638"/>
  </p:normalViewPr>
  <p:slideViewPr>
    <p:cSldViewPr snapToGrid="0">
      <p:cViewPr varScale="1">
        <p:scale>
          <a:sx n="128" d="100"/>
          <a:sy n="128" d="100"/>
        </p:scale>
        <p:origin x="176"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notesMaster" Target="notesMasters/notesMaster1.xml"/><Relationship Id="rId89" Type="http://schemas.openxmlformats.org/officeDocument/2006/relationships/font" Target="fonts/font5.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font" Target="fonts/font6.fntdata"/><Relationship Id="rId95" Type="http://schemas.openxmlformats.org/officeDocument/2006/relationships/font" Target="fonts/font11.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font" Target="fonts/font1.fntdata"/><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font" Target="fonts/font4.fntdata"/><Relationship Id="rId91" Type="http://schemas.openxmlformats.org/officeDocument/2006/relationships/font" Target="fonts/font7.fntdata"/><Relationship Id="rId96"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font" Target="fonts/font2.fntdata"/><Relationship Id="rId94" Type="http://schemas.openxmlformats.org/officeDocument/2006/relationships/font" Target="fonts/font10.fntdata"/><Relationship Id="rId99" Type="http://schemas.openxmlformats.org/officeDocument/2006/relationships/font" Target="fonts/font15.fntdata"/><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13.fntdata"/><Relationship Id="rId10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8.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3.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customschemas.google.com/relationships/presentationmetadata" Target="meta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9.fntdata"/><Relationship Id="rId98" Type="http://schemas.openxmlformats.org/officeDocument/2006/relationships/font" Target="fonts/font14.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file:////Users/nsznycertaub/Downloads/PCTU%20Login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nsznycertaub/Downloads/PCTU%20Logins.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spPr>
            <a:ln w="107950" cap="rnd">
              <a:solidFill>
                <a:schemeClr val="accent1"/>
              </a:solidFill>
              <a:round/>
            </a:ln>
            <a:effectLst/>
          </c:spPr>
          <c:marker>
            <c:symbol val="none"/>
          </c:marker>
          <c:xVal>
            <c:numRef>
              <c:f>Sheet2!$A$7:$A$10</c:f>
              <c:numCache>
                <c:formatCode>m/d/yy</c:formatCode>
                <c:ptCount val="4"/>
                <c:pt idx="0">
                  <c:v>42614</c:v>
                </c:pt>
                <c:pt idx="1">
                  <c:v>45139</c:v>
                </c:pt>
                <c:pt idx="2">
                  <c:v>44866</c:v>
                </c:pt>
                <c:pt idx="3">
                  <c:v>45413</c:v>
                </c:pt>
              </c:numCache>
            </c:numRef>
          </c:xVal>
          <c:yVal>
            <c:numRef>
              <c:f>Sheet2!$B$7:$B$10</c:f>
              <c:numCache>
                <c:formatCode>General</c:formatCode>
                <c:ptCount val="4"/>
                <c:pt idx="0">
                  <c:v>1</c:v>
                </c:pt>
                <c:pt idx="1">
                  <c:v>1</c:v>
                </c:pt>
              </c:numCache>
            </c:numRef>
          </c:yVal>
          <c:smooth val="0"/>
          <c:extLst>
            <c:ext xmlns:c16="http://schemas.microsoft.com/office/drawing/2014/chart" uri="{C3380CC4-5D6E-409C-BE32-E72D297353CC}">
              <c16:uniqueId val="{00000000-B359-5D46-BA5E-FA63C32C58FE}"/>
            </c:ext>
          </c:extLst>
        </c:ser>
        <c:ser>
          <c:idx val="1"/>
          <c:order val="1"/>
          <c:spPr>
            <a:ln w="107950" cap="rnd">
              <a:solidFill>
                <a:srgbClr val="FF0000"/>
              </a:solidFill>
              <a:round/>
            </a:ln>
            <a:effectLst/>
          </c:spPr>
          <c:marker>
            <c:symbol val="none"/>
          </c:marker>
          <c:xVal>
            <c:numRef>
              <c:f>Sheet2!$A$7:$A$10</c:f>
              <c:numCache>
                <c:formatCode>m/d/yy</c:formatCode>
                <c:ptCount val="4"/>
                <c:pt idx="0">
                  <c:v>42614</c:v>
                </c:pt>
                <c:pt idx="1">
                  <c:v>45139</c:v>
                </c:pt>
                <c:pt idx="2">
                  <c:v>44866</c:v>
                </c:pt>
                <c:pt idx="3">
                  <c:v>45413</c:v>
                </c:pt>
              </c:numCache>
            </c:numRef>
          </c:xVal>
          <c:yVal>
            <c:numRef>
              <c:f>Sheet2!$C$7:$C$10</c:f>
              <c:numCache>
                <c:formatCode>General</c:formatCode>
                <c:ptCount val="4"/>
                <c:pt idx="2">
                  <c:v>2</c:v>
                </c:pt>
                <c:pt idx="3">
                  <c:v>2</c:v>
                </c:pt>
              </c:numCache>
            </c:numRef>
          </c:yVal>
          <c:smooth val="0"/>
          <c:extLst>
            <c:ext xmlns:c16="http://schemas.microsoft.com/office/drawing/2014/chart" uri="{C3380CC4-5D6E-409C-BE32-E72D297353CC}">
              <c16:uniqueId val="{00000001-B359-5D46-BA5E-FA63C32C58FE}"/>
            </c:ext>
          </c:extLst>
        </c:ser>
        <c:dLbls>
          <c:showLegendKey val="0"/>
          <c:showVal val="0"/>
          <c:showCatName val="0"/>
          <c:showSerName val="0"/>
          <c:showPercent val="0"/>
          <c:showBubbleSize val="0"/>
        </c:dLbls>
        <c:axId val="653838672"/>
        <c:axId val="653518656"/>
      </c:scatterChart>
      <c:valAx>
        <c:axId val="653838672"/>
        <c:scaling>
          <c:orientation val="minMax"/>
          <c:max val="45400"/>
        </c:scaling>
        <c:delete val="0"/>
        <c:axPos val="b"/>
        <c:numFmt formatCode="m/d/yy"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alpha val="0"/>
                  </a:schemeClr>
                </a:solidFill>
                <a:latin typeface="+mn-lt"/>
                <a:ea typeface="+mn-ea"/>
                <a:cs typeface="+mn-cs"/>
              </a:defRPr>
            </a:pPr>
            <a:endParaRPr lang="en-US"/>
          </a:p>
        </c:txPr>
        <c:crossAx val="653518656"/>
        <c:crosses val="autoZero"/>
        <c:crossBetween val="midCat"/>
      </c:valAx>
      <c:valAx>
        <c:axId val="653518656"/>
        <c:scaling>
          <c:orientation val="minMax"/>
        </c:scaling>
        <c:delete val="0"/>
        <c:axPos val="l"/>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alpha val="0"/>
                  </a:schemeClr>
                </a:solidFill>
                <a:latin typeface="+mn-lt"/>
                <a:ea typeface="+mn-ea"/>
                <a:cs typeface="+mn-cs"/>
              </a:defRPr>
            </a:pPr>
            <a:endParaRPr lang="en-US"/>
          </a:p>
        </c:txPr>
        <c:crossAx val="653838672"/>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a:t>Logins</a:t>
            </a:r>
            <a:r>
              <a:rPr lang="en-US" sz="1800" baseline="0"/>
              <a:t> to SIckbay (1/2024 to 4/2024)</a:t>
            </a:r>
            <a:endParaRPr lang="en-US" sz="1800"/>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cat>
            <c:numRef>
              <c:f>Sheet1!$B$2:$B$18</c:f>
              <c:numCache>
                <c:formatCode>General</c:formatCode>
                <c:ptCount val="17"/>
                <c:pt idx="0">
                  <c:v>1</c:v>
                </c:pt>
                <c:pt idx="1">
                  <c:v>2</c:v>
                </c:pt>
                <c:pt idx="2">
                  <c:v>3</c:v>
                </c:pt>
                <c:pt idx="3">
                  <c:v>4</c:v>
                </c:pt>
                <c:pt idx="4">
                  <c:v>5</c:v>
                </c:pt>
                <c:pt idx="5">
                  <c:v>6</c:v>
                </c:pt>
                <c:pt idx="6">
                  <c:v>7</c:v>
                </c:pt>
                <c:pt idx="7">
                  <c:v>8</c:v>
                </c:pt>
                <c:pt idx="8">
                  <c:v>9</c:v>
                </c:pt>
                <c:pt idx="9">
                  <c:v>10</c:v>
                </c:pt>
                <c:pt idx="11">
                  <c:v>11</c:v>
                </c:pt>
                <c:pt idx="12">
                  <c:v>12</c:v>
                </c:pt>
                <c:pt idx="13">
                  <c:v>13</c:v>
                </c:pt>
                <c:pt idx="14">
                  <c:v>14</c:v>
                </c:pt>
                <c:pt idx="15">
                  <c:v>15</c:v>
                </c:pt>
                <c:pt idx="16">
                  <c:v>16</c:v>
                </c:pt>
              </c:numCache>
            </c:numRef>
          </c:cat>
          <c:val>
            <c:numRef>
              <c:f>Sheet1!$D$2:$D$18</c:f>
              <c:numCache>
                <c:formatCode>General</c:formatCode>
                <c:ptCount val="17"/>
                <c:pt idx="0">
                  <c:v>0</c:v>
                </c:pt>
                <c:pt idx="1">
                  <c:v>1</c:v>
                </c:pt>
                <c:pt idx="2">
                  <c:v>2</c:v>
                </c:pt>
                <c:pt idx="3">
                  <c:v>7</c:v>
                </c:pt>
                <c:pt idx="4">
                  <c:v>10</c:v>
                </c:pt>
                <c:pt idx="5">
                  <c:v>18</c:v>
                </c:pt>
                <c:pt idx="6">
                  <c:v>51</c:v>
                </c:pt>
                <c:pt idx="7">
                  <c:v>54</c:v>
                </c:pt>
                <c:pt idx="8">
                  <c:v>221</c:v>
                </c:pt>
                <c:pt idx="9">
                  <c:v>287</c:v>
                </c:pt>
                <c:pt idx="11">
                  <c:v>81</c:v>
                </c:pt>
                <c:pt idx="12">
                  <c:v>249</c:v>
                </c:pt>
                <c:pt idx="13">
                  <c:v>218</c:v>
                </c:pt>
                <c:pt idx="14">
                  <c:v>213</c:v>
                </c:pt>
                <c:pt idx="15">
                  <c:v>134</c:v>
                </c:pt>
                <c:pt idx="16">
                  <c:v>53</c:v>
                </c:pt>
              </c:numCache>
            </c:numRef>
          </c:val>
          <c:extLst>
            <c:ext xmlns:c16="http://schemas.microsoft.com/office/drawing/2014/chart" uri="{C3380CC4-5D6E-409C-BE32-E72D297353CC}">
              <c16:uniqueId val="{00000000-B878-C846-9B87-ADEFBCD2BF3C}"/>
            </c:ext>
          </c:extLst>
        </c:ser>
        <c:dLbls>
          <c:showLegendKey val="0"/>
          <c:showVal val="0"/>
          <c:showCatName val="0"/>
          <c:showSerName val="0"/>
          <c:showPercent val="0"/>
          <c:showBubbleSize val="0"/>
        </c:dLbls>
        <c:gapWidth val="182"/>
        <c:axId val="616762144"/>
        <c:axId val="615905552"/>
      </c:barChart>
      <c:catAx>
        <c:axId val="616762144"/>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Attending</a:t>
                </a:r>
                <a:r>
                  <a:rPr lang="en-US" baseline="0"/>
                  <a:t> Cardiac Intensivist.                                         Cardiology Fellow</a:t>
                </a:r>
                <a:endParaRPr lang="en-US"/>
              </a:p>
            </c:rich>
          </c:tx>
          <c:layout>
            <c:manualLayout>
              <c:xMode val="edge"/>
              <c:yMode val="edge"/>
              <c:x val="0.23824896888625316"/>
              <c:y val="0.9178002559510926"/>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15905552"/>
        <c:crosses val="autoZero"/>
        <c:auto val="1"/>
        <c:lblAlgn val="ctr"/>
        <c:lblOffset val="100"/>
        <c:noMultiLvlLbl val="0"/>
      </c:catAx>
      <c:valAx>
        <c:axId val="6159055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a:t>Individual</a:t>
                </a:r>
                <a:r>
                  <a:rPr lang="en-US" sz="1400" baseline="0"/>
                  <a:t> Logins</a:t>
                </a:r>
                <a:endParaRPr lang="en-US" sz="1400"/>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16762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1" name="Google Shape;25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2" name="Google Shape;252;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9" name="Google Shape;259;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0" name="Google Shape;27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9" name="Google Shape;279;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5" name="Google Shape;28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1" name="Google Shape;291;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200"/>
              <a:buFont typeface="Calibri"/>
              <a:buChar char="-"/>
            </a:pPr>
            <a:r>
              <a:rPr lang="en-US"/>
              <a:t>Introduce the current “standard of care”… continuing to ask bedside nurse to document hourly vital signs, not just the classic 5, but 10-15 different values, often compiled from multiple bedside monitors</a:t>
            </a:r>
            <a:endParaRPr/>
          </a:p>
          <a:p>
            <a:pPr marL="171450" lvl="0" indent="-171450" algn="l" rtl="0">
              <a:lnSpc>
                <a:spcPct val="100000"/>
              </a:lnSpc>
              <a:spcBef>
                <a:spcPts val="0"/>
              </a:spcBef>
              <a:spcAft>
                <a:spcPts val="0"/>
              </a:spcAft>
              <a:buClr>
                <a:schemeClr val="dk1"/>
              </a:buClr>
              <a:buSzPts val="1200"/>
              <a:buFont typeface="Calibri"/>
              <a:buChar char="-"/>
            </a:pPr>
            <a:r>
              <a:rPr lang="en-US"/>
              <a:t>Continuous monitoring of numeric and waveform data streaming in realtime</a:t>
            </a:r>
            <a:endParaRPr/>
          </a:p>
          <a:p>
            <a:pPr marL="171450" lvl="0" indent="-171450" algn="l" rtl="0">
              <a:lnSpc>
                <a:spcPct val="100000"/>
              </a:lnSpc>
              <a:spcBef>
                <a:spcPts val="0"/>
              </a:spcBef>
              <a:spcAft>
                <a:spcPts val="0"/>
              </a:spcAft>
              <a:buClr>
                <a:schemeClr val="dk1"/>
              </a:buClr>
              <a:buSzPts val="1200"/>
              <a:buFont typeface="Calibri"/>
              <a:buChar char="-"/>
            </a:pPr>
            <a:r>
              <a:rPr lang="en-US"/>
              <a:t>Overwhelming amount of data/output for any person to comprehend/interpret in addition to other duties of patient care</a:t>
            </a:r>
            <a:endParaRPr/>
          </a:p>
        </p:txBody>
      </p:sp>
      <p:sp>
        <p:nvSpPr>
          <p:cNvPr id="292" name="Google Shape;292;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9" name="Google Shape;309;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Limitations of hourly vital sign reporting which does not always capture acute HD changes as they are happening, and can miss events entirely. (first PIC)</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Continuous vital sign monitoring by HFDC allows 100x vital signs to be trended/assessed in realtime (second PIC)</a:t>
            </a:r>
            <a:endParaRPr/>
          </a:p>
          <a:p>
            <a:pPr marL="0" lvl="0" indent="0" algn="l" rtl="0">
              <a:lnSpc>
                <a:spcPct val="100000"/>
              </a:lnSpc>
              <a:spcBef>
                <a:spcPts val="0"/>
              </a:spcBef>
              <a:spcAft>
                <a:spcPts val="0"/>
              </a:spcAft>
              <a:buSzPts val="1400"/>
              <a:buNone/>
            </a:pPr>
            <a:endParaRPr/>
          </a:p>
        </p:txBody>
      </p:sp>
      <p:sp>
        <p:nvSpPr>
          <p:cNvPr id="310" name="Google Shape;310;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8" name="Google Shape;318;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Additionally, due to all the things we ask the bedside nurses to do for these patients, there is often a lag b/w the time a vital sign occurs and is charted in the EMR system, by up to an hour especially in the first days of admission when acuity tends to be the highest. </a:t>
            </a:r>
            <a:endParaRPr/>
          </a:p>
        </p:txBody>
      </p:sp>
      <p:sp>
        <p:nvSpPr>
          <p:cNvPr id="319" name="Google Shape;319;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3" name="Google Shape;333;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Within the Cardiac ICU</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The amt of data we have collected, stored and streaming into our consciousness has increased exponentially as more sophisticated invasive and noninvasive monitoring systems develop.  However, our CHD population, especially the cyanotic, single ventricle arrhythmogenic patients “normal” conduction systems, pulse pressures, venous pressures, saturations are often read as “abnormal” by our machines, which were developed for patients that have 2 heart ventricles.  What this can lead to is the phenomenon of “alarm fatigue” akin to the “crying wolf” of children’s fables, making it hard to differentiate when the patient is truly having changes until they are severe.  A PICU study found that clinical response time to potentially critical alarms increased significantly as the frequency of false alarms increased in the preceding 2 hours.  Additionally, critical care providers perform an average of 180 actions on or for each individual patient daily, and are also supposed to continuously be monitoring them globally for changes.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We are also trying to provide care to more and more of these high risk patients requiring human bandwidth to do so safely, since they are at the highest risk of inpatient mortality </a:t>
            </a:r>
            <a:endParaRPr/>
          </a:p>
          <a:p>
            <a:pPr marL="0" lvl="0" indent="0" algn="l" rtl="0">
              <a:lnSpc>
                <a:spcPct val="100000"/>
              </a:lnSpc>
              <a:spcBef>
                <a:spcPts val="0"/>
              </a:spcBef>
              <a:spcAft>
                <a:spcPts val="0"/>
              </a:spcAft>
              <a:buSzPts val="1400"/>
              <a:buNone/>
            </a:pPr>
            <a:endParaRPr/>
          </a:p>
        </p:txBody>
      </p:sp>
      <p:sp>
        <p:nvSpPr>
          <p:cNvPr id="334" name="Google Shape;334;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1" name="Google Shape;341;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One of the pillars of the “next generation” of CHD and PCICU care is integration of AI/machine learning/HFDC which can enhance our ability to succeed in the other domains such as personalized medicine, education/training, rescue therapies, and patient safety and care quality. </a:t>
            </a:r>
            <a:endParaRPr/>
          </a:p>
        </p:txBody>
      </p:sp>
      <p:sp>
        <p:nvSpPr>
          <p:cNvPr id="342" name="Google Shape;342;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4" name="Google Shape;354;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2023 Consensus recommendations for hospitals performing PCS include realtime / searchable telemetry data in both the ICUs and acute care floors</a:t>
            </a:r>
            <a:endParaRPr/>
          </a:p>
        </p:txBody>
      </p:sp>
      <p:sp>
        <p:nvSpPr>
          <p:cNvPr id="355" name="Google Shape;355;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2" name="Google Shape;362;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And we are starting to see multi-center collaboratives such as PALISI devoting subgroup efforts to leverage AI/machine learning/HFDC… something im hopeful we can develop within PC4/PAC3.</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363" name="Google Shape;363;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9" name="Google Shape;369;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To illustrate the purpose of these HFDC platforms being “device/EMR agnostic” in regards to their ability to collect data.  </a:t>
            </a:r>
            <a:endParaRPr/>
          </a:p>
        </p:txBody>
      </p:sp>
      <p:sp>
        <p:nvSpPr>
          <p:cNvPr id="370" name="Google Shape;370;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9" name="Google Shape;379;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With that 1000 ft overview in mind, Id like to introduce our speakers for the session who are going to share their experience(s) with HFDC system implementation at their institution.  The scope will vary from system/hospital-wide integration efforts to daily clinical utilization to research and QI projects surrounding HFDC.  I think I can speak for the panel when I say we believe we’ve only scratched the surface of the potential that HFDC has to aid in our ability to provide complex CHD care at the exponential growing rate that our specialty continues to have. </a:t>
            </a:r>
            <a:endParaRPr/>
          </a:p>
        </p:txBody>
      </p:sp>
      <p:sp>
        <p:nvSpPr>
          <p:cNvPr id="380" name="Google Shape;380;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1" name="Google Shape;391;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Laura and Daniel</a:t>
            </a:r>
          </a:p>
        </p:txBody>
      </p:sp>
      <p:sp>
        <p:nvSpPr>
          <p:cNvPr id="4" name="Slide Number Placeholder 3"/>
          <p:cNvSpPr>
            <a:spLocks noGrp="1"/>
          </p:cNvSpPr>
          <p:nvPr>
            <p:ph type="sldNum" sz="quarter" idx="5"/>
          </p:nvPr>
        </p:nvSpPr>
        <p:spPr/>
        <p:txBody>
          <a:bodyPr/>
          <a:lstStyle/>
          <a:p>
            <a:fld id="{642187AD-3D09-2642-80BD-80FD570E7BBD}" type="slidenum">
              <a:rPr lang="en-US" smtClean="0"/>
              <a:t>16</a:t>
            </a:fld>
            <a:endParaRPr lang="en-US"/>
          </a:p>
        </p:txBody>
      </p:sp>
    </p:spTree>
    <p:extLst>
      <p:ext uri="{BB962C8B-B14F-4D97-AF65-F5344CB8AC3E}">
        <p14:creationId xmlns:p14="http://schemas.microsoft.com/office/powerpoint/2010/main" val="14896353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AF38139-36F4-4490-BB2E-57FE67F0AE0F}" type="slidenum">
              <a:rPr lang="en-US" altLang="en-US" smtClean="0"/>
              <a:pPr>
                <a:defRPr/>
              </a:pPr>
              <a:t>18</a:t>
            </a:fld>
            <a:endParaRPr lang="en-US" altLang="en-US"/>
          </a:p>
        </p:txBody>
      </p:sp>
    </p:spTree>
    <p:extLst>
      <p:ext uri="{BB962C8B-B14F-4D97-AF65-F5344CB8AC3E}">
        <p14:creationId xmlns:p14="http://schemas.microsoft.com/office/powerpoint/2010/main" val="7148468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AF38139-36F4-4490-BB2E-57FE67F0AE0F}" type="slidenum">
              <a:rPr lang="en-US" altLang="en-US" smtClean="0"/>
              <a:pPr>
                <a:defRPr/>
              </a:pPr>
              <a:t>19</a:t>
            </a:fld>
            <a:endParaRPr lang="en-US" altLang="en-US"/>
          </a:p>
        </p:txBody>
      </p:sp>
    </p:spTree>
    <p:extLst>
      <p:ext uri="{BB962C8B-B14F-4D97-AF65-F5344CB8AC3E}">
        <p14:creationId xmlns:p14="http://schemas.microsoft.com/office/powerpoint/2010/main" val="23653400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1" name="Google Shape;401;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p8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6" name="Google Shape;406;p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9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2" name="Google Shape;412;p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p9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1" name="Google Shape;421;p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9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0" name="Google Shape;430;p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p9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7" name="Google Shape;447;p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p9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8" name="Google Shape;458;p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9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3" name="Google Shape;463;p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p9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9" name="Google Shape;469;p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9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4" name="Google Shape;474;p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p9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0" name="Google Shape;480;p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p9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5" name="Google Shape;485;p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p10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1" name="Google Shape;491;p1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p10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7" name="Google Shape;497;p1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Google Shape;502;p10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3" name="Google Shape;503;p1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p10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8" name="Google Shape;508;p1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p1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0" name="Google Shape;520;p10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521" name="Google Shape;521;p10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54</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p1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9" name="Google Shape;529;p10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a:t>Light and dark blue are the CI and SD for all 14 ASO patients…</a:t>
            </a:r>
            <a:endParaRPr/>
          </a:p>
          <a:p>
            <a:pPr marL="457200" marR="0" lvl="0" indent="-22860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r>
              <a:rPr lang="en-US"/>
              <a:t>The dark grey is patient 1 and patient 6 respectively deviating from expected trajectory (leave one out, cross validation stats)…. </a:t>
            </a:r>
            <a:r>
              <a:rPr lang="en-US" b="1"/>
              <a:t>Proof of concept that TMs of postoperative hemodynamics can be built after as few as 10-15 cases.  Pilot study performed on relatively homogenous cohort of d-TGA patients undergoing ASO. </a:t>
            </a:r>
            <a:endParaRPr/>
          </a:p>
          <a:p>
            <a:pPr marL="457200" marR="0" lvl="0" indent="-22860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r>
              <a:rPr lang="en-US"/>
              <a:t>Patient 1 has deviation below baseline due to peritoneal dialysis initiation.  Patient 6 has deviations above baseline due to inadequate pain control (per independent, retrospective chart review)</a:t>
            </a:r>
            <a:endParaRPr/>
          </a:p>
          <a:p>
            <a:pPr marL="457200" marR="0" lvl="0" indent="-22860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r>
              <a:rPr lang="en-US"/>
              <a:t>(4 CLICKS TO SUPERIMPOSE CIRCLES AND TEXT BOXES</a:t>
            </a:r>
            <a:endParaRPr/>
          </a:p>
        </p:txBody>
      </p:sp>
      <p:sp>
        <p:nvSpPr>
          <p:cNvPr id="530" name="Google Shape;530;p10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55</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p10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2" name="Google Shape;542;p1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p10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1" name="Google Shape;551;p10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552" name="Google Shape;552;p10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57</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p10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0" name="Google Shape;560;p1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p10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7" name="Google Shape;567;p1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1"/>
        <p:cNvGrpSpPr/>
        <p:nvPr/>
      </p:nvGrpSpPr>
      <p:grpSpPr>
        <a:xfrm>
          <a:off x="0" y="0"/>
          <a:ext cx="0" cy="0"/>
          <a:chOff x="0" y="0"/>
          <a:chExt cx="0" cy="0"/>
        </a:xfrm>
      </p:grpSpPr>
      <p:sp>
        <p:nvSpPr>
          <p:cNvPr id="572" name="Google Shape;572;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73" name="Google Shape;573;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Google Shape;577;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78" name="Google Shape;578;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99" name="Google Shape;599;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Google Shape;604;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5" name="Google Shape;605;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2" name="Google Shape;612;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Google Shape;617;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8" name="Google Shape;618;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4" name="Google Shape;624;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4"/>
        <p:cNvGrpSpPr/>
        <p:nvPr/>
      </p:nvGrpSpPr>
      <p:grpSpPr>
        <a:xfrm>
          <a:off x="0" y="0"/>
          <a:ext cx="0" cy="0"/>
          <a:chOff x="0" y="0"/>
          <a:chExt cx="0" cy="0"/>
        </a:xfrm>
      </p:grpSpPr>
      <p:sp>
        <p:nvSpPr>
          <p:cNvPr id="635" name="Google Shape;635;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6" name="Google Shape;636;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6"/>
        <p:cNvGrpSpPr/>
        <p:nvPr/>
      </p:nvGrpSpPr>
      <p:grpSpPr>
        <a:xfrm>
          <a:off x="0" y="0"/>
          <a:ext cx="0" cy="0"/>
          <a:chOff x="0" y="0"/>
          <a:chExt cx="0" cy="0"/>
        </a:xfrm>
      </p:grpSpPr>
      <p:sp>
        <p:nvSpPr>
          <p:cNvPr id="647" name="Google Shape;647;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48" name="Google Shape;648;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4"/>
        <p:cNvGrpSpPr/>
        <p:nvPr/>
      </p:nvGrpSpPr>
      <p:grpSpPr>
        <a:xfrm>
          <a:off x="0" y="0"/>
          <a:ext cx="0" cy="0"/>
          <a:chOff x="0" y="0"/>
          <a:chExt cx="0" cy="0"/>
        </a:xfrm>
      </p:grpSpPr>
      <p:sp>
        <p:nvSpPr>
          <p:cNvPr id="655" name="Google Shape;655;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6" name="Google Shape;656;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57" name="Google Shape;657;p4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69</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3"/>
        <p:cNvGrpSpPr/>
        <p:nvPr/>
      </p:nvGrpSpPr>
      <p:grpSpPr>
        <a:xfrm>
          <a:off x="0" y="0"/>
          <a:ext cx="0" cy="0"/>
          <a:chOff x="0" y="0"/>
          <a:chExt cx="0" cy="0"/>
        </a:xfrm>
      </p:grpSpPr>
      <p:sp>
        <p:nvSpPr>
          <p:cNvPr id="664" name="Google Shape;664;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65" name="Google Shape;665;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1"/>
        <p:cNvGrpSpPr/>
        <p:nvPr/>
      </p:nvGrpSpPr>
      <p:grpSpPr>
        <a:xfrm>
          <a:off x="0" y="0"/>
          <a:ext cx="0" cy="0"/>
          <a:chOff x="0" y="0"/>
          <a:chExt cx="0" cy="0"/>
        </a:xfrm>
      </p:grpSpPr>
      <p:sp>
        <p:nvSpPr>
          <p:cNvPr id="672" name="Google Shape;672;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3" name="Google Shape;673;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9"/>
        <p:cNvGrpSpPr/>
        <p:nvPr/>
      </p:nvGrpSpPr>
      <p:grpSpPr>
        <a:xfrm>
          <a:off x="0" y="0"/>
          <a:ext cx="0" cy="0"/>
          <a:chOff x="0" y="0"/>
          <a:chExt cx="0" cy="0"/>
        </a:xfrm>
      </p:grpSpPr>
      <p:sp>
        <p:nvSpPr>
          <p:cNvPr id="680" name="Google Shape;680;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1" name="Google Shape;681;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2" name="Google Shape;682;p5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72</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p5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8" name="Google Shape;688;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5"/>
        <p:cNvGrpSpPr/>
        <p:nvPr/>
      </p:nvGrpSpPr>
      <p:grpSpPr>
        <a:xfrm>
          <a:off x="0" y="0"/>
          <a:ext cx="0" cy="0"/>
          <a:chOff x="0" y="0"/>
          <a:chExt cx="0" cy="0"/>
        </a:xfrm>
      </p:grpSpPr>
      <p:sp>
        <p:nvSpPr>
          <p:cNvPr id="696" name="Google Shape;696;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7" name="Google Shape;697;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2"/>
        <p:cNvGrpSpPr/>
        <p:nvPr/>
      </p:nvGrpSpPr>
      <p:grpSpPr>
        <a:xfrm>
          <a:off x="0" y="0"/>
          <a:ext cx="0" cy="0"/>
          <a:chOff x="0" y="0"/>
          <a:chExt cx="0" cy="0"/>
        </a:xfrm>
      </p:grpSpPr>
      <p:sp>
        <p:nvSpPr>
          <p:cNvPr id="703" name="Google Shape;703;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4" name="Google Shape;704;p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05" name="Google Shape;705;p5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75</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p5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20" name="Google Shape;720;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p:cNvGrpSpPr/>
        <p:nvPr/>
      </p:nvGrpSpPr>
      <p:grpSpPr>
        <a:xfrm>
          <a:off x="0" y="0"/>
          <a:ext cx="0" cy="0"/>
          <a:chOff x="0" y="0"/>
          <a:chExt cx="0" cy="0"/>
        </a:xfrm>
      </p:grpSpPr>
      <p:sp>
        <p:nvSpPr>
          <p:cNvPr id="734" name="Google Shape;734;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35" name="Google Shape;735;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1"/>
        <p:cNvGrpSpPr/>
        <p:nvPr/>
      </p:nvGrpSpPr>
      <p:grpSpPr>
        <a:xfrm>
          <a:off x="0" y="0"/>
          <a:ext cx="0" cy="0"/>
          <a:chOff x="0" y="0"/>
          <a:chExt cx="0" cy="0"/>
        </a:xfrm>
      </p:grpSpPr>
      <p:sp>
        <p:nvSpPr>
          <p:cNvPr id="742" name="Google Shape;742;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43" name="Google Shape;743;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7"/>
        <p:cNvGrpSpPr/>
        <p:nvPr/>
      </p:nvGrpSpPr>
      <p:grpSpPr>
        <a:xfrm>
          <a:off x="0" y="0"/>
          <a:ext cx="0" cy="0"/>
          <a:chOff x="0" y="0"/>
          <a:chExt cx="0" cy="0"/>
        </a:xfrm>
      </p:grpSpPr>
      <p:sp>
        <p:nvSpPr>
          <p:cNvPr id="748" name="Google Shape;748;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9" name="Google Shape;749;p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LAST SLIDE TO REVIEW HFDC UTILIZATION UP TO THIS POINT AND FOR FUTURE DIRECTIONS… CAN KEEP UP ON SCREEN DURING Q&amp;A??</a:t>
            </a:r>
            <a:endParaRPr/>
          </a:p>
        </p:txBody>
      </p:sp>
      <p:sp>
        <p:nvSpPr>
          <p:cNvPr id="750" name="Google Shape;750;p5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79</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5"/>
        <p:cNvGrpSpPr/>
        <p:nvPr/>
      </p:nvGrpSpPr>
      <p:grpSpPr>
        <a:xfrm>
          <a:off x="0" y="0"/>
          <a:ext cx="0" cy="0"/>
          <a:chOff x="0" y="0"/>
          <a:chExt cx="0" cy="0"/>
        </a:xfrm>
      </p:grpSpPr>
      <p:sp>
        <p:nvSpPr>
          <p:cNvPr id="756" name="Google Shape;756;p1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7" name="Google Shape;757;p1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1"/>
        <p:cNvGrpSpPr/>
        <p:nvPr/>
      </p:nvGrpSpPr>
      <p:grpSpPr>
        <a:xfrm>
          <a:off x="0" y="0"/>
          <a:ext cx="0" cy="0"/>
          <a:chOff x="0" y="0"/>
          <a:chExt cx="0" cy="0"/>
        </a:xfrm>
      </p:grpSpPr>
      <p:sp>
        <p:nvSpPr>
          <p:cNvPr id="762" name="Google Shape;762;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3" name="Google Shape;763;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64" name="Google Shape;764;p6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81</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8"/>
        <p:cNvGrpSpPr/>
        <p:nvPr/>
      </p:nvGrpSpPr>
      <p:grpSpPr>
        <a:xfrm>
          <a:off x="0" y="0"/>
          <a:ext cx="0" cy="0"/>
          <a:chOff x="0" y="0"/>
          <a:chExt cx="0" cy="0"/>
        </a:xfrm>
      </p:grpSpPr>
      <p:sp>
        <p:nvSpPr>
          <p:cNvPr id="769" name="Google Shape;769;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0" name="Google Shape;770;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71" name="Google Shape;771;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Cover Slide - 1 speaker">
  <p:cSld name="Cover Slide - 1 speaker">
    <p:bg>
      <p:bgPr>
        <a:solidFill>
          <a:srgbClr val="F2EBE7"/>
        </a:solidFill>
        <a:effectLst/>
      </p:bgPr>
    </p:bg>
    <p:spTree>
      <p:nvGrpSpPr>
        <p:cNvPr id="1" name="Shape 15"/>
        <p:cNvGrpSpPr/>
        <p:nvPr/>
      </p:nvGrpSpPr>
      <p:grpSpPr>
        <a:xfrm>
          <a:off x="0" y="0"/>
          <a:ext cx="0" cy="0"/>
          <a:chOff x="0" y="0"/>
          <a:chExt cx="0" cy="0"/>
        </a:xfrm>
      </p:grpSpPr>
      <p:cxnSp>
        <p:nvCxnSpPr>
          <p:cNvPr id="16" name="Google Shape;16;p64"/>
          <p:cNvCxnSpPr/>
          <p:nvPr/>
        </p:nvCxnSpPr>
        <p:spPr>
          <a:xfrm>
            <a:off x="631971" y="2743200"/>
            <a:ext cx="10928059" cy="0"/>
          </a:xfrm>
          <a:prstGeom prst="straightConnector1">
            <a:avLst/>
          </a:prstGeom>
          <a:noFill/>
          <a:ln w="57150" cap="flat" cmpd="sng">
            <a:solidFill>
              <a:srgbClr val="6B226D"/>
            </a:solidFill>
            <a:prstDash val="solid"/>
            <a:miter lim="800000"/>
            <a:headEnd type="none" w="sm" len="sm"/>
            <a:tailEnd type="none" w="sm" len="sm"/>
          </a:ln>
        </p:spPr>
      </p:cxnSp>
      <p:sp>
        <p:nvSpPr>
          <p:cNvPr id="17" name="Google Shape;17;p64"/>
          <p:cNvSpPr>
            <a:spLocks noGrp="1"/>
          </p:cNvSpPr>
          <p:nvPr>
            <p:ph type="pic" idx="2"/>
          </p:nvPr>
        </p:nvSpPr>
        <p:spPr>
          <a:xfrm>
            <a:off x="5181600" y="3630428"/>
            <a:ext cx="1828800" cy="1828800"/>
          </a:xfrm>
          <a:prstGeom prst="roundRect">
            <a:avLst>
              <a:gd name="adj" fmla="val 16667"/>
            </a:avLst>
          </a:prstGeom>
          <a:solidFill>
            <a:schemeClr val="lt1"/>
          </a:solidFill>
          <a:ln>
            <a:noFill/>
          </a:ln>
        </p:spPr>
      </p:sp>
      <p:sp>
        <p:nvSpPr>
          <p:cNvPr id="18" name="Google Shape;18;p64"/>
          <p:cNvSpPr txBox="1">
            <a:spLocks noGrp="1"/>
          </p:cNvSpPr>
          <p:nvPr>
            <p:ph type="body" idx="1"/>
          </p:nvPr>
        </p:nvSpPr>
        <p:spPr>
          <a:xfrm>
            <a:off x="3969398" y="5548926"/>
            <a:ext cx="4253204" cy="410922"/>
          </a:xfrm>
          <a:prstGeom prst="rect">
            <a:avLst/>
          </a:prstGeom>
          <a:noFill/>
          <a:ln>
            <a:noFill/>
          </a:ln>
        </p:spPr>
        <p:txBody>
          <a:bodyPr spcFirstLastPara="1" wrap="square" lIns="91425" tIns="45700" rIns="91425" bIns="45700" anchor="ctr" anchorCtr="0">
            <a:noAutofit/>
          </a:bodyPr>
          <a:lstStyle>
            <a:lvl1pPr marL="457200" lvl="0" indent="-228600" algn="ctr">
              <a:lnSpc>
                <a:spcPct val="90000"/>
              </a:lnSpc>
              <a:spcBef>
                <a:spcPts val="1000"/>
              </a:spcBef>
              <a:spcAft>
                <a:spcPts val="0"/>
              </a:spcAft>
              <a:buClr>
                <a:srgbClr val="EC2028"/>
              </a:buClr>
              <a:buSzPts val="2000"/>
              <a:buNone/>
              <a:defRPr sz="2000" b="0">
                <a:solidFill>
                  <a:srgbClr val="EC2028"/>
                </a:solidFill>
                <a:latin typeface="Lato"/>
                <a:ea typeface="Lato"/>
                <a:cs typeface="Lato"/>
                <a:sym typeface="La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9" name="Google Shape;19;p64" descr="A red heart with purple and purple letters&#10;&#10;Description automatically generated"/>
          <p:cNvPicPr preferRelativeResize="0"/>
          <p:nvPr/>
        </p:nvPicPr>
        <p:blipFill rotWithShape="1">
          <a:blip r:embed="rId2">
            <a:alphaModFix/>
          </a:blip>
          <a:srcRect/>
          <a:stretch/>
        </p:blipFill>
        <p:spPr>
          <a:xfrm>
            <a:off x="9554889" y="154986"/>
            <a:ext cx="2442143" cy="557589"/>
          </a:xfrm>
          <a:prstGeom prst="rect">
            <a:avLst/>
          </a:prstGeom>
          <a:noFill/>
          <a:ln>
            <a:noFill/>
          </a:ln>
        </p:spPr>
      </p:pic>
      <p:grpSp>
        <p:nvGrpSpPr>
          <p:cNvPr id="20" name="Google Shape;20;p64"/>
          <p:cNvGrpSpPr/>
          <p:nvPr/>
        </p:nvGrpSpPr>
        <p:grpSpPr>
          <a:xfrm>
            <a:off x="93070" y="6290200"/>
            <a:ext cx="1799772" cy="484982"/>
            <a:chOff x="239712" y="6323294"/>
            <a:chExt cx="1799772" cy="484982"/>
          </a:xfrm>
        </p:grpSpPr>
        <p:pic>
          <p:nvPicPr>
            <p:cNvPr id="21" name="Google Shape;21;p64"/>
            <p:cNvPicPr preferRelativeResize="0"/>
            <p:nvPr/>
          </p:nvPicPr>
          <p:blipFill rotWithShape="1">
            <a:blip r:embed="rId3">
              <a:alphaModFix/>
            </a:blip>
            <a:srcRect/>
            <a:stretch/>
          </p:blipFill>
          <p:spPr>
            <a:xfrm>
              <a:off x="239712" y="6323294"/>
              <a:ext cx="1799772" cy="484982"/>
            </a:xfrm>
            <a:prstGeom prst="rect">
              <a:avLst/>
            </a:prstGeom>
            <a:noFill/>
            <a:ln>
              <a:noFill/>
            </a:ln>
          </p:spPr>
        </p:pic>
        <p:sp>
          <p:nvSpPr>
            <p:cNvPr id="22" name="Google Shape;22;p64"/>
            <p:cNvSpPr txBox="1"/>
            <p:nvPr/>
          </p:nvSpPr>
          <p:spPr>
            <a:xfrm>
              <a:off x="724910" y="6353817"/>
              <a:ext cx="817853"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chemeClr val="dk1"/>
                  </a:solidFill>
                  <a:latin typeface="Montserrat"/>
                  <a:ea typeface="Montserrat"/>
                  <a:cs typeface="Montserrat"/>
                  <a:sym typeface="Montserrat"/>
                </a:rPr>
                <a:t>hosted by</a:t>
              </a:r>
              <a:endParaRPr sz="1400" b="0" i="0" u="none" strike="noStrike" cap="none">
                <a:solidFill>
                  <a:srgbClr val="000000"/>
                </a:solidFill>
                <a:latin typeface="Arial"/>
                <a:ea typeface="Arial"/>
                <a:cs typeface="Arial"/>
                <a:sym typeface="Arial"/>
              </a:endParaRPr>
            </a:p>
          </p:txBody>
        </p:sp>
      </p:grpSp>
      <p:sp>
        <p:nvSpPr>
          <p:cNvPr id="23" name="Google Shape;23;p64"/>
          <p:cNvSpPr txBox="1"/>
          <p:nvPr/>
        </p:nvSpPr>
        <p:spPr>
          <a:xfrm>
            <a:off x="666474" y="914400"/>
            <a:ext cx="10928059" cy="438211"/>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832260"/>
              </a:buClr>
              <a:buSzPts val="2000"/>
              <a:buFont typeface="Lato"/>
              <a:buNone/>
            </a:pPr>
            <a:r>
              <a:rPr lang="en-US" sz="2000" b="0" i="0" u="none" strike="noStrike" cap="none">
                <a:solidFill>
                  <a:srgbClr val="832260"/>
                </a:solidFill>
                <a:latin typeface="Lato"/>
                <a:ea typeface="Lato"/>
                <a:cs typeface="Lato"/>
                <a:sym typeface="Lato"/>
              </a:rPr>
              <a:t>PC</a:t>
            </a:r>
            <a:r>
              <a:rPr lang="en-US" sz="2000" b="0" i="0" u="none" strike="noStrike" cap="none" baseline="30000">
                <a:solidFill>
                  <a:srgbClr val="832260"/>
                </a:solidFill>
                <a:latin typeface="Lato"/>
                <a:ea typeface="Lato"/>
                <a:cs typeface="Lato"/>
                <a:sym typeface="Lato"/>
              </a:rPr>
              <a:t>4</a:t>
            </a:r>
            <a:r>
              <a:rPr lang="en-US" sz="2000" b="0" i="0" u="none" strike="noStrike" cap="none">
                <a:solidFill>
                  <a:srgbClr val="832260"/>
                </a:solidFill>
                <a:latin typeface="Lato"/>
                <a:ea typeface="Lato"/>
                <a:cs typeface="Lato"/>
                <a:sym typeface="Lato"/>
              </a:rPr>
              <a:t>/PAC</a:t>
            </a:r>
            <a:r>
              <a:rPr lang="en-US" sz="2000" b="0" i="0" u="none" strike="noStrike" cap="none" baseline="30000">
                <a:solidFill>
                  <a:srgbClr val="832260"/>
                </a:solidFill>
                <a:latin typeface="Lato"/>
                <a:ea typeface="Lato"/>
                <a:cs typeface="Lato"/>
                <a:sym typeface="Lato"/>
              </a:rPr>
              <a:t>3</a:t>
            </a:r>
            <a:r>
              <a:rPr lang="en-US" sz="2000" b="0" i="0" u="none" strike="noStrike" cap="none">
                <a:solidFill>
                  <a:srgbClr val="832260"/>
                </a:solidFill>
                <a:latin typeface="Lato"/>
                <a:ea typeface="Lato"/>
                <a:cs typeface="Lato"/>
                <a:sym typeface="Lato"/>
              </a:rPr>
              <a:t> Spring 2024 Conference</a:t>
            </a:r>
            <a:endParaRPr sz="1400" b="0" i="0" u="none" strike="noStrike" cap="none">
              <a:solidFill>
                <a:srgbClr val="000000"/>
              </a:solidFill>
              <a:latin typeface="Arial"/>
              <a:ea typeface="Arial"/>
              <a:cs typeface="Arial"/>
              <a:sym typeface="Arial"/>
            </a:endParaRPr>
          </a:p>
        </p:txBody>
      </p:sp>
      <p:sp>
        <p:nvSpPr>
          <p:cNvPr id="24" name="Google Shape;24;p64"/>
          <p:cNvSpPr txBox="1">
            <a:spLocks noGrp="1"/>
          </p:cNvSpPr>
          <p:nvPr>
            <p:ph type="body" idx="3"/>
          </p:nvPr>
        </p:nvSpPr>
        <p:spPr>
          <a:xfrm>
            <a:off x="631970" y="1436752"/>
            <a:ext cx="10928059" cy="914400"/>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rgbClr val="ED2127"/>
              </a:buClr>
              <a:buSzPts val="3800"/>
              <a:buNone/>
              <a:defRPr sz="3800">
                <a:solidFill>
                  <a:srgbClr val="ED2127"/>
                </a:solidFill>
                <a:latin typeface="Lato"/>
                <a:ea typeface="Lato"/>
                <a:cs typeface="Lato"/>
                <a:sym typeface="La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2_Cover Slide - 3 speakers">
  <p:cSld name="2_Cover Slide - 3 speakers">
    <p:bg>
      <p:bgPr>
        <a:solidFill>
          <a:srgbClr val="F2EBE7"/>
        </a:solidFill>
        <a:effectLst/>
      </p:bgPr>
    </p:bg>
    <p:spTree>
      <p:nvGrpSpPr>
        <p:cNvPr id="1" name="Shape 25"/>
        <p:cNvGrpSpPr/>
        <p:nvPr/>
      </p:nvGrpSpPr>
      <p:grpSpPr>
        <a:xfrm>
          <a:off x="0" y="0"/>
          <a:ext cx="0" cy="0"/>
          <a:chOff x="0" y="0"/>
          <a:chExt cx="0" cy="0"/>
        </a:xfrm>
      </p:grpSpPr>
      <p:cxnSp>
        <p:nvCxnSpPr>
          <p:cNvPr id="26" name="Google Shape;26;p65"/>
          <p:cNvCxnSpPr/>
          <p:nvPr/>
        </p:nvCxnSpPr>
        <p:spPr>
          <a:xfrm>
            <a:off x="631971" y="2743200"/>
            <a:ext cx="10928059" cy="0"/>
          </a:xfrm>
          <a:prstGeom prst="straightConnector1">
            <a:avLst/>
          </a:prstGeom>
          <a:noFill/>
          <a:ln w="57150" cap="flat" cmpd="sng">
            <a:solidFill>
              <a:srgbClr val="6B226D"/>
            </a:solidFill>
            <a:prstDash val="solid"/>
            <a:miter lim="800000"/>
            <a:headEnd type="none" w="sm" len="sm"/>
            <a:tailEnd type="none" w="sm" len="sm"/>
          </a:ln>
        </p:spPr>
      </p:cxnSp>
      <p:sp>
        <p:nvSpPr>
          <p:cNvPr id="27" name="Google Shape;27;p65"/>
          <p:cNvSpPr>
            <a:spLocks noGrp="1"/>
          </p:cNvSpPr>
          <p:nvPr>
            <p:ph type="pic" idx="2"/>
          </p:nvPr>
        </p:nvSpPr>
        <p:spPr>
          <a:xfrm>
            <a:off x="1293041" y="3343364"/>
            <a:ext cx="1828800" cy="1828800"/>
          </a:xfrm>
          <a:prstGeom prst="roundRect">
            <a:avLst>
              <a:gd name="adj" fmla="val 16667"/>
            </a:avLst>
          </a:prstGeom>
          <a:solidFill>
            <a:schemeClr val="lt1"/>
          </a:solidFill>
          <a:ln>
            <a:noFill/>
          </a:ln>
        </p:spPr>
      </p:sp>
      <p:sp>
        <p:nvSpPr>
          <p:cNvPr id="28" name="Google Shape;28;p65"/>
          <p:cNvSpPr txBox="1">
            <a:spLocks noGrp="1"/>
          </p:cNvSpPr>
          <p:nvPr>
            <p:ph type="body" idx="1"/>
          </p:nvPr>
        </p:nvSpPr>
        <p:spPr>
          <a:xfrm>
            <a:off x="515801" y="5373984"/>
            <a:ext cx="3383280" cy="410922"/>
          </a:xfrm>
          <a:prstGeom prst="rect">
            <a:avLst/>
          </a:prstGeom>
          <a:noFill/>
          <a:ln>
            <a:noFill/>
          </a:ln>
        </p:spPr>
        <p:txBody>
          <a:bodyPr spcFirstLastPara="1" wrap="square" lIns="91425" tIns="45700" rIns="91425" bIns="45700" anchor="ctr" anchorCtr="0">
            <a:noAutofit/>
          </a:bodyPr>
          <a:lstStyle>
            <a:lvl1pPr marL="457200" lvl="0" indent="-228600" algn="ctr">
              <a:lnSpc>
                <a:spcPct val="90000"/>
              </a:lnSpc>
              <a:spcBef>
                <a:spcPts val="1000"/>
              </a:spcBef>
              <a:spcAft>
                <a:spcPts val="0"/>
              </a:spcAft>
              <a:buClr>
                <a:srgbClr val="EC2028"/>
              </a:buClr>
              <a:buSzPts val="2000"/>
              <a:buNone/>
              <a:defRPr sz="2000" b="0">
                <a:solidFill>
                  <a:srgbClr val="EC2028"/>
                </a:solidFill>
                <a:latin typeface="Lato"/>
                <a:ea typeface="Lato"/>
                <a:cs typeface="Lato"/>
                <a:sym typeface="La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65"/>
          <p:cNvSpPr>
            <a:spLocks noGrp="1"/>
          </p:cNvSpPr>
          <p:nvPr>
            <p:ph type="pic" idx="3"/>
          </p:nvPr>
        </p:nvSpPr>
        <p:spPr>
          <a:xfrm>
            <a:off x="9070158" y="3343364"/>
            <a:ext cx="1828800" cy="1828800"/>
          </a:xfrm>
          <a:prstGeom prst="roundRect">
            <a:avLst>
              <a:gd name="adj" fmla="val 16667"/>
            </a:avLst>
          </a:prstGeom>
          <a:solidFill>
            <a:schemeClr val="lt1"/>
          </a:solidFill>
          <a:ln>
            <a:noFill/>
          </a:ln>
        </p:spPr>
      </p:sp>
      <p:sp>
        <p:nvSpPr>
          <p:cNvPr id="30" name="Google Shape;30;p65"/>
          <p:cNvSpPr txBox="1">
            <a:spLocks noGrp="1"/>
          </p:cNvSpPr>
          <p:nvPr>
            <p:ph type="body" idx="4"/>
          </p:nvPr>
        </p:nvSpPr>
        <p:spPr>
          <a:xfrm>
            <a:off x="8292918" y="5373984"/>
            <a:ext cx="3383280" cy="410922"/>
          </a:xfrm>
          <a:prstGeom prst="rect">
            <a:avLst/>
          </a:prstGeom>
          <a:noFill/>
          <a:ln>
            <a:noFill/>
          </a:ln>
        </p:spPr>
        <p:txBody>
          <a:bodyPr spcFirstLastPara="1" wrap="square" lIns="91425" tIns="45700" rIns="91425" bIns="45700" anchor="ctr" anchorCtr="0">
            <a:noAutofit/>
          </a:bodyPr>
          <a:lstStyle>
            <a:lvl1pPr marL="457200" lvl="0" indent="-228600" algn="ctr">
              <a:lnSpc>
                <a:spcPct val="90000"/>
              </a:lnSpc>
              <a:spcBef>
                <a:spcPts val="1000"/>
              </a:spcBef>
              <a:spcAft>
                <a:spcPts val="0"/>
              </a:spcAft>
              <a:buClr>
                <a:srgbClr val="EC2028"/>
              </a:buClr>
              <a:buSzPts val="2000"/>
              <a:buNone/>
              <a:defRPr sz="2000" b="0">
                <a:solidFill>
                  <a:srgbClr val="EC2028"/>
                </a:solidFill>
                <a:latin typeface="Lato"/>
                <a:ea typeface="Lato"/>
                <a:cs typeface="Lato"/>
                <a:sym typeface="La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65"/>
          <p:cNvSpPr>
            <a:spLocks noGrp="1"/>
          </p:cNvSpPr>
          <p:nvPr>
            <p:ph type="pic" idx="5"/>
          </p:nvPr>
        </p:nvSpPr>
        <p:spPr>
          <a:xfrm>
            <a:off x="5181600" y="3343364"/>
            <a:ext cx="1828800" cy="1828800"/>
          </a:xfrm>
          <a:prstGeom prst="roundRect">
            <a:avLst>
              <a:gd name="adj" fmla="val 16667"/>
            </a:avLst>
          </a:prstGeom>
          <a:solidFill>
            <a:schemeClr val="lt1"/>
          </a:solidFill>
          <a:ln>
            <a:noFill/>
          </a:ln>
        </p:spPr>
      </p:sp>
      <p:sp>
        <p:nvSpPr>
          <p:cNvPr id="32" name="Google Shape;32;p65"/>
          <p:cNvSpPr txBox="1">
            <a:spLocks noGrp="1"/>
          </p:cNvSpPr>
          <p:nvPr>
            <p:ph type="body" idx="6"/>
          </p:nvPr>
        </p:nvSpPr>
        <p:spPr>
          <a:xfrm>
            <a:off x="4404360" y="5373984"/>
            <a:ext cx="3383280" cy="410922"/>
          </a:xfrm>
          <a:prstGeom prst="rect">
            <a:avLst/>
          </a:prstGeom>
          <a:noFill/>
          <a:ln>
            <a:noFill/>
          </a:ln>
        </p:spPr>
        <p:txBody>
          <a:bodyPr spcFirstLastPara="1" wrap="square" lIns="91425" tIns="45700" rIns="91425" bIns="45700" anchor="ctr" anchorCtr="0">
            <a:noAutofit/>
          </a:bodyPr>
          <a:lstStyle>
            <a:lvl1pPr marL="457200" lvl="0" indent="-228600" algn="ctr">
              <a:lnSpc>
                <a:spcPct val="90000"/>
              </a:lnSpc>
              <a:spcBef>
                <a:spcPts val="1000"/>
              </a:spcBef>
              <a:spcAft>
                <a:spcPts val="0"/>
              </a:spcAft>
              <a:buClr>
                <a:srgbClr val="EC2028"/>
              </a:buClr>
              <a:buSzPts val="2000"/>
              <a:buNone/>
              <a:defRPr sz="2000" b="0">
                <a:solidFill>
                  <a:srgbClr val="EC2028"/>
                </a:solidFill>
                <a:latin typeface="Lato"/>
                <a:ea typeface="Lato"/>
                <a:cs typeface="Lato"/>
                <a:sym typeface="La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3" name="Google Shape;33;p65" descr="A red heart with purple and purple letters&#10;&#10;Description automatically generated"/>
          <p:cNvPicPr preferRelativeResize="0"/>
          <p:nvPr/>
        </p:nvPicPr>
        <p:blipFill rotWithShape="1">
          <a:blip r:embed="rId2">
            <a:alphaModFix/>
          </a:blip>
          <a:srcRect/>
          <a:stretch/>
        </p:blipFill>
        <p:spPr>
          <a:xfrm>
            <a:off x="9554889" y="154986"/>
            <a:ext cx="2442143" cy="557589"/>
          </a:xfrm>
          <a:prstGeom prst="rect">
            <a:avLst/>
          </a:prstGeom>
          <a:noFill/>
          <a:ln>
            <a:noFill/>
          </a:ln>
        </p:spPr>
      </p:pic>
      <p:grpSp>
        <p:nvGrpSpPr>
          <p:cNvPr id="34" name="Google Shape;34;p65"/>
          <p:cNvGrpSpPr/>
          <p:nvPr/>
        </p:nvGrpSpPr>
        <p:grpSpPr>
          <a:xfrm>
            <a:off x="93070" y="6290200"/>
            <a:ext cx="1799772" cy="484982"/>
            <a:chOff x="239712" y="6323294"/>
            <a:chExt cx="1799772" cy="484982"/>
          </a:xfrm>
        </p:grpSpPr>
        <p:pic>
          <p:nvPicPr>
            <p:cNvPr id="35" name="Google Shape;35;p65"/>
            <p:cNvPicPr preferRelativeResize="0"/>
            <p:nvPr/>
          </p:nvPicPr>
          <p:blipFill rotWithShape="1">
            <a:blip r:embed="rId3">
              <a:alphaModFix/>
            </a:blip>
            <a:srcRect/>
            <a:stretch/>
          </p:blipFill>
          <p:spPr>
            <a:xfrm>
              <a:off x="239712" y="6323294"/>
              <a:ext cx="1799772" cy="484982"/>
            </a:xfrm>
            <a:prstGeom prst="rect">
              <a:avLst/>
            </a:prstGeom>
            <a:noFill/>
            <a:ln>
              <a:noFill/>
            </a:ln>
          </p:spPr>
        </p:pic>
        <p:sp>
          <p:nvSpPr>
            <p:cNvPr id="36" name="Google Shape;36;p65"/>
            <p:cNvSpPr txBox="1"/>
            <p:nvPr/>
          </p:nvSpPr>
          <p:spPr>
            <a:xfrm>
              <a:off x="724910" y="6353817"/>
              <a:ext cx="817853"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chemeClr val="dk1"/>
                  </a:solidFill>
                  <a:latin typeface="Montserrat"/>
                  <a:ea typeface="Montserrat"/>
                  <a:cs typeface="Montserrat"/>
                  <a:sym typeface="Montserrat"/>
                </a:rPr>
                <a:t>hosted by</a:t>
              </a:r>
              <a:endParaRPr sz="1400" b="0" i="0" u="none" strike="noStrike" cap="none">
                <a:solidFill>
                  <a:srgbClr val="000000"/>
                </a:solidFill>
                <a:latin typeface="Arial"/>
                <a:ea typeface="Arial"/>
                <a:cs typeface="Arial"/>
                <a:sym typeface="Arial"/>
              </a:endParaRPr>
            </a:p>
          </p:txBody>
        </p:sp>
      </p:grpSp>
      <p:sp>
        <p:nvSpPr>
          <p:cNvPr id="37" name="Google Shape;37;p65"/>
          <p:cNvSpPr txBox="1"/>
          <p:nvPr/>
        </p:nvSpPr>
        <p:spPr>
          <a:xfrm>
            <a:off x="666474" y="914400"/>
            <a:ext cx="10928059" cy="438211"/>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832260"/>
              </a:buClr>
              <a:buSzPts val="2000"/>
              <a:buFont typeface="Lato"/>
              <a:buNone/>
            </a:pPr>
            <a:r>
              <a:rPr lang="en-US" sz="2000" b="0" i="0" u="none" strike="noStrike" cap="none">
                <a:solidFill>
                  <a:srgbClr val="832260"/>
                </a:solidFill>
                <a:latin typeface="Lato"/>
                <a:ea typeface="Lato"/>
                <a:cs typeface="Lato"/>
                <a:sym typeface="Lato"/>
              </a:rPr>
              <a:t>PC</a:t>
            </a:r>
            <a:r>
              <a:rPr lang="en-US" sz="2000" b="0" i="0" u="none" strike="noStrike" cap="none" baseline="30000">
                <a:solidFill>
                  <a:srgbClr val="832260"/>
                </a:solidFill>
                <a:latin typeface="Lato"/>
                <a:ea typeface="Lato"/>
                <a:cs typeface="Lato"/>
                <a:sym typeface="Lato"/>
              </a:rPr>
              <a:t>4</a:t>
            </a:r>
            <a:r>
              <a:rPr lang="en-US" sz="2000" b="0" i="0" u="none" strike="noStrike" cap="none">
                <a:solidFill>
                  <a:srgbClr val="832260"/>
                </a:solidFill>
                <a:latin typeface="Lato"/>
                <a:ea typeface="Lato"/>
                <a:cs typeface="Lato"/>
                <a:sym typeface="Lato"/>
              </a:rPr>
              <a:t>/PAC</a:t>
            </a:r>
            <a:r>
              <a:rPr lang="en-US" sz="2000" b="0" i="0" u="none" strike="noStrike" cap="none" baseline="30000">
                <a:solidFill>
                  <a:srgbClr val="832260"/>
                </a:solidFill>
                <a:latin typeface="Lato"/>
                <a:ea typeface="Lato"/>
                <a:cs typeface="Lato"/>
                <a:sym typeface="Lato"/>
              </a:rPr>
              <a:t>3</a:t>
            </a:r>
            <a:r>
              <a:rPr lang="en-US" sz="2000" b="0" i="0" u="none" strike="noStrike" cap="none">
                <a:solidFill>
                  <a:srgbClr val="832260"/>
                </a:solidFill>
                <a:latin typeface="Lato"/>
                <a:ea typeface="Lato"/>
                <a:cs typeface="Lato"/>
                <a:sym typeface="Lato"/>
              </a:rPr>
              <a:t> Spring 2024 Conference</a:t>
            </a:r>
            <a:endParaRPr sz="1400" b="0" i="0" u="none" strike="noStrike" cap="none">
              <a:solidFill>
                <a:srgbClr val="000000"/>
              </a:solidFill>
              <a:latin typeface="Arial"/>
              <a:ea typeface="Arial"/>
              <a:cs typeface="Arial"/>
              <a:sym typeface="Arial"/>
            </a:endParaRPr>
          </a:p>
        </p:txBody>
      </p:sp>
      <p:sp>
        <p:nvSpPr>
          <p:cNvPr id="38" name="Google Shape;38;p65"/>
          <p:cNvSpPr txBox="1">
            <a:spLocks noGrp="1"/>
          </p:cNvSpPr>
          <p:nvPr>
            <p:ph type="body" idx="7"/>
          </p:nvPr>
        </p:nvSpPr>
        <p:spPr>
          <a:xfrm>
            <a:off x="631970" y="1436752"/>
            <a:ext cx="10928059" cy="914400"/>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rgbClr val="ED2127"/>
              </a:buClr>
              <a:buSzPts val="3800"/>
              <a:buNone/>
              <a:defRPr sz="3800">
                <a:solidFill>
                  <a:srgbClr val="ED2127"/>
                </a:solidFill>
                <a:latin typeface="Lato"/>
                <a:ea typeface="Lato"/>
                <a:cs typeface="Lato"/>
                <a:sym typeface="La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3_Cover Slide - 4 speakers">
  <p:cSld name="3_Cover Slide - 4 speakers">
    <p:bg>
      <p:bgPr>
        <a:solidFill>
          <a:srgbClr val="F2EBE7"/>
        </a:solidFill>
        <a:effectLst/>
      </p:bgPr>
    </p:bg>
    <p:spTree>
      <p:nvGrpSpPr>
        <p:cNvPr id="1" name="Shape 39"/>
        <p:cNvGrpSpPr/>
        <p:nvPr/>
      </p:nvGrpSpPr>
      <p:grpSpPr>
        <a:xfrm>
          <a:off x="0" y="0"/>
          <a:ext cx="0" cy="0"/>
          <a:chOff x="0" y="0"/>
          <a:chExt cx="0" cy="0"/>
        </a:xfrm>
      </p:grpSpPr>
      <p:cxnSp>
        <p:nvCxnSpPr>
          <p:cNvPr id="40" name="Google Shape;40;p66"/>
          <p:cNvCxnSpPr/>
          <p:nvPr/>
        </p:nvCxnSpPr>
        <p:spPr>
          <a:xfrm>
            <a:off x="631971" y="2743200"/>
            <a:ext cx="10928059" cy="0"/>
          </a:xfrm>
          <a:prstGeom prst="straightConnector1">
            <a:avLst/>
          </a:prstGeom>
          <a:noFill/>
          <a:ln w="57150" cap="flat" cmpd="sng">
            <a:solidFill>
              <a:srgbClr val="6B226D"/>
            </a:solidFill>
            <a:prstDash val="solid"/>
            <a:miter lim="800000"/>
            <a:headEnd type="none" w="sm" len="sm"/>
            <a:tailEnd type="none" w="sm" len="sm"/>
          </a:ln>
        </p:spPr>
      </p:cxnSp>
      <p:sp>
        <p:nvSpPr>
          <p:cNvPr id="41" name="Google Shape;41;p66"/>
          <p:cNvSpPr>
            <a:spLocks noGrp="1"/>
          </p:cNvSpPr>
          <p:nvPr>
            <p:ph type="pic" idx="2"/>
          </p:nvPr>
        </p:nvSpPr>
        <p:spPr>
          <a:xfrm>
            <a:off x="912041" y="3343364"/>
            <a:ext cx="1828800" cy="1828800"/>
          </a:xfrm>
          <a:prstGeom prst="roundRect">
            <a:avLst>
              <a:gd name="adj" fmla="val 16667"/>
            </a:avLst>
          </a:prstGeom>
          <a:solidFill>
            <a:schemeClr val="lt1"/>
          </a:solidFill>
          <a:ln>
            <a:noFill/>
          </a:ln>
        </p:spPr>
      </p:sp>
      <p:sp>
        <p:nvSpPr>
          <p:cNvPr id="42" name="Google Shape;42;p66"/>
          <p:cNvSpPr txBox="1">
            <a:spLocks noGrp="1"/>
          </p:cNvSpPr>
          <p:nvPr>
            <p:ph type="body" idx="1"/>
          </p:nvPr>
        </p:nvSpPr>
        <p:spPr>
          <a:xfrm>
            <a:off x="134801" y="5373984"/>
            <a:ext cx="3383280" cy="410922"/>
          </a:xfrm>
          <a:prstGeom prst="rect">
            <a:avLst/>
          </a:prstGeom>
          <a:noFill/>
          <a:ln>
            <a:noFill/>
          </a:ln>
        </p:spPr>
        <p:txBody>
          <a:bodyPr spcFirstLastPara="1" wrap="square" lIns="91425" tIns="45700" rIns="91425" bIns="45700" anchor="ctr" anchorCtr="0">
            <a:noAutofit/>
          </a:bodyPr>
          <a:lstStyle>
            <a:lvl1pPr marL="457200" lvl="0" indent="-228600" algn="ctr">
              <a:lnSpc>
                <a:spcPct val="90000"/>
              </a:lnSpc>
              <a:spcBef>
                <a:spcPts val="1000"/>
              </a:spcBef>
              <a:spcAft>
                <a:spcPts val="0"/>
              </a:spcAft>
              <a:buClr>
                <a:srgbClr val="EC2028"/>
              </a:buClr>
              <a:buSzPts val="2000"/>
              <a:buNone/>
              <a:defRPr sz="2000" b="0">
                <a:solidFill>
                  <a:srgbClr val="EC2028"/>
                </a:solidFill>
                <a:latin typeface="Lato"/>
                <a:ea typeface="Lato"/>
                <a:cs typeface="Lato"/>
                <a:sym typeface="La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66"/>
          <p:cNvSpPr>
            <a:spLocks noGrp="1"/>
          </p:cNvSpPr>
          <p:nvPr>
            <p:ph type="pic" idx="3"/>
          </p:nvPr>
        </p:nvSpPr>
        <p:spPr>
          <a:xfrm>
            <a:off x="9403533" y="3343364"/>
            <a:ext cx="1828800" cy="1828800"/>
          </a:xfrm>
          <a:prstGeom prst="roundRect">
            <a:avLst>
              <a:gd name="adj" fmla="val 16667"/>
            </a:avLst>
          </a:prstGeom>
          <a:solidFill>
            <a:schemeClr val="lt1"/>
          </a:solidFill>
          <a:ln>
            <a:noFill/>
          </a:ln>
        </p:spPr>
      </p:sp>
      <p:sp>
        <p:nvSpPr>
          <p:cNvPr id="44" name="Google Shape;44;p66"/>
          <p:cNvSpPr txBox="1">
            <a:spLocks noGrp="1"/>
          </p:cNvSpPr>
          <p:nvPr>
            <p:ph type="body" idx="4"/>
          </p:nvPr>
        </p:nvSpPr>
        <p:spPr>
          <a:xfrm>
            <a:off x="8626293" y="5373984"/>
            <a:ext cx="3383280" cy="410922"/>
          </a:xfrm>
          <a:prstGeom prst="rect">
            <a:avLst/>
          </a:prstGeom>
          <a:noFill/>
          <a:ln>
            <a:noFill/>
          </a:ln>
        </p:spPr>
        <p:txBody>
          <a:bodyPr spcFirstLastPara="1" wrap="square" lIns="91425" tIns="45700" rIns="91425" bIns="45700" anchor="ctr" anchorCtr="0">
            <a:noAutofit/>
          </a:bodyPr>
          <a:lstStyle>
            <a:lvl1pPr marL="457200" lvl="0" indent="-228600" algn="ctr">
              <a:lnSpc>
                <a:spcPct val="90000"/>
              </a:lnSpc>
              <a:spcBef>
                <a:spcPts val="1000"/>
              </a:spcBef>
              <a:spcAft>
                <a:spcPts val="0"/>
              </a:spcAft>
              <a:buClr>
                <a:srgbClr val="EC2028"/>
              </a:buClr>
              <a:buSzPts val="2000"/>
              <a:buNone/>
              <a:defRPr sz="2000" b="0">
                <a:solidFill>
                  <a:srgbClr val="EC2028"/>
                </a:solidFill>
                <a:latin typeface="Lato"/>
                <a:ea typeface="Lato"/>
                <a:cs typeface="Lato"/>
                <a:sym typeface="La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p66"/>
          <p:cNvSpPr>
            <a:spLocks noGrp="1"/>
          </p:cNvSpPr>
          <p:nvPr>
            <p:ph type="pic" idx="5"/>
          </p:nvPr>
        </p:nvSpPr>
        <p:spPr>
          <a:xfrm>
            <a:off x="3742538" y="3343364"/>
            <a:ext cx="1828800" cy="1828800"/>
          </a:xfrm>
          <a:prstGeom prst="roundRect">
            <a:avLst>
              <a:gd name="adj" fmla="val 16667"/>
            </a:avLst>
          </a:prstGeom>
          <a:solidFill>
            <a:schemeClr val="lt1"/>
          </a:solidFill>
          <a:ln>
            <a:noFill/>
          </a:ln>
        </p:spPr>
      </p:sp>
      <p:sp>
        <p:nvSpPr>
          <p:cNvPr id="46" name="Google Shape;46;p66"/>
          <p:cNvSpPr txBox="1">
            <a:spLocks noGrp="1"/>
          </p:cNvSpPr>
          <p:nvPr>
            <p:ph type="body" idx="6"/>
          </p:nvPr>
        </p:nvSpPr>
        <p:spPr>
          <a:xfrm>
            <a:off x="2965298" y="5373984"/>
            <a:ext cx="3383280" cy="410922"/>
          </a:xfrm>
          <a:prstGeom prst="rect">
            <a:avLst/>
          </a:prstGeom>
          <a:noFill/>
          <a:ln>
            <a:noFill/>
          </a:ln>
        </p:spPr>
        <p:txBody>
          <a:bodyPr spcFirstLastPara="1" wrap="square" lIns="91425" tIns="45700" rIns="91425" bIns="45700" anchor="ctr" anchorCtr="0">
            <a:noAutofit/>
          </a:bodyPr>
          <a:lstStyle>
            <a:lvl1pPr marL="457200" lvl="0" indent="-228600" algn="ctr">
              <a:lnSpc>
                <a:spcPct val="90000"/>
              </a:lnSpc>
              <a:spcBef>
                <a:spcPts val="1000"/>
              </a:spcBef>
              <a:spcAft>
                <a:spcPts val="0"/>
              </a:spcAft>
              <a:buClr>
                <a:srgbClr val="EC2028"/>
              </a:buClr>
              <a:buSzPts val="2000"/>
              <a:buNone/>
              <a:defRPr sz="2000" b="0">
                <a:solidFill>
                  <a:srgbClr val="EC2028"/>
                </a:solidFill>
                <a:latin typeface="Lato"/>
                <a:ea typeface="Lato"/>
                <a:cs typeface="Lato"/>
                <a:sym typeface="La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66"/>
          <p:cNvSpPr>
            <a:spLocks noGrp="1"/>
          </p:cNvSpPr>
          <p:nvPr>
            <p:ph type="pic" idx="7"/>
          </p:nvPr>
        </p:nvSpPr>
        <p:spPr>
          <a:xfrm>
            <a:off x="6573035" y="3353066"/>
            <a:ext cx="1828800" cy="1828800"/>
          </a:xfrm>
          <a:prstGeom prst="roundRect">
            <a:avLst>
              <a:gd name="adj" fmla="val 16667"/>
            </a:avLst>
          </a:prstGeom>
          <a:solidFill>
            <a:schemeClr val="lt1"/>
          </a:solidFill>
          <a:ln>
            <a:noFill/>
          </a:ln>
        </p:spPr>
      </p:sp>
      <p:sp>
        <p:nvSpPr>
          <p:cNvPr id="48" name="Google Shape;48;p66"/>
          <p:cNvSpPr txBox="1">
            <a:spLocks noGrp="1"/>
          </p:cNvSpPr>
          <p:nvPr>
            <p:ph type="body" idx="8"/>
          </p:nvPr>
        </p:nvSpPr>
        <p:spPr>
          <a:xfrm>
            <a:off x="5795795" y="5383686"/>
            <a:ext cx="3383280" cy="410922"/>
          </a:xfrm>
          <a:prstGeom prst="rect">
            <a:avLst/>
          </a:prstGeom>
          <a:noFill/>
          <a:ln>
            <a:noFill/>
          </a:ln>
        </p:spPr>
        <p:txBody>
          <a:bodyPr spcFirstLastPara="1" wrap="square" lIns="91425" tIns="45700" rIns="91425" bIns="45700" anchor="ctr" anchorCtr="0">
            <a:noAutofit/>
          </a:bodyPr>
          <a:lstStyle>
            <a:lvl1pPr marL="457200" lvl="0" indent="-228600" algn="ctr">
              <a:lnSpc>
                <a:spcPct val="90000"/>
              </a:lnSpc>
              <a:spcBef>
                <a:spcPts val="1000"/>
              </a:spcBef>
              <a:spcAft>
                <a:spcPts val="0"/>
              </a:spcAft>
              <a:buClr>
                <a:srgbClr val="EC2028"/>
              </a:buClr>
              <a:buSzPts val="2000"/>
              <a:buNone/>
              <a:defRPr sz="2000" b="0">
                <a:solidFill>
                  <a:srgbClr val="EC2028"/>
                </a:solidFill>
                <a:latin typeface="Lato"/>
                <a:ea typeface="Lato"/>
                <a:cs typeface="Lato"/>
                <a:sym typeface="La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9" name="Google Shape;49;p66" descr="A red heart with purple and purple letters&#10;&#10;Description automatically generated"/>
          <p:cNvPicPr preferRelativeResize="0"/>
          <p:nvPr/>
        </p:nvPicPr>
        <p:blipFill rotWithShape="1">
          <a:blip r:embed="rId2">
            <a:alphaModFix/>
          </a:blip>
          <a:srcRect/>
          <a:stretch/>
        </p:blipFill>
        <p:spPr>
          <a:xfrm>
            <a:off x="9554889" y="154986"/>
            <a:ext cx="2442143" cy="557589"/>
          </a:xfrm>
          <a:prstGeom prst="rect">
            <a:avLst/>
          </a:prstGeom>
          <a:noFill/>
          <a:ln>
            <a:noFill/>
          </a:ln>
        </p:spPr>
      </p:pic>
      <p:grpSp>
        <p:nvGrpSpPr>
          <p:cNvPr id="50" name="Google Shape;50;p66"/>
          <p:cNvGrpSpPr/>
          <p:nvPr/>
        </p:nvGrpSpPr>
        <p:grpSpPr>
          <a:xfrm>
            <a:off x="93070" y="6290200"/>
            <a:ext cx="1799772" cy="484982"/>
            <a:chOff x="239712" y="6323294"/>
            <a:chExt cx="1799772" cy="484982"/>
          </a:xfrm>
        </p:grpSpPr>
        <p:pic>
          <p:nvPicPr>
            <p:cNvPr id="51" name="Google Shape;51;p66"/>
            <p:cNvPicPr preferRelativeResize="0"/>
            <p:nvPr/>
          </p:nvPicPr>
          <p:blipFill rotWithShape="1">
            <a:blip r:embed="rId3">
              <a:alphaModFix/>
            </a:blip>
            <a:srcRect/>
            <a:stretch/>
          </p:blipFill>
          <p:spPr>
            <a:xfrm>
              <a:off x="239712" y="6323294"/>
              <a:ext cx="1799772" cy="484982"/>
            </a:xfrm>
            <a:prstGeom prst="rect">
              <a:avLst/>
            </a:prstGeom>
            <a:noFill/>
            <a:ln>
              <a:noFill/>
            </a:ln>
          </p:spPr>
        </p:pic>
        <p:sp>
          <p:nvSpPr>
            <p:cNvPr id="52" name="Google Shape;52;p66"/>
            <p:cNvSpPr txBox="1"/>
            <p:nvPr/>
          </p:nvSpPr>
          <p:spPr>
            <a:xfrm>
              <a:off x="724910" y="6353817"/>
              <a:ext cx="817853"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chemeClr val="dk1"/>
                  </a:solidFill>
                  <a:latin typeface="Montserrat"/>
                  <a:ea typeface="Montserrat"/>
                  <a:cs typeface="Montserrat"/>
                  <a:sym typeface="Montserrat"/>
                </a:rPr>
                <a:t>hosted by</a:t>
              </a:r>
              <a:endParaRPr sz="1400" b="0" i="0" u="none" strike="noStrike" cap="none">
                <a:solidFill>
                  <a:srgbClr val="000000"/>
                </a:solidFill>
                <a:latin typeface="Arial"/>
                <a:ea typeface="Arial"/>
                <a:cs typeface="Arial"/>
                <a:sym typeface="Arial"/>
              </a:endParaRPr>
            </a:p>
          </p:txBody>
        </p:sp>
      </p:grpSp>
      <p:sp>
        <p:nvSpPr>
          <p:cNvPr id="53" name="Google Shape;53;p66"/>
          <p:cNvSpPr txBox="1"/>
          <p:nvPr/>
        </p:nvSpPr>
        <p:spPr>
          <a:xfrm>
            <a:off x="666474" y="914400"/>
            <a:ext cx="10928059" cy="438211"/>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832260"/>
              </a:buClr>
              <a:buSzPts val="2000"/>
              <a:buFont typeface="Lato"/>
              <a:buNone/>
            </a:pPr>
            <a:r>
              <a:rPr lang="en-US" sz="2000" b="0" i="0" u="none" strike="noStrike" cap="none">
                <a:solidFill>
                  <a:srgbClr val="832260"/>
                </a:solidFill>
                <a:latin typeface="Lato"/>
                <a:ea typeface="Lato"/>
                <a:cs typeface="Lato"/>
                <a:sym typeface="Lato"/>
              </a:rPr>
              <a:t>PC</a:t>
            </a:r>
            <a:r>
              <a:rPr lang="en-US" sz="2000" b="0" i="0" u="none" strike="noStrike" cap="none" baseline="30000">
                <a:solidFill>
                  <a:srgbClr val="832260"/>
                </a:solidFill>
                <a:latin typeface="Lato"/>
                <a:ea typeface="Lato"/>
                <a:cs typeface="Lato"/>
                <a:sym typeface="Lato"/>
              </a:rPr>
              <a:t>4</a:t>
            </a:r>
            <a:r>
              <a:rPr lang="en-US" sz="2000" b="0" i="0" u="none" strike="noStrike" cap="none">
                <a:solidFill>
                  <a:srgbClr val="832260"/>
                </a:solidFill>
                <a:latin typeface="Lato"/>
                <a:ea typeface="Lato"/>
                <a:cs typeface="Lato"/>
                <a:sym typeface="Lato"/>
              </a:rPr>
              <a:t>/PAC</a:t>
            </a:r>
            <a:r>
              <a:rPr lang="en-US" sz="2000" b="0" i="0" u="none" strike="noStrike" cap="none" baseline="30000">
                <a:solidFill>
                  <a:srgbClr val="832260"/>
                </a:solidFill>
                <a:latin typeface="Lato"/>
                <a:ea typeface="Lato"/>
                <a:cs typeface="Lato"/>
                <a:sym typeface="Lato"/>
              </a:rPr>
              <a:t>3</a:t>
            </a:r>
            <a:r>
              <a:rPr lang="en-US" sz="2000" b="0" i="0" u="none" strike="noStrike" cap="none">
                <a:solidFill>
                  <a:srgbClr val="832260"/>
                </a:solidFill>
                <a:latin typeface="Lato"/>
                <a:ea typeface="Lato"/>
                <a:cs typeface="Lato"/>
                <a:sym typeface="Lato"/>
              </a:rPr>
              <a:t> Spring 2024 Conference</a:t>
            </a:r>
            <a:endParaRPr sz="1400" b="0" i="0" u="none" strike="noStrike" cap="none">
              <a:solidFill>
                <a:srgbClr val="000000"/>
              </a:solidFill>
              <a:latin typeface="Arial"/>
              <a:ea typeface="Arial"/>
              <a:cs typeface="Arial"/>
              <a:sym typeface="Arial"/>
            </a:endParaRPr>
          </a:p>
        </p:txBody>
      </p:sp>
      <p:sp>
        <p:nvSpPr>
          <p:cNvPr id="54" name="Google Shape;54;p66"/>
          <p:cNvSpPr txBox="1">
            <a:spLocks noGrp="1"/>
          </p:cNvSpPr>
          <p:nvPr>
            <p:ph type="body" idx="9"/>
          </p:nvPr>
        </p:nvSpPr>
        <p:spPr>
          <a:xfrm>
            <a:off x="631970" y="1436752"/>
            <a:ext cx="10928059" cy="914400"/>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rgbClr val="ED2127"/>
              </a:buClr>
              <a:buSzPts val="3800"/>
              <a:buNone/>
              <a:defRPr sz="3800">
                <a:solidFill>
                  <a:srgbClr val="ED2127"/>
                </a:solidFill>
                <a:latin typeface="Lato"/>
                <a:ea typeface="Lato"/>
                <a:cs typeface="Lato"/>
                <a:sym typeface="La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5"/>
        <p:cNvGrpSpPr/>
        <p:nvPr/>
      </p:nvGrpSpPr>
      <p:grpSpPr>
        <a:xfrm>
          <a:off x="0" y="0"/>
          <a:ext cx="0" cy="0"/>
          <a:chOff x="0" y="0"/>
          <a:chExt cx="0" cy="0"/>
        </a:xfrm>
      </p:grpSpPr>
      <p:pic>
        <p:nvPicPr>
          <p:cNvPr id="56" name="Google Shape;56;p67"/>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57" name="Google Shape;57;p6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6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9" name="Google Shape;59;p6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6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1"/>
        <p:cNvGrpSpPr/>
        <p:nvPr/>
      </p:nvGrpSpPr>
      <p:grpSpPr>
        <a:xfrm>
          <a:off x="0" y="0"/>
          <a:ext cx="0" cy="0"/>
          <a:chOff x="0" y="0"/>
          <a:chExt cx="0" cy="0"/>
        </a:xfrm>
      </p:grpSpPr>
      <p:pic>
        <p:nvPicPr>
          <p:cNvPr id="62" name="Google Shape;62;p68"/>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63" name="Google Shape;63;p6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6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 name="Google Shape;65;p6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6" name="Google Shape;66;p6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6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6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9"/>
        <p:cNvGrpSpPr/>
        <p:nvPr/>
      </p:nvGrpSpPr>
      <p:grpSpPr>
        <a:xfrm>
          <a:off x="0" y="0"/>
          <a:ext cx="0" cy="0"/>
          <a:chOff x="0" y="0"/>
          <a:chExt cx="0" cy="0"/>
        </a:xfrm>
      </p:grpSpPr>
      <p:sp>
        <p:nvSpPr>
          <p:cNvPr id="70" name="Google Shape;70;p7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7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7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73"/>
        <p:cNvGrpSpPr/>
        <p:nvPr/>
      </p:nvGrpSpPr>
      <p:grpSpPr>
        <a:xfrm>
          <a:off x="0" y="0"/>
          <a:ext cx="0" cy="0"/>
          <a:chOff x="0" y="0"/>
          <a:chExt cx="0" cy="0"/>
        </a:xfrm>
      </p:grpSpPr>
      <p:pic>
        <p:nvPicPr>
          <p:cNvPr id="74" name="Google Shape;74;p69"/>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75" name="Google Shape;75;p69"/>
          <p:cNvSpPr txBox="1">
            <a:spLocks noGrp="1"/>
          </p:cNvSpPr>
          <p:nvPr>
            <p:ph type="title"/>
          </p:nvPr>
        </p:nvSpPr>
        <p:spPr>
          <a:xfrm>
            <a:off x="831850" y="0"/>
            <a:ext cx="10515600" cy="6858000"/>
          </a:xfrm>
          <a:prstGeom prst="rect">
            <a:avLst/>
          </a:prstGeom>
          <a:noFill/>
          <a:ln>
            <a:noFill/>
          </a:ln>
        </p:spPr>
        <p:txBody>
          <a:bodyPr spcFirstLastPara="1" wrap="square" lIns="0" tIns="0" rIns="0" bIns="0" anchor="ctr" anchorCtr="0">
            <a:normAutofit/>
          </a:bodyPr>
          <a:lstStyle>
            <a:lvl1pPr lvl="0" algn="ctr">
              <a:lnSpc>
                <a:spcPct val="90000"/>
              </a:lnSpc>
              <a:spcBef>
                <a:spcPts val="0"/>
              </a:spcBef>
              <a:spcAft>
                <a:spcPts val="0"/>
              </a:spcAft>
              <a:buClr>
                <a:schemeClr val="lt1"/>
              </a:buClr>
              <a:buSzPts val="6000"/>
              <a:buFont typeface="Lato"/>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6"/>
        <p:cNvGrpSpPr/>
        <p:nvPr/>
      </p:nvGrpSpPr>
      <p:grpSpPr>
        <a:xfrm>
          <a:off x="0" y="0"/>
          <a:ext cx="0" cy="0"/>
          <a:chOff x="0" y="0"/>
          <a:chExt cx="0" cy="0"/>
        </a:xfrm>
      </p:grpSpPr>
      <p:sp>
        <p:nvSpPr>
          <p:cNvPr id="77" name="Google Shape;77;p7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7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9" name="Google Shape;79;p7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7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1" name="Google Shape;81;p7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2" name="Google Shape;82;p7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7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7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Blank with Logos">
  <p:cSld name="Blank with Logos">
    <p:bg>
      <p:bgPr>
        <a:solidFill>
          <a:srgbClr val="F2EBE7"/>
        </a:solidFill>
        <a:effectLst/>
      </p:bgPr>
    </p:bg>
    <p:spTree>
      <p:nvGrpSpPr>
        <p:cNvPr id="1" name="Shape 85"/>
        <p:cNvGrpSpPr/>
        <p:nvPr/>
      </p:nvGrpSpPr>
      <p:grpSpPr>
        <a:xfrm>
          <a:off x="0" y="0"/>
          <a:ext cx="0" cy="0"/>
          <a:chOff x="0" y="0"/>
          <a:chExt cx="0" cy="0"/>
        </a:xfrm>
      </p:grpSpPr>
      <p:pic>
        <p:nvPicPr>
          <p:cNvPr id="86" name="Google Shape;86;p72" descr="A red heart with purple and purple letters&#10;&#10;Description automatically generated"/>
          <p:cNvPicPr preferRelativeResize="0"/>
          <p:nvPr/>
        </p:nvPicPr>
        <p:blipFill rotWithShape="1">
          <a:blip r:embed="rId2">
            <a:alphaModFix/>
          </a:blip>
          <a:srcRect/>
          <a:stretch/>
        </p:blipFill>
        <p:spPr>
          <a:xfrm>
            <a:off x="9554889" y="154986"/>
            <a:ext cx="2442143" cy="557589"/>
          </a:xfrm>
          <a:prstGeom prst="rect">
            <a:avLst/>
          </a:prstGeom>
          <a:noFill/>
          <a:ln>
            <a:noFill/>
          </a:ln>
        </p:spPr>
      </p:pic>
      <p:grpSp>
        <p:nvGrpSpPr>
          <p:cNvPr id="87" name="Google Shape;87;p72"/>
          <p:cNvGrpSpPr/>
          <p:nvPr/>
        </p:nvGrpSpPr>
        <p:grpSpPr>
          <a:xfrm>
            <a:off x="93070" y="6290200"/>
            <a:ext cx="1799772" cy="484982"/>
            <a:chOff x="239712" y="6323294"/>
            <a:chExt cx="1799772" cy="484982"/>
          </a:xfrm>
        </p:grpSpPr>
        <p:pic>
          <p:nvPicPr>
            <p:cNvPr id="88" name="Google Shape;88;p72"/>
            <p:cNvPicPr preferRelativeResize="0"/>
            <p:nvPr/>
          </p:nvPicPr>
          <p:blipFill rotWithShape="1">
            <a:blip r:embed="rId3">
              <a:alphaModFix/>
            </a:blip>
            <a:srcRect/>
            <a:stretch/>
          </p:blipFill>
          <p:spPr>
            <a:xfrm>
              <a:off x="239712" y="6323294"/>
              <a:ext cx="1799772" cy="484982"/>
            </a:xfrm>
            <a:prstGeom prst="rect">
              <a:avLst/>
            </a:prstGeom>
            <a:noFill/>
            <a:ln>
              <a:noFill/>
            </a:ln>
          </p:spPr>
        </p:pic>
        <p:sp>
          <p:nvSpPr>
            <p:cNvPr id="89" name="Google Shape;89;p72"/>
            <p:cNvSpPr txBox="1"/>
            <p:nvPr/>
          </p:nvSpPr>
          <p:spPr>
            <a:xfrm>
              <a:off x="724910" y="6353817"/>
              <a:ext cx="817853"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chemeClr val="dk1"/>
                  </a:solidFill>
                  <a:latin typeface="Montserrat"/>
                  <a:ea typeface="Montserrat"/>
                  <a:cs typeface="Montserrat"/>
                  <a:sym typeface="Montserrat"/>
                </a:rPr>
                <a:t>hosted by</a:t>
              </a: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0"/>
        <p:cNvGrpSpPr/>
        <p:nvPr/>
      </p:nvGrpSpPr>
      <p:grpSpPr>
        <a:xfrm>
          <a:off x="0" y="0"/>
          <a:ext cx="0" cy="0"/>
          <a:chOff x="0" y="0"/>
          <a:chExt cx="0" cy="0"/>
        </a:xfrm>
      </p:grpSpPr>
      <p:sp>
        <p:nvSpPr>
          <p:cNvPr id="91" name="Google Shape;91;p7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7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7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7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1_Cover Slide - 2 speakers">
  <p:cSld name="1_Cover Slide - 2 speakers">
    <p:bg>
      <p:bgPr>
        <a:solidFill>
          <a:srgbClr val="F2EBE7"/>
        </a:solidFill>
        <a:effectLst/>
      </p:bgPr>
    </p:bg>
    <p:spTree>
      <p:nvGrpSpPr>
        <p:cNvPr id="1" name="Shape 95"/>
        <p:cNvGrpSpPr/>
        <p:nvPr/>
      </p:nvGrpSpPr>
      <p:grpSpPr>
        <a:xfrm>
          <a:off x="0" y="0"/>
          <a:ext cx="0" cy="0"/>
          <a:chOff x="0" y="0"/>
          <a:chExt cx="0" cy="0"/>
        </a:xfrm>
      </p:grpSpPr>
      <p:cxnSp>
        <p:nvCxnSpPr>
          <p:cNvPr id="96" name="Google Shape;96;p74"/>
          <p:cNvCxnSpPr/>
          <p:nvPr/>
        </p:nvCxnSpPr>
        <p:spPr>
          <a:xfrm>
            <a:off x="631971" y="2743200"/>
            <a:ext cx="10928059" cy="0"/>
          </a:xfrm>
          <a:prstGeom prst="straightConnector1">
            <a:avLst/>
          </a:prstGeom>
          <a:noFill/>
          <a:ln w="57150" cap="flat" cmpd="sng">
            <a:solidFill>
              <a:srgbClr val="6B226D"/>
            </a:solidFill>
            <a:prstDash val="solid"/>
            <a:miter lim="800000"/>
            <a:headEnd type="none" w="sm" len="sm"/>
            <a:tailEnd type="none" w="sm" len="sm"/>
          </a:ln>
        </p:spPr>
      </p:cxnSp>
      <p:sp>
        <p:nvSpPr>
          <p:cNvPr id="97" name="Google Shape;97;p74"/>
          <p:cNvSpPr>
            <a:spLocks noGrp="1"/>
          </p:cNvSpPr>
          <p:nvPr>
            <p:ph type="pic" idx="2"/>
          </p:nvPr>
        </p:nvSpPr>
        <p:spPr>
          <a:xfrm>
            <a:off x="3054998" y="3522746"/>
            <a:ext cx="1828800" cy="1828800"/>
          </a:xfrm>
          <a:prstGeom prst="roundRect">
            <a:avLst>
              <a:gd name="adj" fmla="val 16667"/>
            </a:avLst>
          </a:prstGeom>
          <a:solidFill>
            <a:schemeClr val="lt1"/>
          </a:solidFill>
          <a:ln>
            <a:noFill/>
          </a:ln>
        </p:spPr>
      </p:sp>
      <p:sp>
        <p:nvSpPr>
          <p:cNvPr id="98" name="Google Shape;98;p74"/>
          <p:cNvSpPr txBox="1">
            <a:spLocks noGrp="1"/>
          </p:cNvSpPr>
          <p:nvPr>
            <p:ph type="body" idx="1"/>
          </p:nvPr>
        </p:nvSpPr>
        <p:spPr>
          <a:xfrm>
            <a:off x="1842796" y="5441244"/>
            <a:ext cx="4253204" cy="410922"/>
          </a:xfrm>
          <a:prstGeom prst="rect">
            <a:avLst/>
          </a:prstGeom>
          <a:noFill/>
          <a:ln>
            <a:noFill/>
          </a:ln>
        </p:spPr>
        <p:txBody>
          <a:bodyPr spcFirstLastPara="1" wrap="square" lIns="91425" tIns="45700" rIns="91425" bIns="45700" anchor="ctr" anchorCtr="0">
            <a:noAutofit/>
          </a:bodyPr>
          <a:lstStyle>
            <a:lvl1pPr marL="457200" lvl="0" indent="-228600" algn="ctr">
              <a:lnSpc>
                <a:spcPct val="90000"/>
              </a:lnSpc>
              <a:spcBef>
                <a:spcPts val="1000"/>
              </a:spcBef>
              <a:spcAft>
                <a:spcPts val="0"/>
              </a:spcAft>
              <a:buClr>
                <a:srgbClr val="EC2028"/>
              </a:buClr>
              <a:buSzPts val="2000"/>
              <a:buNone/>
              <a:defRPr sz="2000" b="0">
                <a:solidFill>
                  <a:srgbClr val="EC2028"/>
                </a:solidFill>
                <a:latin typeface="Lato"/>
                <a:ea typeface="Lato"/>
                <a:cs typeface="Lato"/>
                <a:sym typeface="La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9" name="Google Shape;99;p74"/>
          <p:cNvSpPr>
            <a:spLocks noGrp="1"/>
          </p:cNvSpPr>
          <p:nvPr>
            <p:ph type="pic" idx="3"/>
          </p:nvPr>
        </p:nvSpPr>
        <p:spPr>
          <a:xfrm>
            <a:off x="7308202" y="3522746"/>
            <a:ext cx="1828800" cy="1828800"/>
          </a:xfrm>
          <a:prstGeom prst="roundRect">
            <a:avLst>
              <a:gd name="adj" fmla="val 16667"/>
            </a:avLst>
          </a:prstGeom>
          <a:solidFill>
            <a:schemeClr val="lt1"/>
          </a:solidFill>
          <a:ln>
            <a:noFill/>
          </a:ln>
        </p:spPr>
      </p:sp>
      <p:sp>
        <p:nvSpPr>
          <p:cNvPr id="100" name="Google Shape;100;p74"/>
          <p:cNvSpPr txBox="1">
            <a:spLocks noGrp="1"/>
          </p:cNvSpPr>
          <p:nvPr>
            <p:ph type="body" idx="4"/>
          </p:nvPr>
        </p:nvSpPr>
        <p:spPr>
          <a:xfrm>
            <a:off x="6096000" y="5441244"/>
            <a:ext cx="4253204" cy="410922"/>
          </a:xfrm>
          <a:prstGeom prst="rect">
            <a:avLst/>
          </a:prstGeom>
          <a:noFill/>
          <a:ln>
            <a:noFill/>
          </a:ln>
        </p:spPr>
        <p:txBody>
          <a:bodyPr spcFirstLastPara="1" wrap="square" lIns="91425" tIns="45700" rIns="91425" bIns="45700" anchor="ctr" anchorCtr="0">
            <a:noAutofit/>
          </a:bodyPr>
          <a:lstStyle>
            <a:lvl1pPr marL="457200" lvl="0" indent="-228600" algn="ctr">
              <a:lnSpc>
                <a:spcPct val="90000"/>
              </a:lnSpc>
              <a:spcBef>
                <a:spcPts val="1000"/>
              </a:spcBef>
              <a:spcAft>
                <a:spcPts val="0"/>
              </a:spcAft>
              <a:buClr>
                <a:srgbClr val="EC2028"/>
              </a:buClr>
              <a:buSzPts val="2000"/>
              <a:buNone/>
              <a:defRPr sz="2000" b="0">
                <a:solidFill>
                  <a:srgbClr val="EC2028"/>
                </a:solidFill>
                <a:latin typeface="Lato"/>
                <a:ea typeface="Lato"/>
                <a:cs typeface="Lato"/>
                <a:sym typeface="La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01" name="Google Shape;101;p74" descr="A red heart with purple and purple letters&#10;&#10;Description automatically generated"/>
          <p:cNvPicPr preferRelativeResize="0"/>
          <p:nvPr/>
        </p:nvPicPr>
        <p:blipFill rotWithShape="1">
          <a:blip r:embed="rId2">
            <a:alphaModFix/>
          </a:blip>
          <a:srcRect/>
          <a:stretch/>
        </p:blipFill>
        <p:spPr>
          <a:xfrm>
            <a:off x="9554889" y="154986"/>
            <a:ext cx="2442143" cy="557589"/>
          </a:xfrm>
          <a:prstGeom prst="rect">
            <a:avLst/>
          </a:prstGeom>
          <a:noFill/>
          <a:ln>
            <a:noFill/>
          </a:ln>
        </p:spPr>
      </p:pic>
      <p:grpSp>
        <p:nvGrpSpPr>
          <p:cNvPr id="102" name="Google Shape;102;p74"/>
          <p:cNvGrpSpPr/>
          <p:nvPr/>
        </p:nvGrpSpPr>
        <p:grpSpPr>
          <a:xfrm>
            <a:off x="93070" y="6290200"/>
            <a:ext cx="1799772" cy="484982"/>
            <a:chOff x="239712" y="6323294"/>
            <a:chExt cx="1799772" cy="484982"/>
          </a:xfrm>
        </p:grpSpPr>
        <p:pic>
          <p:nvPicPr>
            <p:cNvPr id="103" name="Google Shape;103;p74"/>
            <p:cNvPicPr preferRelativeResize="0"/>
            <p:nvPr/>
          </p:nvPicPr>
          <p:blipFill rotWithShape="1">
            <a:blip r:embed="rId3">
              <a:alphaModFix/>
            </a:blip>
            <a:srcRect/>
            <a:stretch/>
          </p:blipFill>
          <p:spPr>
            <a:xfrm>
              <a:off x="239712" y="6323294"/>
              <a:ext cx="1799772" cy="484982"/>
            </a:xfrm>
            <a:prstGeom prst="rect">
              <a:avLst/>
            </a:prstGeom>
            <a:noFill/>
            <a:ln>
              <a:noFill/>
            </a:ln>
          </p:spPr>
        </p:pic>
        <p:sp>
          <p:nvSpPr>
            <p:cNvPr id="104" name="Google Shape;104;p74"/>
            <p:cNvSpPr txBox="1"/>
            <p:nvPr/>
          </p:nvSpPr>
          <p:spPr>
            <a:xfrm>
              <a:off x="724910" y="6353817"/>
              <a:ext cx="817853"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chemeClr val="dk1"/>
                  </a:solidFill>
                  <a:latin typeface="Montserrat"/>
                  <a:ea typeface="Montserrat"/>
                  <a:cs typeface="Montserrat"/>
                  <a:sym typeface="Montserrat"/>
                </a:rPr>
                <a:t>hosted by</a:t>
              </a:r>
              <a:endParaRPr sz="1400" b="0" i="0" u="none" strike="noStrike" cap="none">
                <a:solidFill>
                  <a:srgbClr val="000000"/>
                </a:solidFill>
                <a:latin typeface="Arial"/>
                <a:ea typeface="Arial"/>
                <a:cs typeface="Arial"/>
                <a:sym typeface="Arial"/>
              </a:endParaRPr>
            </a:p>
          </p:txBody>
        </p:sp>
      </p:grpSp>
      <p:sp>
        <p:nvSpPr>
          <p:cNvPr id="105" name="Google Shape;105;p74"/>
          <p:cNvSpPr txBox="1"/>
          <p:nvPr/>
        </p:nvSpPr>
        <p:spPr>
          <a:xfrm>
            <a:off x="666474" y="914400"/>
            <a:ext cx="10928059" cy="438211"/>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832260"/>
              </a:buClr>
              <a:buSzPts val="2000"/>
              <a:buFont typeface="Lato"/>
              <a:buNone/>
            </a:pPr>
            <a:r>
              <a:rPr lang="en-US" sz="2000" b="0" i="0" u="none" strike="noStrike" cap="none">
                <a:solidFill>
                  <a:srgbClr val="832260"/>
                </a:solidFill>
                <a:latin typeface="Lato"/>
                <a:ea typeface="Lato"/>
                <a:cs typeface="Lato"/>
                <a:sym typeface="Lato"/>
              </a:rPr>
              <a:t>PC</a:t>
            </a:r>
            <a:r>
              <a:rPr lang="en-US" sz="2000" b="0" i="0" u="none" strike="noStrike" cap="none" baseline="30000">
                <a:solidFill>
                  <a:srgbClr val="832260"/>
                </a:solidFill>
                <a:latin typeface="Lato"/>
                <a:ea typeface="Lato"/>
                <a:cs typeface="Lato"/>
                <a:sym typeface="Lato"/>
              </a:rPr>
              <a:t>4</a:t>
            </a:r>
            <a:r>
              <a:rPr lang="en-US" sz="2000" b="0" i="0" u="none" strike="noStrike" cap="none">
                <a:solidFill>
                  <a:srgbClr val="832260"/>
                </a:solidFill>
                <a:latin typeface="Lato"/>
                <a:ea typeface="Lato"/>
                <a:cs typeface="Lato"/>
                <a:sym typeface="Lato"/>
              </a:rPr>
              <a:t>/PAC</a:t>
            </a:r>
            <a:r>
              <a:rPr lang="en-US" sz="2000" b="0" i="0" u="none" strike="noStrike" cap="none" baseline="30000">
                <a:solidFill>
                  <a:srgbClr val="832260"/>
                </a:solidFill>
                <a:latin typeface="Lato"/>
                <a:ea typeface="Lato"/>
                <a:cs typeface="Lato"/>
                <a:sym typeface="Lato"/>
              </a:rPr>
              <a:t>3</a:t>
            </a:r>
            <a:r>
              <a:rPr lang="en-US" sz="2000" b="0" i="0" u="none" strike="noStrike" cap="none">
                <a:solidFill>
                  <a:srgbClr val="832260"/>
                </a:solidFill>
                <a:latin typeface="Lato"/>
                <a:ea typeface="Lato"/>
                <a:cs typeface="Lato"/>
                <a:sym typeface="Lato"/>
              </a:rPr>
              <a:t> Spring 2024 Conference</a:t>
            </a:r>
            <a:endParaRPr sz="1400" b="0" i="0" u="none" strike="noStrike" cap="none">
              <a:solidFill>
                <a:srgbClr val="000000"/>
              </a:solidFill>
              <a:latin typeface="Arial"/>
              <a:ea typeface="Arial"/>
              <a:cs typeface="Arial"/>
              <a:sym typeface="Arial"/>
            </a:endParaRPr>
          </a:p>
        </p:txBody>
      </p:sp>
      <p:sp>
        <p:nvSpPr>
          <p:cNvPr id="106" name="Google Shape;106;p74"/>
          <p:cNvSpPr txBox="1">
            <a:spLocks noGrp="1"/>
          </p:cNvSpPr>
          <p:nvPr>
            <p:ph type="body" idx="5"/>
          </p:nvPr>
        </p:nvSpPr>
        <p:spPr>
          <a:xfrm>
            <a:off x="631970" y="1436752"/>
            <a:ext cx="10928059" cy="914400"/>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rgbClr val="ED2127"/>
              </a:buClr>
              <a:buSzPts val="3800"/>
              <a:buNone/>
              <a:defRPr sz="3800">
                <a:solidFill>
                  <a:srgbClr val="ED2127"/>
                </a:solidFill>
                <a:latin typeface="Lato"/>
                <a:ea typeface="Lato"/>
                <a:cs typeface="Lato"/>
                <a:sym typeface="La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4_Cover Slide - 5 speakers">
  <p:cSld name="4_Cover Slide - 5 speakers">
    <p:bg>
      <p:bgPr>
        <a:solidFill>
          <a:srgbClr val="F2EBE7"/>
        </a:solidFill>
        <a:effectLst/>
      </p:bgPr>
    </p:bg>
    <p:spTree>
      <p:nvGrpSpPr>
        <p:cNvPr id="1" name="Shape 107"/>
        <p:cNvGrpSpPr/>
        <p:nvPr/>
      </p:nvGrpSpPr>
      <p:grpSpPr>
        <a:xfrm>
          <a:off x="0" y="0"/>
          <a:ext cx="0" cy="0"/>
          <a:chOff x="0" y="0"/>
          <a:chExt cx="0" cy="0"/>
        </a:xfrm>
      </p:grpSpPr>
      <p:sp>
        <p:nvSpPr>
          <p:cNvPr id="108" name="Google Shape;108;p75"/>
          <p:cNvSpPr txBox="1"/>
          <p:nvPr/>
        </p:nvSpPr>
        <p:spPr>
          <a:xfrm>
            <a:off x="666474" y="914400"/>
            <a:ext cx="10928059" cy="438211"/>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832260"/>
              </a:buClr>
              <a:buSzPts val="2000"/>
              <a:buFont typeface="Lato"/>
              <a:buNone/>
            </a:pPr>
            <a:r>
              <a:rPr lang="en-US" sz="2000" b="0" i="0" u="none" strike="noStrike" cap="none">
                <a:solidFill>
                  <a:srgbClr val="832260"/>
                </a:solidFill>
                <a:latin typeface="Lato"/>
                <a:ea typeface="Lato"/>
                <a:cs typeface="Lato"/>
                <a:sym typeface="Lato"/>
              </a:rPr>
              <a:t>PC</a:t>
            </a:r>
            <a:r>
              <a:rPr lang="en-US" sz="2000" b="0" i="0" u="none" strike="noStrike" cap="none" baseline="30000">
                <a:solidFill>
                  <a:srgbClr val="832260"/>
                </a:solidFill>
                <a:latin typeface="Lato"/>
                <a:ea typeface="Lato"/>
                <a:cs typeface="Lato"/>
                <a:sym typeface="Lato"/>
              </a:rPr>
              <a:t>4</a:t>
            </a:r>
            <a:r>
              <a:rPr lang="en-US" sz="2000" b="0" i="0" u="none" strike="noStrike" cap="none">
                <a:solidFill>
                  <a:srgbClr val="832260"/>
                </a:solidFill>
                <a:latin typeface="Lato"/>
                <a:ea typeface="Lato"/>
                <a:cs typeface="Lato"/>
                <a:sym typeface="Lato"/>
              </a:rPr>
              <a:t>/PAC</a:t>
            </a:r>
            <a:r>
              <a:rPr lang="en-US" sz="2000" b="0" i="0" u="none" strike="noStrike" cap="none" baseline="30000">
                <a:solidFill>
                  <a:srgbClr val="832260"/>
                </a:solidFill>
                <a:latin typeface="Lato"/>
                <a:ea typeface="Lato"/>
                <a:cs typeface="Lato"/>
                <a:sym typeface="Lato"/>
              </a:rPr>
              <a:t>3</a:t>
            </a:r>
            <a:r>
              <a:rPr lang="en-US" sz="2000" b="0" i="0" u="none" strike="noStrike" cap="none">
                <a:solidFill>
                  <a:srgbClr val="832260"/>
                </a:solidFill>
                <a:latin typeface="Lato"/>
                <a:ea typeface="Lato"/>
                <a:cs typeface="Lato"/>
                <a:sym typeface="Lato"/>
              </a:rPr>
              <a:t> Spring 2024 Conference</a:t>
            </a:r>
            <a:endParaRPr sz="1400" b="0" i="0" u="none" strike="noStrike" cap="none">
              <a:solidFill>
                <a:srgbClr val="000000"/>
              </a:solidFill>
              <a:latin typeface="Arial"/>
              <a:ea typeface="Arial"/>
              <a:cs typeface="Arial"/>
              <a:sym typeface="Arial"/>
            </a:endParaRPr>
          </a:p>
        </p:txBody>
      </p:sp>
      <p:cxnSp>
        <p:nvCxnSpPr>
          <p:cNvPr id="109" name="Google Shape;109;p75"/>
          <p:cNvCxnSpPr/>
          <p:nvPr/>
        </p:nvCxnSpPr>
        <p:spPr>
          <a:xfrm>
            <a:off x="631971" y="2743200"/>
            <a:ext cx="10928059" cy="0"/>
          </a:xfrm>
          <a:prstGeom prst="straightConnector1">
            <a:avLst/>
          </a:prstGeom>
          <a:noFill/>
          <a:ln w="57150" cap="flat" cmpd="sng">
            <a:solidFill>
              <a:srgbClr val="6B226D"/>
            </a:solidFill>
            <a:prstDash val="solid"/>
            <a:miter lim="800000"/>
            <a:headEnd type="none" w="sm" len="sm"/>
            <a:tailEnd type="none" w="sm" len="sm"/>
          </a:ln>
        </p:spPr>
      </p:cxnSp>
      <p:sp>
        <p:nvSpPr>
          <p:cNvPr id="110" name="Google Shape;110;p75"/>
          <p:cNvSpPr txBox="1">
            <a:spLocks noGrp="1"/>
          </p:cNvSpPr>
          <p:nvPr>
            <p:ph type="body" idx="1"/>
          </p:nvPr>
        </p:nvSpPr>
        <p:spPr>
          <a:xfrm>
            <a:off x="631970" y="1436752"/>
            <a:ext cx="10928059" cy="914400"/>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rgbClr val="ED2127"/>
              </a:buClr>
              <a:buSzPts val="3800"/>
              <a:buNone/>
              <a:defRPr sz="3800">
                <a:solidFill>
                  <a:srgbClr val="ED2127"/>
                </a:solidFill>
                <a:latin typeface="Lato"/>
                <a:ea typeface="Lato"/>
                <a:cs typeface="Lato"/>
                <a:sym typeface="La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11" name="Google Shape;111;p75" descr="A red heart with purple and purple letters&#10;&#10;Description automatically generated"/>
          <p:cNvPicPr preferRelativeResize="0"/>
          <p:nvPr/>
        </p:nvPicPr>
        <p:blipFill rotWithShape="1">
          <a:blip r:embed="rId2">
            <a:alphaModFix/>
          </a:blip>
          <a:srcRect/>
          <a:stretch/>
        </p:blipFill>
        <p:spPr>
          <a:xfrm>
            <a:off x="9554889" y="154986"/>
            <a:ext cx="2442143" cy="557589"/>
          </a:xfrm>
          <a:prstGeom prst="rect">
            <a:avLst/>
          </a:prstGeom>
          <a:noFill/>
          <a:ln>
            <a:noFill/>
          </a:ln>
        </p:spPr>
      </p:pic>
      <p:grpSp>
        <p:nvGrpSpPr>
          <p:cNvPr id="112" name="Google Shape;112;p75"/>
          <p:cNvGrpSpPr/>
          <p:nvPr/>
        </p:nvGrpSpPr>
        <p:grpSpPr>
          <a:xfrm>
            <a:off x="93070" y="6290200"/>
            <a:ext cx="1799772" cy="484982"/>
            <a:chOff x="239712" y="6323294"/>
            <a:chExt cx="1799772" cy="484982"/>
          </a:xfrm>
        </p:grpSpPr>
        <p:pic>
          <p:nvPicPr>
            <p:cNvPr id="113" name="Google Shape;113;p75"/>
            <p:cNvPicPr preferRelativeResize="0"/>
            <p:nvPr/>
          </p:nvPicPr>
          <p:blipFill rotWithShape="1">
            <a:blip r:embed="rId3">
              <a:alphaModFix/>
            </a:blip>
            <a:srcRect/>
            <a:stretch/>
          </p:blipFill>
          <p:spPr>
            <a:xfrm>
              <a:off x="239712" y="6323294"/>
              <a:ext cx="1799772" cy="484982"/>
            </a:xfrm>
            <a:prstGeom prst="rect">
              <a:avLst/>
            </a:prstGeom>
            <a:noFill/>
            <a:ln>
              <a:noFill/>
            </a:ln>
          </p:spPr>
        </p:pic>
        <p:sp>
          <p:nvSpPr>
            <p:cNvPr id="114" name="Google Shape;114;p75"/>
            <p:cNvSpPr txBox="1"/>
            <p:nvPr/>
          </p:nvSpPr>
          <p:spPr>
            <a:xfrm>
              <a:off x="724910" y="6353817"/>
              <a:ext cx="817853"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chemeClr val="dk1"/>
                  </a:solidFill>
                  <a:latin typeface="Montserrat"/>
                  <a:ea typeface="Montserrat"/>
                  <a:cs typeface="Montserrat"/>
                  <a:sym typeface="Montserrat"/>
                </a:rPr>
                <a:t>hosted by</a:t>
              </a:r>
              <a:endParaRPr sz="1400" b="0" i="0" u="none" strike="noStrike" cap="none">
                <a:solidFill>
                  <a:srgbClr val="000000"/>
                </a:solidFill>
                <a:latin typeface="Arial"/>
                <a:ea typeface="Arial"/>
                <a:cs typeface="Arial"/>
                <a:sym typeface="Arial"/>
              </a:endParaRPr>
            </a:p>
          </p:txBody>
        </p:sp>
      </p:grpSp>
      <p:sp>
        <p:nvSpPr>
          <p:cNvPr id="115" name="Google Shape;115;p75"/>
          <p:cNvSpPr>
            <a:spLocks noGrp="1"/>
          </p:cNvSpPr>
          <p:nvPr>
            <p:ph type="pic" idx="2"/>
          </p:nvPr>
        </p:nvSpPr>
        <p:spPr>
          <a:xfrm>
            <a:off x="534618" y="3334105"/>
            <a:ext cx="1828800" cy="1828800"/>
          </a:xfrm>
          <a:prstGeom prst="roundRect">
            <a:avLst>
              <a:gd name="adj" fmla="val 16667"/>
            </a:avLst>
          </a:prstGeom>
          <a:solidFill>
            <a:schemeClr val="lt1"/>
          </a:solidFill>
          <a:ln>
            <a:noFill/>
          </a:ln>
        </p:spPr>
      </p:sp>
      <p:sp>
        <p:nvSpPr>
          <p:cNvPr id="116" name="Google Shape;116;p75"/>
          <p:cNvSpPr txBox="1">
            <a:spLocks noGrp="1"/>
          </p:cNvSpPr>
          <p:nvPr>
            <p:ph type="body" idx="3"/>
          </p:nvPr>
        </p:nvSpPr>
        <p:spPr>
          <a:xfrm>
            <a:off x="212220" y="5364725"/>
            <a:ext cx="2560320" cy="410922"/>
          </a:xfrm>
          <a:prstGeom prst="rect">
            <a:avLst/>
          </a:prstGeom>
          <a:noFill/>
          <a:ln>
            <a:noFill/>
          </a:ln>
        </p:spPr>
        <p:txBody>
          <a:bodyPr spcFirstLastPara="1" wrap="square" lIns="91425" tIns="45700" rIns="91425" bIns="45700" anchor="ctr" anchorCtr="0">
            <a:noAutofit/>
          </a:bodyPr>
          <a:lstStyle>
            <a:lvl1pPr marL="457200" lvl="0" indent="-228600" algn="ctr">
              <a:lnSpc>
                <a:spcPct val="90000"/>
              </a:lnSpc>
              <a:spcBef>
                <a:spcPts val="1000"/>
              </a:spcBef>
              <a:spcAft>
                <a:spcPts val="0"/>
              </a:spcAft>
              <a:buClr>
                <a:srgbClr val="EC2028"/>
              </a:buClr>
              <a:buSzPts val="2000"/>
              <a:buNone/>
              <a:defRPr sz="2000" b="0">
                <a:solidFill>
                  <a:srgbClr val="EC2028"/>
                </a:solidFill>
                <a:latin typeface="Lato"/>
                <a:ea typeface="Lato"/>
                <a:cs typeface="Lato"/>
                <a:sym typeface="La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7" name="Google Shape;117;p75"/>
          <p:cNvSpPr>
            <a:spLocks noGrp="1"/>
          </p:cNvSpPr>
          <p:nvPr>
            <p:ph type="pic" idx="4"/>
          </p:nvPr>
        </p:nvSpPr>
        <p:spPr>
          <a:xfrm>
            <a:off x="9785220" y="3334105"/>
            <a:ext cx="1828800" cy="1828800"/>
          </a:xfrm>
          <a:prstGeom prst="roundRect">
            <a:avLst>
              <a:gd name="adj" fmla="val 16667"/>
            </a:avLst>
          </a:prstGeom>
          <a:solidFill>
            <a:schemeClr val="lt1"/>
          </a:solidFill>
          <a:ln>
            <a:noFill/>
          </a:ln>
        </p:spPr>
      </p:sp>
      <p:sp>
        <p:nvSpPr>
          <p:cNvPr id="118" name="Google Shape;118;p75"/>
          <p:cNvSpPr txBox="1">
            <a:spLocks noGrp="1"/>
          </p:cNvSpPr>
          <p:nvPr>
            <p:ph type="body" idx="5"/>
          </p:nvPr>
        </p:nvSpPr>
        <p:spPr>
          <a:xfrm>
            <a:off x="9419460" y="5364725"/>
            <a:ext cx="2560320" cy="410922"/>
          </a:xfrm>
          <a:prstGeom prst="rect">
            <a:avLst/>
          </a:prstGeom>
          <a:noFill/>
          <a:ln>
            <a:noFill/>
          </a:ln>
        </p:spPr>
        <p:txBody>
          <a:bodyPr spcFirstLastPara="1" wrap="square" lIns="91425" tIns="45700" rIns="91425" bIns="45700" anchor="ctr" anchorCtr="0">
            <a:noAutofit/>
          </a:bodyPr>
          <a:lstStyle>
            <a:lvl1pPr marL="457200" lvl="0" indent="-228600" algn="ctr">
              <a:lnSpc>
                <a:spcPct val="90000"/>
              </a:lnSpc>
              <a:spcBef>
                <a:spcPts val="1000"/>
              </a:spcBef>
              <a:spcAft>
                <a:spcPts val="0"/>
              </a:spcAft>
              <a:buClr>
                <a:srgbClr val="EC2028"/>
              </a:buClr>
              <a:buSzPts val="2000"/>
              <a:buNone/>
              <a:defRPr sz="2000" b="0">
                <a:solidFill>
                  <a:srgbClr val="EC2028"/>
                </a:solidFill>
                <a:latin typeface="Lato"/>
                <a:ea typeface="Lato"/>
                <a:cs typeface="Lato"/>
                <a:sym typeface="La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9" name="Google Shape;119;p75"/>
          <p:cNvSpPr>
            <a:spLocks noGrp="1"/>
          </p:cNvSpPr>
          <p:nvPr>
            <p:ph type="pic" idx="6"/>
          </p:nvPr>
        </p:nvSpPr>
        <p:spPr>
          <a:xfrm>
            <a:off x="2847268" y="3334105"/>
            <a:ext cx="1828800" cy="1828800"/>
          </a:xfrm>
          <a:prstGeom prst="roundRect">
            <a:avLst>
              <a:gd name="adj" fmla="val 16667"/>
            </a:avLst>
          </a:prstGeom>
          <a:solidFill>
            <a:schemeClr val="lt1"/>
          </a:solidFill>
          <a:ln>
            <a:noFill/>
          </a:ln>
        </p:spPr>
      </p:sp>
      <p:sp>
        <p:nvSpPr>
          <p:cNvPr id="120" name="Google Shape;120;p75"/>
          <p:cNvSpPr txBox="1">
            <a:spLocks noGrp="1"/>
          </p:cNvSpPr>
          <p:nvPr>
            <p:ph type="body" idx="7"/>
          </p:nvPr>
        </p:nvSpPr>
        <p:spPr>
          <a:xfrm>
            <a:off x="2514030" y="5364725"/>
            <a:ext cx="2560320" cy="410922"/>
          </a:xfrm>
          <a:prstGeom prst="rect">
            <a:avLst/>
          </a:prstGeom>
          <a:noFill/>
          <a:ln>
            <a:noFill/>
          </a:ln>
        </p:spPr>
        <p:txBody>
          <a:bodyPr spcFirstLastPara="1" wrap="square" lIns="91425" tIns="45700" rIns="91425" bIns="45700" anchor="ctr" anchorCtr="0">
            <a:noAutofit/>
          </a:bodyPr>
          <a:lstStyle>
            <a:lvl1pPr marL="457200" lvl="0" indent="-228600" algn="ctr">
              <a:lnSpc>
                <a:spcPct val="90000"/>
              </a:lnSpc>
              <a:spcBef>
                <a:spcPts val="1000"/>
              </a:spcBef>
              <a:spcAft>
                <a:spcPts val="0"/>
              </a:spcAft>
              <a:buClr>
                <a:srgbClr val="EC2028"/>
              </a:buClr>
              <a:buSzPts val="2000"/>
              <a:buNone/>
              <a:defRPr sz="2000" b="0">
                <a:solidFill>
                  <a:srgbClr val="EC2028"/>
                </a:solidFill>
                <a:latin typeface="Lato"/>
                <a:ea typeface="Lato"/>
                <a:cs typeface="Lato"/>
                <a:sym typeface="La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75"/>
          <p:cNvSpPr>
            <a:spLocks noGrp="1"/>
          </p:cNvSpPr>
          <p:nvPr>
            <p:ph type="pic" idx="8"/>
          </p:nvPr>
        </p:nvSpPr>
        <p:spPr>
          <a:xfrm>
            <a:off x="7472568" y="3334105"/>
            <a:ext cx="1828800" cy="1828800"/>
          </a:xfrm>
          <a:prstGeom prst="roundRect">
            <a:avLst>
              <a:gd name="adj" fmla="val 16667"/>
            </a:avLst>
          </a:prstGeom>
          <a:solidFill>
            <a:schemeClr val="lt1"/>
          </a:solidFill>
          <a:ln>
            <a:noFill/>
          </a:ln>
        </p:spPr>
      </p:sp>
      <p:sp>
        <p:nvSpPr>
          <p:cNvPr id="122" name="Google Shape;122;p75"/>
          <p:cNvSpPr txBox="1">
            <a:spLocks noGrp="1"/>
          </p:cNvSpPr>
          <p:nvPr>
            <p:ph type="body" idx="9"/>
          </p:nvPr>
        </p:nvSpPr>
        <p:spPr>
          <a:xfrm>
            <a:off x="7117650" y="5364725"/>
            <a:ext cx="2560320" cy="410922"/>
          </a:xfrm>
          <a:prstGeom prst="rect">
            <a:avLst/>
          </a:prstGeom>
          <a:noFill/>
          <a:ln>
            <a:noFill/>
          </a:ln>
        </p:spPr>
        <p:txBody>
          <a:bodyPr spcFirstLastPara="1" wrap="square" lIns="91425" tIns="45700" rIns="91425" bIns="45700" anchor="ctr" anchorCtr="0">
            <a:noAutofit/>
          </a:bodyPr>
          <a:lstStyle>
            <a:lvl1pPr marL="457200" lvl="0" indent="-228600" algn="ctr">
              <a:lnSpc>
                <a:spcPct val="90000"/>
              </a:lnSpc>
              <a:spcBef>
                <a:spcPts val="1000"/>
              </a:spcBef>
              <a:spcAft>
                <a:spcPts val="0"/>
              </a:spcAft>
              <a:buClr>
                <a:srgbClr val="EC2028"/>
              </a:buClr>
              <a:buSzPts val="2000"/>
              <a:buNone/>
              <a:defRPr sz="2000" b="0">
                <a:solidFill>
                  <a:srgbClr val="EC2028"/>
                </a:solidFill>
                <a:latin typeface="Lato"/>
                <a:ea typeface="Lato"/>
                <a:cs typeface="Lato"/>
                <a:sym typeface="La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3" name="Google Shape;123;p75"/>
          <p:cNvSpPr>
            <a:spLocks noGrp="1"/>
          </p:cNvSpPr>
          <p:nvPr>
            <p:ph type="pic" idx="13"/>
          </p:nvPr>
        </p:nvSpPr>
        <p:spPr>
          <a:xfrm>
            <a:off x="5159918" y="3334105"/>
            <a:ext cx="1828800" cy="1828800"/>
          </a:xfrm>
          <a:prstGeom prst="roundRect">
            <a:avLst>
              <a:gd name="adj" fmla="val 16667"/>
            </a:avLst>
          </a:prstGeom>
          <a:solidFill>
            <a:schemeClr val="lt1"/>
          </a:solidFill>
          <a:ln>
            <a:noFill/>
          </a:ln>
        </p:spPr>
      </p:sp>
      <p:sp>
        <p:nvSpPr>
          <p:cNvPr id="124" name="Google Shape;124;p75"/>
          <p:cNvSpPr txBox="1">
            <a:spLocks noGrp="1"/>
          </p:cNvSpPr>
          <p:nvPr>
            <p:ph type="body" idx="14"/>
          </p:nvPr>
        </p:nvSpPr>
        <p:spPr>
          <a:xfrm>
            <a:off x="4815840" y="5364725"/>
            <a:ext cx="2560320" cy="410922"/>
          </a:xfrm>
          <a:prstGeom prst="rect">
            <a:avLst/>
          </a:prstGeom>
          <a:noFill/>
          <a:ln>
            <a:noFill/>
          </a:ln>
        </p:spPr>
        <p:txBody>
          <a:bodyPr spcFirstLastPara="1" wrap="square" lIns="91425" tIns="45700" rIns="91425" bIns="45700" anchor="ctr" anchorCtr="0">
            <a:noAutofit/>
          </a:bodyPr>
          <a:lstStyle>
            <a:lvl1pPr marL="457200" lvl="0" indent="-228600" algn="ctr">
              <a:lnSpc>
                <a:spcPct val="90000"/>
              </a:lnSpc>
              <a:spcBef>
                <a:spcPts val="1000"/>
              </a:spcBef>
              <a:spcAft>
                <a:spcPts val="0"/>
              </a:spcAft>
              <a:buClr>
                <a:srgbClr val="EC2028"/>
              </a:buClr>
              <a:buSzPts val="2000"/>
              <a:buNone/>
              <a:defRPr sz="2000" b="0">
                <a:solidFill>
                  <a:srgbClr val="EC2028"/>
                </a:solidFill>
                <a:latin typeface="Lato"/>
                <a:ea typeface="Lato"/>
                <a:cs typeface="Lato"/>
                <a:sym typeface="La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5_Cover Slide - 6 speakers">
  <p:cSld name="5_Cover Slide - 6 speakers">
    <p:bg>
      <p:bgPr>
        <a:solidFill>
          <a:srgbClr val="F2EBE7"/>
        </a:solidFill>
        <a:effectLst/>
      </p:bgPr>
    </p:bg>
    <p:spTree>
      <p:nvGrpSpPr>
        <p:cNvPr id="1" name="Shape 125"/>
        <p:cNvGrpSpPr/>
        <p:nvPr/>
      </p:nvGrpSpPr>
      <p:grpSpPr>
        <a:xfrm>
          <a:off x="0" y="0"/>
          <a:ext cx="0" cy="0"/>
          <a:chOff x="0" y="0"/>
          <a:chExt cx="0" cy="0"/>
        </a:xfrm>
      </p:grpSpPr>
      <p:cxnSp>
        <p:nvCxnSpPr>
          <p:cNvPr id="126" name="Google Shape;126;p76"/>
          <p:cNvCxnSpPr/>
          <p:nvPr/>
        </p:nvCxnSpPr>
        <p:spPr>
          <a:xfrm>
            <a:off x="631971" y="2743200"/>
            <a:ext cx="10928059" cy="0"/>
          </a:xfrm>
          <a:prstGeom prst="straightConnector1">
            <a:avLst/>
          </a:prstGeom>
          <a:noFill/>
          <a:ln w="57150" cap="flat" cmpd="sng">
            <a:solidFill>
              <a:srgbClr val="6B226D"/>
            </a:solidFill>
            <a:prstDash val="solid"/>
            <a:miter lim="800000"/>
            <a:headEnd type="none" w="sm" len="sm"/>
            <a:tailEnd type="none" w="sm" len="sm"/>
          </a:ln>
        </p:spPr>
      </p:cxnSp>
      <p:sp>
        <p:nvSpPr>
          <p:cNvPr id="127" name="Google Shape;127;p76"/>
          <p:cNvSpPr>
            <a:spLocks noGrp="1"/>
          </p:cNvSpPr>
          <p:nvPr>
            <p:ph type="pic" idx="2"/>
          </p:nvPr>
        </p:nvSpPr>
        <p:spPr>
          <a:xfrm>
            <a:off x="631970" y="3466625"/>
            <a:ext cx="1600200" cy="1600200"/>
          </a:xfrm>
          <a:prstGeom prst="roundRect">
            <a:avLst>
              <a:gd name="adj" fmla="val 16667"/>
            </a:avLst>
          </a:prstGeom>
          <a:solidFill>
            <a:schemeClr val="lt1"/>
          </a:solidFill>
          <a:ln>
            <a:noFill/>
          </a:ln>
        </p:spPr>
      </p:sp>
      <p:sp>
        <p:nvSpPr>
          <p:cNvPr id="128" name="Google Shape;128;p76"/>
          <p:cNvSpPr txBox="1">
            <a:spLocks noGrp="1"/>
          </p:cNvSpPr>
          <p:nvPr>
            <p:ph type="body" idx="1"/>
          </p:nvPr>
        </p:nvSpPr>
        <p:spPr>
          <a:xfrm>
            <a:off x="517671" y="5136125"/>
            <a:ext cx="1828800" cy="410922"/>
          </a:xfrm>
          <a:prstGeom prst="rect">
            <a:avLst/>
          </a:prstGeom>
          <a:noFill/>
          <a:ln>
            <a:noFill/>
          </a:ln>
        </p:spPr>
        <p:txBody>
          <a:bodyPr spcFirstLastPara="1" wrap="square" lIns="91425" tIns="45700" rIns="91425" bIns="45700" anchor="ctr" anchorCtr="0">
            <a:noAutofit/>
          </a:bodyPr>
          <a:lstStyle>
            <a:lvl1pPr marL="457200" lvl="0" indent="-228600" algn="ctr">
              <a:lnSpc>
                <a:spcPct val="90000"/>
              </a:lnSpc>
              <a:spcBef>
                <a:spcPts val="1000"/>
              </a:spcBef>
              <a:spcAft>
                <a:spcPts val="0"/>
              </a:spcAft>
              <a:buClr>
                <a:srgbClr val="EC2028"/>
              </a:buClr>
              <a:buSzPts val="1600"/>
              <a:buNone/>
              <a:defRPr sz="1600" b="0">
                <a:solidFill>
                  <a:srgbClr val="EC2028"/>
                </a:solidFill>
                <a:latin typeface="Lato"/>
                <a:ea typeface="Lato"/>
                <a:cs typeface="Lato"/>
                <a:sym typeface="La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9" name="Google Shape;129;p76"/>
          <p:cNvSpPr>
            <a:spLocks noGrp="1"/>
          </p:cNvSpPr>
          <p:nvPr>
            <p:ph type="pic" idx="3"/>
          </p:nvPr>
        </p:nvSpPr>
        <p:spPr>
          <a:xfrm>
            <a:off x="9959829" y="3466625"/>
            <a:ext cx="1600200" cy="1600615"/>
          </a:xfrm>
          <a:prstGeom prst="roundRect">
            <a:avLst>
              <a:gd name="adj" fmla="val 16667"/>
            </a:avLst>
          </a:prstGeom>
          <a:solidFill>
            <a:schemeClr val="lt1"/>
          </a:solidFill>
          <a:ln>
            <a:noFill/>
          </a:ln>
        </p:spPr>
      </p:sp>
      <p:sp>
        <p:nvSpPr>
          <p:cNvPr id="130" name="Google Shape;130;p76"/>
          <p:cNvSpPr txBox="1">
            <a:spLocks noGrp="1"/>
          </p:cNvSpPr>
          <p:nvPr>
            <p:ph type="body" idx="4"/>
          </p:nvPr>
        </p:nvSpPr>
        <p:spPr>
          <a:xfrm>
            <a:off x="9845529" y="5136125"/>
            <a:ext cx="1828800" cy="410922"/>
          </a:xfrm>
          <a:prstGeom prst="rect">
            <a:avLst/>
          </a:prstGeom>
          <a:noFill/>
          <a:ln>
            <a:noFill/>
          </a:ln>
        </p:spPr>
        <p:txBody>
          <a:bodyPr spcFirstLastPara="1" wrap="square" lIns="91425" tIns="45700" rIns="91425" bIns="45700" anchor="ctr" anchorCtr="0">
            <a:noAutofit/>
          </a:bodyPr>
          <a:lstStyle>
            <a:lvl1pPr marL="457200" lvl="0" indent="-228600" algn="ctr">
              <a:lnSpc>
                <a:spcPct val="90000"/>
              </a:lnSpc>
              <a:spcBef>
                <a:spcPts val="1000"/>
              </a:spcBef>
              <a:spcAft>
                <a:spcPts val="0"/>
              </a:spcAft>
              <a:buClr>
                <a:srgbClr val="EC2028"/>
              </a:buClr>
              <a:buSzPts val="1600"/>
              <a:buNone/>
              <a:defRPr sz="1600" b="0">
                <a:solidFill>
                  <a:srgbClr val="EC2028"/>
                </a:solidFill>
                <a:latin typeface="Lato"/>
                <a:ea typeface="Lato"/>
                <a:cs typeface="Lato"/>
                <a:sym typeface="La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1" name="Google Shape;131;p76"/>
          <p:cNvSpPr>
            <a:spLocks noGrp="1"/>
          </p:cNvSpPr>
          <p:nvPr>
            <p:ph type="pic" idx="5"/>
          </p:nvPr>
        </p:nvSpPr>
        <p:spPr>
          <a:xfrm>
            <a:off x="2497542" y="3466625"/>
            <a:ext cx="1600200" cy="1600200"/>
          </a:xfrm>
          <a:prstGeom prst="roundRect">
            <a:avLst>
              <a:gd name="adj" fmla="val 16667"/>
            </a:avLst>
          </a:prstGeom>
          <a:solidFill>
            <a:schemeClr val="lt1"/>
          </a:solidFill>
          <a:ln>
            <a:noFill/>
          </a:ln>
        </p:spPr>
      </p:sp>
      <p:sp>
        <p:nvSpPr>
          <p:cNvPr id="132" name="Google Shape;132;p76"/>
          <p:cNvSpPr txBox="1">
            <a:spLocks noGrp="1"/>
          </p:cNvSpPr>
          <p:nvPr>
            <p:ph type="body" idx="6"/>
          </p:nvPr>
        </p:nvSpPr>
        <p:spPr>
          <a:xfrm>
            <a:off x="2383242" y="5136125"/>
            <a:ext cx="1828800" cy="410922"/>
          </a:xfrm>
          <a:prstGeom prst="rect">
            <a:avLst/>
          </a:prstGeom>
          <a:noFill/>
          <a:ln>
            <a:noFill/>
          </a:ln>
        </p:spPr>
        <p:txBody>
          <a:bodyPr spcFirstLastPara="1" wrap="square" lIns="91425" tIns="45700" rIns="91425" bIns="45700" anchor="ctr" anchorCtr="0">
            <a:noAutofit/>
          </a:bodyPr>
          <a:lstStyle>
            <a:lvl1pPr marL="457200" lvl="0" indent="-228600" algn="ctr">
              <a:lnSpc>
                <a:spcPct val="90000"/>
              </a:lnSpc>
              <a:spcBef>
                <a:spcPts val="1000"/>
              </a:spcBef>
              <a:spcAft>
                <a:spcPts val="0"/>
              </a:spcAft>
              <a:buClr>
                <a:srgbClr val="EC2028"/>
              </a:buClr>
              <a:buSzPts val="1600"/>
              <a:buNone/>
              <a:defRPr sz="1600" b="0">
                <a:solidFill>
                  <a:srgbClr val="EC2028"/>
                </a:solidFill>
                <a:latin typeface="Lato"/>
                <a:ea typeface="Lato"/>
                <a:cs typeface="Lato"/>
                <a:sym typeface="La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3" name="Google Shape;133;p76"/>
          <p:cNvSpPr>
            <a:spLocks noGrp="1"/>
          </p:cNvSpPr>
          <p:nvPr>
            <p:ph type="pic" idx="7"/>
          </p:nvPr>
        </p:nvSpPr>
        <p:spPr>
          <a:xfrm>
            <a:off x="8094258" y="3466625"/>
            <a:ext cx="1600200" cy="1600615"/>
          </a:xfrm>
          <a:prstGeom prst="roundRect">
            <a:avLst>
              <a:gd name="adj" fmla="val 16667"/>
            </a:avLst>
          </a:prstGeom>
          <a:solidFill>
            <a:schemeClr val="lt1"/>
          </a:solidFill>
          <a:ln>
            <a:noFill/>
          </a:ln>
        </p:spPr>
      </p:sp>
      <p:sp>
        <p:nvSpPr>
          <p:cNvPr id="134" name="Google Shape;134;p76"/>
          <p:cNvSpPr txBox="1">
            <a:spLocks noGrp="1"/>
          </p:cNvSpPr>
          <p:nvPr>
            <p:ph type="body" idx="8"/>
          </p:nvPr>
        </p:nvSpPr>
        <p:spPr>
          <a:xfrm>
            <a:off x="6108978" y="5136125"/>
            <a:ext cx="1828800" cy="410922"/>
          </a:xfrm>
          <a:prstGeom prst="rect">
            <a:avLst/>
          </a:prstGeom>
          <a:noFill/>
          <a:ln>
            <a:noFill/>
          </a:ln>
        </p:spPr>
        <p:txBody>
          <a:bodyPr spcFirstLastPara="1" wrap="square" lIns="91425" tIns="45700" rIns="91425" bIns="45700" anchor="ctr" anchorCtr="0">
            <a:noAutofit/>
          </a:bodyPr>
          <a:lstStyle>
            <a:lvl1pPr marL="457200" lvl="0" indent="-228600" algn="ctr">
              <a:lnSpc>
                <a:spcPct val="90000"/>
              </a:lnSpc>
              <a:spcBef>
                <a:spcPts val="1000"/>
              </a:spcBef>
              <a:spcAft>
                <a:spcPts val="0"/>
              </a:spcAft>
              <a:buClr>
                <a:srgbClr val="EC2028"/>
              </a:buClr>
              <a:buSzPts val="1600"/>
              <a:buNone/>
              <a:defRPr sz="1600" b="0">
                <a:solidFill>
                  <a:srgbClr val="EC2028"/>
                </a:solidFill>
                <a:latin typeface="Lato"/>
                <a:ea typeface="Lato"/>
                <a:cs typeface="Lato"/>
                <a:sym typeface="La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5" name="Google Shape;135;p76"/>
          <p:cNvSpPr>
            <a:spLocks noGrp="1"/>
          </p:cNvSpPr>
          <p:nvPr>
            <p:ph type="pic" idx="9"/>
          </p:nvPr>
        </p:nvSpPr>
        <p:spPr>
          <a:xfrm>
            <a:off x="4363114" y="3466625"/>
            <a:ext cx="1600200" cy="1600200"/>
          </a:xfrm>
          <a:prstGeom prst="roundRect">
            <a:avLst>
              <a:gd name="adj" fmla="val 16667"/>
            </a:avLst>
          </a:prstGeom>
          <a:solidFill>
            <a:schemeClr val="lt1"/>
          </a:solidFill>
          <a:ln>
            <a:noFill/>
          </a:ln>
        </p:spPr>
      </p:sp>
      <p:sp>
        <p:nvSpPr>
          <p:cNvPr id="136" name="Google Shape;136;p76"/>
          <p:cNvSpPr txBox="1">
            <a:spLocks noGrp="1"/>
          </p:cNvSpPr>
          <p:nvPr>
            <p:ph type="body" idx="13"/>
          </p:nvPr>
        </p:nvSpPr>
        <p:spPr>
          <a:xfrm>
            <a:off x="4248813" y="5136125"/>
            <a:ext cx="1828800" cy="410922"/>
          </a:xfrm>
          <a:prstGeom prst="rect">
            <a:avLst/>
          </a:prstGeom>
          <a:noFill/>
          <a:ln>
            <a:noFill/>
          </a:ln>
        </p:spPr>
        <p:txBody>
          <a:bodyPr spcFirstLastPara="1" wrap="square" lIns="91425" tIns="45700" rIns="91425" bIns="45700" anchor="ctr" anchorCtr="0">
            <a:noAutofit/>
          </a:bodyPr>
          <a:lstStyle>
            <a:lvl1pPr marL="457200" lvl="0" indent="-228600" algn="ctr">
              <a:lnSpc>
                <a:spcPct val="90000"/>
              </a:lnSpc>
              <a:spcBef>
                <a:spcPts val="1000"/>
              </a:spcBef>
              <a:spcAft>
                <a:spcPts val="0"/>
              </a:spcAft>
              <a:buClr>
                <a:srgbClr val="EC2028"/>
              </a:buClr>
              <a:buSzPts val="1600"/>
              <a:buNone/>
              <a:defRPr sz="1600" b="0">
                <a:solidFill>
                  <a:srgbClr val="EC2028"/>
                </a:solidFill>
                <a:latin typeface="Lato"/>
                <a:ea typeface="Lato"/>
                <a:cs typeface="Lato"/>
                <a:sym typeface="La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7" name="Google Shape;137;p76"/>
          <p:cNvSpPr>
            <a:spLocks noGrp="1"/>
          </p:cNvSpPr>
          <p:nvPr>
            <p:ph type="pic" idx="14"/>
          </p:nvPr>
        </p:nvSpPr>
        <p:spPr>
          <a:xfrm>
            <a:off x="6228686" y="3466625"/>
            <a:ext cx="1600200" cy="1600615"/>
          </a:xfrm>
          <a:prstGeom prst="roundRect">
            <a:avLst>
              <a:gd name="adj" fmla="val 16667"/>
            </a:avLst>
          </a:prstGeom>
          <a:solidFill>
            <a:schemeClr val="lt1"/>
          </a:solidFill>
          <a:ln>
            <a:noFill/>
          </a:ln>
        </p:spPr>
      </p:sp>
      <p:sp>
        <p:nvSpPr>
          <p:cNvPr id="138" name="Google Shape;138;p76"/>
          <p:cNvSpPr txBox="1">
            <a:spLocks noGrp="1"/>
          </p:cNvSpPr>
          <p:nvPr>
            <p:ph type="body" idx="15"/>
          </p:nvPr>
        </p:nvSpPr>
        <p:spPr>
          <a:xfrm>
            <a:off x="7985364" y="5136125"/>
            <a:ext cx="1828800" cy="410922"/>
          </a:xfrm>
          <a:prstGeom prst="rect">
            <a:avLst/>
          </a:prstGeom>
          <a:noFill/>
          <a:ln>
            <a:noFill/>
          </a:ln>
        </p:spPr>
        <p:txBody>
          <a:bodyPr spcFirstLastPara="1" wrap="square" lIns="91425" tIns="45700" rIns="91425" bIns="45700" anchor="ctr" anchorCtr="0">
            <a:noAutofit/>
          </a:bodyPr>
          <a:lstStyle>
            <a:lvl1pPr marL="457200" lvl="0" indent="-228600" algn="ctr">
              <a:lnSpc>
                <a:spcPct val="90000"/>
              </a:lnSpc>
              <a:spcBef>
                <a:spcPts val="1000"/>
              </a:spcBef>
              <a:spcAft>
                <a:spcPts val="0"/>
              </a:spcAft>
              <a:buClr>
                <a:srgbClr val="EC2028"/>
              </a:buClr>
              <a:buSzPts val="1600"/>
              <a:buNone/>
              <a:defRPr sz="1600" b="0">
                <a:solidFill>
                  <a:srgbClr val="EC2028"/>
                </a:solidFill>
                <a:latin typeface="Lato"/>
                <a:ea typeface="Lato"/>
                <a:cs typeface="Lato"/>
                <a:sym typeface="La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39" name="Google Shape;139;p76" descr="A red heart with purple and purple letters&#10;&#10;Description automatically generated"/>
          <p:cNvPicPr preferRelativeResize="0"/>
          <p:nvPr/>
        </p:nvPicPr>
        <p:blipFill rotWithShape="1">
          <a:blip r:embed="rId2">
            <a:alphaModFix/>
          </a:blip>
          <a:srcRect/>
          <a:stretch/>
        </p:blipFill>
        <p:spPr>
          <a:xfrm>
            <a:off x="9554889" y="154986"/>
            <a:ext cx="2442143" cy="557589"/>
          </a:xfrm>
          <a:prstGeom prst="rect">
            <a:avLst/>
          </a:prstGeom>
          <a:noFill/>
          <a:ln>
            <a:noFill/>
          </a:ln>
        </p:spPr>
      </p:pic>
      <p:grpSp>
        <p:nvGrpSpPr>
          <p:cNvPr id="140" name="Google Shape;140;p76"/>
          <p:cNvGrpSpPr/>
          <p:nvPr/>
        </p:nvGrpSpPr>
        <p:grpSpPr>
          <a:xfrm>
            <a:off x="93070" y="6290200"/>
            <a:ext cx="1799772" cy="484982"/>
            <a:chOff x="239712" y="6323294"/>
            <a:chExt cx="1799772" cy="484982"/>
          </a:xfrm>
        </p:grpSpPr>
        <p:pic>
          <p:nvPicPr>
            <p:cNvPr id="141" name="Google Shape;141;p76"/>
            <p:cNvPicPr preferRelativeResize="0"/>
            <p:nvPr/>
          </p:nvPicPr>
          <p:blipFill rotWithShape="1">
            <a:blip r:embed="rId3">
              <a:alphaModFix/>
            </a:blip>
            <a:srcRect/>
            <a:stretch/>
          </p:blipFill>
          <p:spPr>
            <a:xfrm>
              <a:off x="239712" y="6323294"/>
              <a:ext cx="1799772" cy="484982"/>
            </a:xfrm>
            <a:prstGeom prst="rect">
              <a:avLst/>
            </a:prstGeom>
            <a:noFill/>
            <a:ln>
              <a:noFill/>
            </a:ln>
          </p:spPr>
        </p:pic>
        <p:sp>
          <p:nvSpPr>
            <p:cNvPr id="142" name="Google Shape;142;p76"/>
            <p:cNvSpPr txBox="1"/>
            <p:nvPr/>
          </p:nvSpPr>
          <p:spPr>
            <a:xfrm>
              <a:off x="724910" y="6353817"/>
              <a:ext cx="817853"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chemeClr val="dk1"/>
                  </a:solidFill>
                  <a:latin typeface="Montserrat"/>
                  <a:ea typeface="Montserrat"/>
                  <a:cs typeface="Montserrat"/>
                  <a:sym typeface="Montserrat"/>
                </a:rPr>
                <a:t>hosted by</a:t>
              </a:r>
              <a:endParaRPr sz="1400" b="0" i="0" u="none" strike="noStrike" cap="none">
                <a:solidFill>
                  <a:srgbClr val="000000"/>
                </a:solidFill>
                <a:latin typeface="Arial"/>
                <a:ea typeface="Arial"/>
                <a:cs typeface="Arial"/>
                <a:sym typeface="Arial"/>
              </a:endParaRPr>
            </a:p>
          </p:txBody>
        </p:sp>
      </p:grpSp>
      <p:sp>
        <p:nvSpPr>
          <p:cNvPr id="143" name="Google Shape;143;p76"/>
          <p:cNvSpPr txBox="1"/>
          <p:nvPr/>
        </p:nvSpPr>
        <p:spPr>
          <a:xfrm>
            <a:off x="666474" y="914400"/>
            <a:ext cx="10928059" cy="438211"/>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832260"/>
              </a:buClr>
              <a:buSzPts val="2000"/>
              <a:buFont typeface="Lato"/>
              <a:buNone/>
            </a:pPr>
            <a:r>
              <a:rPr lang="en-US" sz="2000" b="0" i="0" u="none" strike="noStrike" cap="none">
                <a:solidFill>
                  <a:srgbClr val="832260"/>
                </a:solidFill>
                <a:latin typeface="Lato"/>
                <a:ea typeface="Lato"/>
                <a:cs typeface="Lato"/>
                <a:sym typeface="Lato"/>
              </a:rPr>
              <a:t>PC</a:t>
            </a:r>
            <a:r>
              <a:rPr lang="en-US" sz="2000" b="0" i="0" u="none" strike="noStrike" cap="none" baseline="30000">
                <a:solidFill>
                  <a:srgbClr val="832260"/>
                </a:solidFill>
                <a:latin typeface="Lato"/>
                <a:ea typeface="Lato"/>
                <a:cs typeface="Lato"/>
                <a:sym typeface="Lato"/>
              </a:rPr>
              <a:t>4</a:t>
            </a:r>
            <a:r>
              <a:rPr lang="en-US" sz="2000" b="0" i="0" u="none" strike="noStrike" cap="none">
                <a:solidFill>
                  <a:srgbClr val="832260"/>
                </a:solidFill>
                <a:latin typeface="Lato"/>
                <a:ea typeface="Lato"/>
                <a:cs typeface="Lato"/>
                <a:sym typeface="Lato"/>
              </a:rPr>
              <a:t>/PAC</a:t>
            </a:r>
            <a:r>
              <a:rPr lang="en-US" sz="2000" b="0" i="0" u="none" strike="noStrike" cap="none" baseline="30000">
                <a:solidFill>
                  <a:srgbClr val="832260"/>
                </a:solidFill>
                <a:latin typeface="Lato"/>
                <a:ea typeface="Lato"/>
                <a:cs typeface="Lato"/>
                <a:sym typeface="Lato"/>
              </a:rPr>
              <a:t>3</a:t>
            </a:r>
            <a:r>
              <a:rPr lang="en-US" sz="2000" b="0" i="0" u="none" strike="noStrike" cap="none">
                <a:solidFill>
                  <a:srgbClr val="832260"/>
                </a:solidFill>
                <a:latin typeface="Lato"/>
                <a:ea typeface="Lato"/>
                <a:cs typeface="Lato"/>
                <a:sym typeface="Lato"/>
              </a:rPr>
              <a:t> Spring 2024 Conference</a:t>
            </a:r>
            <a:endParaRPr sz="1400" b="0" i="0" u="none" strike="noStrike" cap="none">
              <a:solidFill>
                <a:srgbClr val="000000"/>
              </a:solidFill>
              <a:latin typeface="Arial"/>
              <a:ea typeface="Arial"/>
              <a:cs typeface="Arial"/>
              <a:sym typeface="Arial"/>
            </a:endParaRPr>
          </a:p>
        </p:txBody>
      </p:sp>
      <p:sp>
        <p:nvSpPr>
          <p:cNvPr id="144" name="Google Shape;144;p76"/>
          <p:cNvSpPr txBox="1">
            <a:spLocks noGrp="1"/>
          </p:cNvSpPr>
          <p:nvPr>
            <p:ph type="body" idx="16"/>
          </p:nvPr>
        </p:nvSpPr>
        <p:spPr>
          <a:xfrm>
            <a:off x="631970" y="1436752"/>
            <a:ext cx="10928059" cy="914400"/>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rgbClr val="ED2127"/>
              </a:buClr>
              <a:buSzPts val="3800"/>
              <a:buNone/>
              <a:defRPr sz="3800">
                <a:solidFill>
                  <a:srgbClr val="ED2127"/>
                </a:solidFill>
                <a:latin typeface="Lato"/>
                <a:ea typeface="Lato"/>
                <a:cs typeface="Lato"/>
                <a:sym typeface="La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6_Cover Slide - 7 speakers">
  <p:cSld name="6_Cover Slide - 7 speakers">
    <p:bg>
      <p:bgPr>
        <a:solidFill>
          <a:srgbClr val="F2EBE7"/>
        </a:solidFill>
        <a:effectLst/>
      </p:bgPr>
    </p:bg>
    <p:spTree>
      <p:nvGrpSpPr>
        <p:cNvPr id="1" name="Shape 145"/>
        <p:cNvGrpSpPr/>
        <p:nvPr/>
      </p:nvGrpSpPr>
      <p:grpSpPr>
        <a:xfrm>
          <a:off x="0" y="0"/>
          <a:ext cx="0" cy="0"/>
          <a:chOff x="0" y="0"/>
          <a:chExt cx="0" cy="0"/>
        </a:xfrm>
      </p:grpSpPr>
      <p:cxnSp>
        <p:nvCxnSpPr>
          <p:cNvPr id="146" name="Google Shape;146;p77"/>
          <p:cNvCxnSpPr/>
          <p:nvPr/>
        </p:nvCxnSpPr>
        <p:spPr>
          <a:xfrm>
            <a:off x="631971" y="2743200"/>
            <a:ext cx="10928059" cy="0"/>
          </a:xfrm>
          <a:prstGeom prst="straightConnector1">
            <a:avLst/>
          </a:prstGeom>
          <a:noFill/>
          <a:ln w="57150" cap="flat" cmpd="sng">
            <a:solidFill>
              <a:srgbClr val="6B226D"/>
            </a:solidFill>
            <a:prstDash val="solid"/>
            <a:miter lim="800000"/>
            <a:headEnd type="none" w="sm" len="sm"/>
            <a:tailEnd type="none" w="sm" len="sm"/>
          </a:ln>
        </p:spPr>
      </p:cxnSp>
      <p:sp>
        <p:nvSpPr>
          <p:cNvPr id="147" name="Google Shape;147;p77"/>
          <p:cNvSpPr>
            <a:spLocks noGrp="1"/>
          </p:cNvSpPr>
          <p:nvPr>
            <p:ph type="pic" idx="2"/>
          </p:nvPr>
        </p:nvSpPr>
        <p:spPr>
          <a:xfrm>
            <a:off x="202400" y="3536827"/>
            <a:ext cx="1371600" cy="1371600"/>
          </a:xfrm>
          <a:prstGeom prst="roundRect">
            <a:avLst>
              <a:gd name="adj" fmla="val 16667"/>
            </a:avLst>
          </a:prstGeom>
          <a:solidFill>
            <a:schemeClr val="lt1"/>
          </a:solidFill>
          <a:ln>
            <a:noFill/>
          </a:ln>
        </p:spPr>
      </p:sp>
      <p:sp>
        <p:nvSpPr>
          <p:cNvPr id="148" name="Google Shape;148;p77"/>
          <p:cNvSpPr txBox="1">
            <a:spLocks noGrp="1"/>
          </p:cNvSpPr>
          <p:nvPr>
            <p:ph type="body" idx="1"/>
          </p:nvPr>
        </p:nvSpPr>
        <p:spPr>
          <a:xfrm>
            <a:off x="156680" y="5120067"/>
            <a:ext cx="1463040" cy="410922"/>
          </a:xfrm>
          <a:prstGeom prst="rect">
            <a:avLst/>
          </a:prstGeom>
          <a:noFill/>
          <a:ln>
            <a:noFill/>
          </a:ln>
        </p:spPr>
        <p:txBody>
          <a:bodyPr spcFirstLastPara="1" wrap="square" lIns="91425" tIns="45700" rIns="91425" bIns="45700" anchor="ctr" anchorCtr="0">
            <a:noAutofit/>
          </a:bodyPr>
          <a:lstStyle>
            <a:lvl1pPr marL="457200" lvl="0" indent="-228600" algn="ctr">
              <a:lnSpc>
                <a:spcPct val="90000"/>
              </a:lnSpc>
              <a:spcBef>
                <a:spcPts val="1000"/>
              </a:spcBef>
              <a:spcAft>
                <a:spcPts val="0"/>
              </a:spcAft>
              <a:buClr>
                <a:srgbClr val="EC2028"/>
              </a:buClr>
              <a:buSzPts val="1400"/>
              <a:buNone/>
              <a:defRPr sz="1400" b="0">
                <a:solidFill>
                  <a:srgbClr val="EC2028"/>
                </a:solidFill>
                <a:latin typeface="Lato"/>
                <a:ea typeface="Lato"/>
                <a:cs typeface="Lato"/>
                <a:sym typeface="La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9" name="Google Shape;149;p77"/>
          <p:cNvSpPr>
            <a:spLocks noGrp="1"/>
          </p:cNvSpPr>
          <p:nvPr>
            <p:ph type="pic" idx="3"/>
          </p:nvPr>
        </p:nvSpPr>
        <p:spPr>
          <a:xfrm>
            <a:off x="10389399" y="3536827"/>
            <a:ext cx="1371600" cy="1371956"/>
          </a:xfrm>
          <a:prstGeom prst="roundRect">
            <a:avLst>
              <a:gd name="adj" fmla="val 16667"/>
            </a:avLst>
          </a:prstGeom>
          <a:solidFill>
            <a:schemeClr val="lt1"/>
          </a:solidFill>
          <a:ln>
            <a:noFill/>
          </a:ln>
        </p:spPr>
      </p:sp>
      <p:sp>
        <p:nvSpPr>
          <p:cNvPr id="150" name="Google Shape;150;p77"/>
          <p:cNvSpPr txBox="1">
            <a:spLocks noGrp="1"/>
          </p:cNvSpPr>
          <p:nvPr>
            <p:ph type="body" idx="4"/>
          </p:nvPr>
        </p:nvSpPr>
        <p:spPr>
          <a:xfrm>
            <a:off x="10343679" y="5120067"/>
            <a:ext cx="1463040" cy="410922"/>
          </a:xfrm>
          <a:prstGeom prst="rect">
            <a:avLst/>
          </a:prstGeom>
          <a:noFill/>
          <a:ln>
            <a:noFill/>
          </a:ln>
        </p:spPr>
        <p:txBody>
          <a:bodyPr spcFirstLastPara="1" wrap="square" lIns="91425" tIns="45700" rIns="91425" bIns="45700" anchor="ctr" anchorCtr="0">
            <a:noAutofit/>
          </a:bodyPr>
          <a:lstStyle>
            <a:lvl1pPr marL="457200" lvl="0" indent="-228600" algn="ctr">
              <a:lnSpc>
                <a:spcPct val="90000"/>
              </a:lnSpc>
              <a:spcBef>
                <a:spcPts val="1000"/>
              </a:spcBef>
              <a:spcAft>
                <a:spcPts val="0"/>
              </a:spcAft>
              <a:buClr>
                <a:srgbClr val="EC2028"/>
              </a:buClr>
              <a:buSzPts val="1400"/>
              <a:buNone/>
              <a:defRPr sz="1400" b="0">
                <a:solidFill>
                  <a:srgbClr val="EC2028"/>
                </a:solidFill>
                <a:latin typeface="Lato"/>
                <a:ea typeface="Lato"/>
                <a:cs typeface="Lato"/>
                <a:sym typeface="La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1" name="Google Shape;151;p77"/>
          <p:cNvSpPr>
            <a:spLocks noGrp="1"/>
          </p:cNvSpPr>
          <p:nvPr>
            <p:ph type="pic" idx="5"/>
          </p:nvPr>
        </p:nvSpPr>
        <p:spPr>
          <a:xfrm>
            <a:off x="1900233" y="3536827"/>
            <a:ext cx="1371600" cy="1371600"/>
          </a:xfrm>
          <a:prstGeom prst="roundRect">
            <a:avLst>
              <a:gd name="adj" fmla="val 16667"/>
            </a:avLst>
          </a:prstGeom>
          <a:solidFill>
            <a:schemeClr val="lt1"/>
          </a:solidFill>
          <a:ln>
            <a:noFill/>
          </a:ln>
        </p:spPr>
      </p:sp>
      <p:sp>
        <p:nvSpPr>
          <p:cNvPr id="152" name="Google Shape;152;p77"/>
          <p:cNvSpPr txBox="1">
            <a:spLocks noGrp="1"/>
          </p:cNvSpPr>
          <p:nvPr>
            <p:ph type="body" idx="6"/>
          </p:nvPr>
        </p:nvSpPr>
        <p:spPr>
          <a:xfrm>
            <a:off x="1854513" y="5120067"/>
            <a:ext cx="1463040" cy="410922"/>
          </a:xfrm>
          <a:prstGeom prst="rect">
            <a:avLst/>
          </a:prstGeom>
          <a:noFill/>
          <a:ln>
            <a:noFill/>
          </a:ln>
        </p:spPr>
        <p:txBody>
          <a:bodyPr spcFirstLastPara="1" wrap="square" lIns="91425" tIns="45700" rIns="91425" bIns="45700" anchor="ctr" anchorCtr="0">
            <a:noAutofit/>
          </a:bodyPr>
          <a:lstStyle>
            <a:lvl1pPr marL="457200" lvl="0" indent="-228600" algn="ctr">
              <a:lnSpc>
                <a:spcPct val="90000"/>
              </a:lnSpc>
              <a:spcBef>
                <a:spcPts val="1000"/>
              </a:spcBef>
              <a:spcAft>
                <a:spcPts val="0"/>
              </a:spcAft>
              <a:buClr>
                <a:srgbClr val="EC2028"/>
              </a:buClr>
              <a:buSzPts val="1400"/>
              <a:buNone/>
              <a:defRPr sz="1400" b="0">
                <a:solidFill>
                  <a:srgbClr val="EC2028"/>
                </a:solidFill>
                <a:latin typeface="Lato"/>
                <a:ea typeface="Lato"/>
                <a:cs typeface="Lato"/>
                <a:sym typeface="La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3" name="Google Shape;153;p77"/>
          <p:cNvSpPr>
            <a:spLocks noGrp="1"/>
          </p:cNvSpPr>
          <p:nvPr>
            <p:ph type="pic" idx="7"/>
          </p:nvPr>
        </p:nvSpPr>
        <p:spPr>
          <a:xfrm>
            <a:off x="8691565" y="3536827"/>
            <a:ext cx="1371600" cy="1371956"/>
          </a:xfrm>
          <a:prstGeom prst="roundRect">
            <a:avLst>
              <a:gd name="adj" fmla="val 16667"/>
            </a:avLst>
          </a:prstGeom>
          <a:solidFill>
            <a:schemeClr val="lt1"/>
          </a:solidFill>
          <a:ln>
            <a:noFill/>
          </a:ln>
        </p:spPr>
      </p:sp>
      <p:sp>
        <p:nvSpPr>
          <p:cNvPr id="154" name="Google Shape;154;p77"/>
          <p:cNvSpPr txBox="1">
            <a:spLocks noGrp="1"/>
          </p:cNvSpPr>
          <p:nvPr>
            <p:ph type="body" idx="8"/>
          </p:nvPr>
        </p:nvSpPr>
        <p:spPr>
          <a:xfrm>
            <a:off x="6948012" y="5120067"/>
            <a:ext cx="1463040" cy="410922"/>
          </a:xfrm>
          <a:prstGeom prst="rect">
            <a:avLst/>
          </a:prstGeom>
          <a:noFill/>
          <a:ln>
            <a:noFill/>
          </a:ln>
        </p:spPr>
        <p:txBody>
          <a:bodyPr spcFirstLastPara="1" wrap="square" lIns="91425" tIns="45700" rIns="91425" bIns="45700" anchor="ctr" anchorCtr="0">
            <a:noAutofit/>
          </a:bodyPr>
          <a:lstStyle>
            <a:lvl1pPr marL="457200" lvl="0" indent="-228600" algn="ctr">
              <a:lnSpc>
                <a:spcPct val="90000"/>
              </a:lnSpc>
              <a:spcBef>
                <a:spcPts val="1000"/>
              </a:spcBef>
              <a:spcAft>
                <a:spcPts val="0"/>
              </a:spcAft>
              <a:buClr>
                <a:srgbClr val="EC2028"/>
              </a:buClr>
              <a:buSzPts val="1400"/>
              <a:buNone/>
              <a:defRPr sz="1400" b="0">
                <a:solidFill>
                  <a:srgbClr val="EC2028"/>
                </a:solidFill>
                <a:latin typeface="Lato"/>
                <a:ea typeface="Lato"/>
                <a:cs typeface="Lato"/>
                <a:sym typeface="La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5" name="Google Shape;155;p77"/>
          <p:cNvSpPr>
            <a:spLocks noGrp="1"/>
          </p:cNvSpPr>
          <p:nvPr>
            <p:ph type="pic" idx="9"/>
          </p:nvPr>
        </p:nvSpPr>
        <p:spPr>
          <a:xfrm>
            <a:off x="3598066" y="3536827"/>
            <a:ext cx="1371600" cy="1371600"/>
          </a:xfrm>
          <a:prstGeom prst="roundRect">
            <a:avLst>
              <a:gd name="adj" fmla="val 16667"/>
            </a:avLst>
          </a:prstGeom>
          <a:solidFill>
            <a:schemeClr val="lt1"/>
          </a:solidFill>
          <a:ln>
            <a:noFill/>
          </a:ln>
        </p:spPr>
      </p:sp>
      <p:sp>
        <p:nvSpPr>
          <p:cNvPr id="156" name="Google Shape;156;p77"/>
          <p:cNvSpPr txBox="1">
            <a:spLocks noGrp="1"/>
          </p:cNvSpPr>
          <p:nvPr>
            <p:ph type="body" idx="13"/>
          </p:nvPr>
        </p:nvSpPr>
        <p:spPr>
          <a:xfrm>
            <a:off x="3552346" y="5120067"/>
            <a:ext cx="1463040" cy="410922"/>
          </a:xfrm>
          <a:prstGeom prst="rect">
            <a:avLst/>
          </a:prstGeom>
          <a:noFill/>
          <a:ln>
            <a:noFill/>
          </a:ln>
        </p:spPr>
        <p:txBody>
          <a:bodyPr spcFirstLastPara="1" wrap="square" lIns="91425" tIns="45700" rIns="91425" bIns="45700" anchor="ctr" anchorCtr="0">
            <a:noAutofit/>
          </a:bodyPr>
          <a:lstStyle>
            <a:lvl1pPr marL="457200" lvl="0" indent="-228600" algn="ctr">
              <a:lnSpc>
                <a:spcPct val="90000"/>
              </a:lnSpc>
              <a:spcBef>
                <a:spcPts val="1000"/>
              </a:spcBef>
              <a:spcAft>
                <a:spcPts val="0"/>
              </a:spcAft>
              <a:buClr>
                <a:srgbClr val="EC2028"/>
              </a:buClr>
              <a:buSzPts val="1400"/>
              <a:buNone/>
              <a:defRPr sz="1400" b="0">
                <a:solidFill>
                  <a:srgbClr val="EC2028"/>
                </a:solidFill>
                <a:latin typeface="Lato"/>
                <a:ea typeface="Lato"/>
                <a:cs typeface="Lato"/>
                <a:sym typeface="La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7" name="Google Shape;157;p77"/>
          <p:cNvSpPr>
            <a:spLocks noGrp="1"/>
          </p:cNvSpPr>
          <p:nvPr>
            <p:ph type="pic" idx="14"/>
          </p:nvPr>
        </p:nvSpPr>
        <p:spPr>
          <a:xfrm>
            <a:off x="6993732" y="3536827"/>
            <a:ext cx="1371600" cy="1371956"/>
          </a:xfrm>
          <a:prstGeom prst="roundRect">
            <a:avLst>
              <a:gd name="adj" fmla="val 16667"/>
            </a:avLst>
          </a:prstGeom>
          <a:solidFill>
            <a:schemeClr val="lt1"/>
          </a:solidFill>
          <a:ln>
            <a:noFill/>
          </a:ln>
        </p:spPr>
      </p:sp>
      <p:sp>
        <p:nvSpPr>
          <p:cNvPr id="158" name="Google Shape;158;p77"/>
          <p:cNvSpPr txBox="1">
            <a:spLocks noGrp="1"/>
          </p:cNvSpPr>
          <p:nvPr>
            <p:ph type="body" idx="15"/>
          </p:nvPr>
        </p:nvSpPr>
        <p:spPr>
          <a:xfrm>
            <a:off x="8645845" y="5120067"/>
            <a:ext cx="1463040" cy="410922"/>
          </a:xfrm>
          <a:prstGeom prst="rect">
            <a:avLst/>
          </a:prstGeom>
          <a:noFill/>
          <a:ln>
            <a:noFill/>
          </a:ln>
        </p:spPr>
        <p:txBody>
          <a:bodyPr spcFirstLastPara="1" wrap="square" lIns="91425" tIns="45700" rIns="91425" bIns="45700" anchor="ctr" anchorCtr="0">
            <a:noAutofit/>
          </a:bodyPr>
          <a:lstStyle>
            <a:lvl1pPr marL="457200" lvl="0" indent="-228600" algn="ctr">
              <a:lnSpc>
                <a:spcPct val="90000"/>
              </a:lnSpc>
              <a:spcBef>
                <a:spcPts val="1000"/>
              </a:spcBef>
              <a:spcAft>
                <a:spcPts val="0"/>
              </a:spcAft>
              <a:buClr>
                <a:srgbClr val="EC2028"/>
              </a:buClr>
              <a:buSzPts val="1400"/>
              <a:buNone/>
              <a:defRPr sz="1400" b="0">
                <a:solidFill>
                  <a:srgbClr val="EC2028"/>
                </a:solidFill>
                <a:latin typeface="Lato"/>
                <a:ea typeface="Lato"/>
                <a:cs typeface="Lato"/>
                <a:sym typeface="La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59" name="Google Shape;159;p77" descr="A red heart with purple and purple letters&#10;&#10;Description automatically generated"/>
          <p:cNvPicPr preferRelativeResize="0"/>
          <p:nvPr/>
        </p:nvPicPr>
        <p:blipFill rotWithShape="1">
          <a:blip r:embed="rId2">
            <a:alphaModFix/>
          </a:blip>
          <a:srcRect/>
          <a:stretch/>
        </p:blipFill>
        <p:spPr>
          <a:xfrm>
            <a:off x="9554889" y="154986"/>
            <a:ext cx="2442143" cy="557589"/>
          </a:xfrm>
          <a:prstGeom prst="rect">
            <a:avLst/>
          </a:prstGeom>
          <a:noFill/>
          <a:ln>
            <a:noFill/>
          </a:ln>
        </p:spPr>
      </p:pic>
      <p:grpSp>
        <p:nvGrpSpPr>
          <p:cNvPr id="160" name="Google Shape;160;p77"/>
          <p:cNvGrpSpPr/>
          <p:nvPr/>
        </p:nvGrpSpPr>
        <p:grpSpPr>
          <a:xfrm>
            <a:off x="93070" y="6290200"/>
            <a:ext cx="1799772" cy="484982"/>
            <a:chOff x="239712" y="6323294"/>
            <a:chExt cx="1799772" cy="484982"/>
          </a:xfrm>
        </p:grpSpPr>
        <p:pic>
          <p:nvPicPr>
            <p:cNvPr id="161" name="Google Shape;161;p77"/>
            <p:cNvPicPr preferRelativeResize="0"/>
            <p:nvPr/>
          </p:nvPicPr>
          <p:blipFill rotWithShape="1">
            <a:blip r:embed="rId3">
              <a:alphaModFix/>
            </a:blip>
            <a:srcRect/>
            <a:stretch/>
          </p:blipFill>
          <p:spPr>
            <a:xfrm>
              <a:off x="239712" y="6323294"/>
              <a:ext cx="1799772" cy="484982"/>
            </a:xfrm>
            <a:prstGeom prst="rect">
              <a:avLst/>
            </a:prstGeom>
            <a:noFill/>
            <a:ln>
              <a:noFill/>
            </a:ln>
          </p:spPr>
        </p:pic>
        <p:sp>
          <p:nvSpPr>
            <p:cNvPr id="162" name="Google Shape;162;p77"/>
            <p:cNvSpPr txBox="1"/>
            <p:nvPr/>
          </p:nvSpPr>
          <p:spPr>
            <a:xfrm>
              <a:off x="724910" y="6353817"/>
              <a:ext cx="817853"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chemeClr val="dk1"/>
                  </a:solidFill>
                  <a:latin typeface="Montserrat"/>
                  <a:ea typeface="Montserrat"/>
                  <a:cs typeface="Montserrat"/>
                  <a:sym typeface="Montserrat"/>
                </a:rPr>
                <a:t>hosted by</a:t>
              </a:r>
              <a:endParaRPr sz="1400" b="0" i="0" u="none" strike="noStrike" cap="none">
                <a:solidFill>
                  <a:srgbClr val="000000"/>
                </a:solidFill>
                <a:latin typeface="Arial"/>
                <a:ea typeface="Arial"/>
                <a:cs typeface="Arial"/>
                <a:sym typeface="Arial"/>
              </a:endParaRPr>
            </a:p>
          </p:txBody>
        </p:sp>
      </p:grpSp>
      <p:sp>
        <p:nvSpPr>
          <p:cNvPr id="163" name="Google Shape;163;p77"/>
          <p:cNvSpPr txBox="1"/>
          <p:nvPr/>
        </p:nvSpPr>
        <p:spPr>
          <a:xfrm>
            <a:off x="666474" y="914400"/>
            <a:ext cx="10928059" cy="438211"/>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832260"/>
              </a:buClr>
              <a:buSzPts val="2000"/>
              <a:buFont typeface="Lato"/>
              <a:buNone/>
            </a:pPr>
            <a:r>
              <a:rPr lang="en-US" sz="2000" b="0" i="0" u="none" strike="noStrike" cap="none">
                <a:solidFill>
                  <a:srgbClr val="832260"/>
                </a:solidFill>
                <a:latin typeface="Lato"/>
                <a:ea typeface="Lato"/>
                <a:cs typeface="Lato"/>
                <a:sym typeface="Lato"/>
              </a:rPr>
              <a:t>PC</a:t>
            </a:r>
            <a:r>
              <a:rPr lang="en-US" sz="2000" b="0" i="0" u="none" strike="noStrike" cap="none" baseline="30000">
                <a:solidFill>
                  <a:srgbClr val="832260"/>
                </a:solidFill>
                <a:latin typeface="Lato"/>
                <a:ea typeface="Lato"/>
                <a:cs typeface="Lato"/>
                <a:sym typeface="Lato"/>
              </a:rPr>
              <a:t>4</a:t>
            </a:r>
            <a:r>
              <a:rPr lang="en-US" sz="2000" b="0" i="0" u="none" strike="noStrike" cap="none">
                <a:solidFill>
                  <a:srgbClr val="832260"/>
                </a:solidFill>
                <a:latin typeface="Lato"/>
                <a:ea typeface="Lato"/>
                <a:cs typeface="Lato"/>
                <a:sym typeface="Lato"/>
              </a:rPr>
              <a:t>/PAC</a:t>
            </a:r>
            <a:r>
              <a:rPr lang="en-US" sz="2000" b="0" i="0" u="none" strike="noStrike" cap="none" baseline="30000">
                <a:solidFill>
                  <a:srgbClr val="832260"/>
                </a:solidFill>
                <a:latin typeface="Lato"/>
                <a:ea typeface="Lato"/>
                <a:cs typeface="Lato"/>
                <a:sym typeface="Lato"/>
              </a:rPr>
              <a:t>3</a:t>
            </a:r>
            <a:r>
              <a:rPr lang="en-US" sz="2000" b="0" i="0" u="none" strike="noStrike" cap="none">
                <a:solidFill>
                  <a:srgbClr val="832260"/>
                </a:solidFill>
                <a:latin typeface="Lato"/>
                <a:ea typeface="Lato"/>
                <a:cs typeface="Lato"/>
                <a:sym typeface="Lato"/>
              </a:rPr>
              <a:t> Spring 2024 Conference</a:t>
            </a:r>
            <a:endParaRPr sz="1400" b="0" i="0" u="none" strike="noStrike" cap="none">
              <a:solidFill>
                <a:srgbClr val="000000"/>
              </a:solidFill>
              <a:latin typeface="Arial"/>
              <a:ea typeface="Arial"/>
              <a:cs typeface="Arial"/>
              <a:sym typeface="Arial"/>
            </a:endParaRPr>
          </a:p>
        </p:txBody>
      </p:sp>
      <p:sp>
        <p:nvSpPr>
          <p:cNvPr id="164" name="Google Shape;164;p77"/>
          <p:cNvSpPr txBox="1">
            <a:spLocks noGrp="1"/>
          </p:cNvSpPr>
          <p:nvPr>
            <p:ph type="body" idx="16"/>
          </p:nvPr>
        </p:nvSpPr>
        <p:spPr>
          <a:xfrm>
            <a:off x="631970" y="1436752"/>
            <a:ext cx="10928059" cy="914400"/>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rgbClr val="ED2127"/>
              </a:buClr>
              <a:buSzPts val="3800"/>
              <a:buNone/>
              <a:defRPr sz="3800">
                <a:solidFill>
                  <a:srgbClr val="ED2127"/>
                </a:solidFill>
                <a:latin typeface="Lato"/>
                <a:ea typeface="Lato"/>
                <a:cs typeface="Lato"/>
                <a:sym typeface="La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5" name="Google Shape;165;p77"/>
          <p:cNvSpPr>
            <a:spLocks noGrp="1"/>
          </p:cNvSpPr>
          <p:nvPr>
            <p:ph type="pic" idx="17"/>
          </p:nvPr>
        </p:nvSpPr>
        <p:spPr>
          <a:xfrm>
            <a:off x="5295899" y="3536827"/>
            <a:ext cx="1371600" cy="1371600"/>
          </a:xfrm>
          <a:prstGeom prst="roundRect">
            <a:avLst>
              <a:gd name="adj" fmla="val 16667"/>
            </a:avLst>
          </a:prstGeom>
          <a:solidFill>
            <a:schemeClr val="lt1"/>
          </a:solidFill>
          <a:ln>
            <a:noFill/>
          </a:ln>
        </p:spPr>
      </p:sp>
      <p:sp>
        <p:nvSpPr>
          <p:cNvPr id="166" name="Google Shape;166;p77"/>
          <p:cNvSpPr txBox="1">
            <a:spLocks noGrp="1"/>
          </p:cNvSpPr>
          <p:nvPr>
            <p:ph type="body" idx="18"/>
          </p:nvPr>
        </p:nvSpPr>
        <p:spPr>
          <a:xfrm>
            <a:off x="5250179" y="5120067"/>
            <a:ext cx="1463040" cy="410922"/>
          </a:xfrm>
          <a:prstGeom prst="rect">
            <a:avLst/>
          </a:prstGeom>
          <a:noFill/>
          <a:ln>
            <a:noFill/>
          </a:ln>
        </p:spPr>
        <p:txBody>
          <a:bodyPr spcFirstLastPara="1" wrap="square" lIns="91425" tIns="45700" rIns="91425" bIns="45700" anchor="ctr" anchorCtr="0">
            <a:noAutofit/>
          </a:bodyPr>
          <a:lstStyle>
            <a:lvl1pPr marL="457200" lvl="0" indent="-228600" algn="ctr">
              <a:lnSpc>
                <a:spcPct val="90000"/>
              </a:lnSpc>
              <a:spcBef>
                <a:spcPts val="1000"/>
              </a:spcBef>
              <a:spcAft>
                <a:spcPts val="0"/>
              </a:spcAft>
              <a:buClr>
                <a:srgbClr val="EC2028"/>
              </a:buClr>
              <a:buSzPts val="1400"/>
              <a:buNone/>
              <a:defRPr sz="1400" b="0">
                <a:solidFill>
                  <a:srgbClr val="EC2028"/>
                </a:solidFill>
                <a:latin typeface="Lato"/>
                <a:ea typeface="Lato"/>
                <a:cs typeface="Lato"/>
                <a:sym typeface="La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with 1 image">
  <p:cSld name="Title Slide with 1 image">
    <p:spTree>
      <p:nvGrpSpPr>
        <p:cNvPr id="1" name="Shape 167"/>
        <p:cNvGrpSpPr/>
        <p:nvPr/>
      </p:nvGrpSpPr>
      <p:grpSpPr>
        <a:xfrm>
          <a:off x="0" y="0"/>
          <a:ext cx="0" cy="0"/>
          <a:chOff x="0" y="0"/>
          <a:chExt cx="0" cy="0"/>
        </a:xfrm>
      </p:grpSpPr>
      <p:pic>
        <p:nvPicPr>
          <p:cNvPr id="168" name="Google Shape;168;p78"/>
          <p:cNvPicPr preferRelativeResize="0"/>
          <p:nvPr/>
        </p:nvPicPr>
        <p:blipFill rotWithShape="1">
          <a:blip r:embed="rId2">
            <a:alphaModFix/>
          </a:blip>
          <a:srcRect/>
          <a:stretch/>
        </p:blipFill>
        <p:spPr>
          <a:xfrm>
            <a:off x="0" y="-1"/>
            <a:ext cx="12192000" cy="6858000"/>
          </a:xfrm>
          <a:prstGeom prst="rect">
            <a:avLst/>
          </a:prstGeom>
          <a:noFill/>
          <a:ln>
            <a:noFill/>
          </a:ln>
        </p:spPr>
      </p:pic>
      <p:sp>
        <p:nvSpPr>
          <p:cNvPr id="169" name="Google Shape;169;p78"/>
          <p:cNvSpPr txBox="1">
            <a:spLocks noGrp="1"/>
          </p:cNvSpPr>
          <p:nvPr>
            <p:ph type="ctrTitle"/>
          </p:nvPr>
        </p:nvSpPr>
        <p:spPr>
          <a:xfrm>
            <a:off x="657349" y="2475244"/>
            <a:ext cx="7572251" cy="1719074"/>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6600"/>
              <a:buFont typeface="Lato"/>
              <a:buNone/>
              <a:defRPr sz="6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0" name="Google Shape;170;p78"/>
          <p:cNvSpPr txBox="1">
            <a:spLocks noGrp="1"/>
          </p:cNvSpPr>
          <p:nvPr>
            <p:ph type="subTitle" idx="1"/>
          </p:nvPr>
        </p:nvSpPr>
        <p:spPr>
          <a:xfrm>
            <a:off x="711136" y="4586208"/>
            <a:ext cx="3511239" cy="939950"/>
          </a:xfrm>
          <a:prstGeom prst="rect">
            <a:avLst/>
          </a:prstGeom>
          <a:noFill/>
          <a:ln>
            <a:noFill/>
          </a:ln>
        </p:spPr>
        <p:txBody>
          <a:bodyPr spcFirstLastPara="1" wrap="square" lIns="0" tIns="0" rIns="0" bIns="0" anchor="t" anchorCtr="0">
            <a:noAutofit/>
          </a:bodyPr>
          <a:lstStyle>
            <a:lvl1pPr lvl="0" algn="l">
              <a:lnSpc>
                <a:spcPct val="90000"/>
              </a:lnSpc>
              <a:spcBef>
                <a:spcPts val="1000"/>
              </a:spcBef>
              <a:spcAft>
                <a:spcPts val="0"/>
              </a:spcAft>
              <a:buClr>
                <a:schemeClr val="lt1"/>
              </a:buClr>
              <a:buSzPts val="1800"/>
              <a:buNone/>
              <a:defRPr sz="18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71" name="Google Shape;171;p78"/>
          <p:cNvSpPr>
            <a:spLocks noGrp="1"/>
          </p:cNvSpPr>
          <p:nvPr>
            <p:ph type="pic" idx="2"/>
          </p:nvPr>
        </p:nvSpPr>
        <p:spPr>
          <a:xfrm>
            <a:off x="7110772" y="3817622"/>
            <a:ext cx="2730918" cy="2730918"/>
          </a:xfrm>
          <a:prstGeom prst="rect">
            <a:avLst/>
          </a:prstGeom>
          <a:solidFill>
            <a:srgbClr val="D8D8D8"/>
          </a:solid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Slide with 2 images">
  <p:cSld name="Title Slide with 2 images">
    <p:spTree>
      <p:nvGrpSpPr>
        <p:cNvPr id="1" name="Shape 172"/>
        <p:cNvGrpSpPr/>
        <p:nvPr/>
      </p:nvGrpSpPr>
      <p:grpSpPr>
        <a:xfrm>
          <a:off x="0" y="0"/>
          <a:ext cx="0" cy="0"/>
          <a:chOff x="0" y="0"/>
          <a:chExt cx="0" cy="0"/>
        </a:xfrm>
      </p:grpSpPr>
      <p:pic>
        <p:nvPicPr>
          <p:cNvPr id="173" name="Google Shape;173;p79"/>
          <p:cNvPicPr preferRelativeResize="0"/>
          <p:nvPr/>
        </p:nvPicPr>
        <p:blipFill rotWithShape="1">
          <a:blip r:embed="rId2">
            <a:alphaModFix/>
          </a:blip>
          <a:srcRect/>
          <a:stretch/>
        </p:blipFill>
        <p:spPr>
          <a:xfrm>
            <a:off x="0" y="-1"/>
            <a:ext cx="12192000" cy="6858000"/>
          </a:xfrm>
          <a:prstGeom prst="rect">
            <a:avLst/>
          </a:prstGeom>
          <a:noFill/>
          <a:ln>
            <a:noFill/>
          </a:ln>
        </p:spPr>
      </p:pic>
      <p:sp>
        <p:nvSpPr>
          <p:cNvPr id="174" name="Google Shape;174;p79"/>
          <p:cNvSpPr txBox="1">
            <a:spLocks noGrp="1"/>
          </p:cNvSpPr>
          <p:nvPr>
            <p:ph type="ctrTitle"/>
          </p:nvPr>
        </p:nvSpPr>
        <p:spPr>
          <a:xfrm>
            <a:off x="657349" y="2367668"/>
            <a:ext cx="9144000" cy="1719074"/>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6600"/>
              <a:buFont typeface="Lato"/>
              <a:buNone/>
              <a:defRPr sz="6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5" name="Google Shape;175;p79"/>
          <p:cNvSpPr txBox="1">
            <a:spLocks noGrp="1"/>
          </p:cNvSpPr>
          <p:nvPr>
            <p:ph type="subTitle" idx="1"/>
          </p:nvPr>
        </p:nvSpPr>
        <p:spPr>
          <a:xfrm>
            <a:off x="711137" y="4557747"/>
            <a:ext cx="2072076" cy="1353311"/>
          </a:xfrm>
          <a:prstGeom prst="rect">
            <a:avLst/>
          </a:prstGeom>
          <a:noFill/>
          <a:ln>
            <a:noFill/>
          </a:ln>
        </p:spPr>
        <p:txBody>
          <a:bodyPr spcFirstLastPara="1" wrap="square" lIns="0" tIns="0" rIns="0" bIns="0" anchor="ctr" anchorCtr="0">
            <a:noAutofit/>
          </a:bodyPr>
          <a:lstStyle>
            <a:lvl1pPr lvl="0" algn="l">
              <a:lnSpc>
                <a:spcPct val="90000"/>
              </a:lnSpc>
              <a:spcBef>
                <a:spcPts val="1000"/>
              </a:spcBef>
              <a:spcAft>
                <a:spcPts val="0"/>
              </a:spcAft>
              <a:buClr>
                <a:schemeClr val="lt1"/>
              </a:buClr>
              <a:buSzPts val="1800"/>
              <a:buNone/>
              <a:defRPr sz="18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76" name="Google Shape;176;p79"/>
          <p:cNvSpPr>
            <a:spLocks noGrp="1"/>
          </p:cNvSpPr>
          <p:nvPr>
            <p:ph type="pic" idx="2"/>
          </p:nvPr>
        </p:nvSpPr>
        <p:spPr>
          <a:xfrm>
            <a:off x="3153037" y="4490082"/>
            <a:ext cx="1554480" cy="1554480"/>
          </a:xfrm>
          <a:prstGeom prst="rect">
            <a:avLst/>
          </a:prstGeom>
          <a:solidFill>
            <a:srgbClr val="D8D8D8"/>
          </a:solidFill>
          <a:ln>
            <a:noFill/>
          </a:ln>
        </p:spPr>
      </p:sp>
      <p:sp>
        <p:nvSpPr>
          <p:cNvPr id="177" name="Google Shape;177;p79"/>
          <p:cNvSpPr>
            <a:spLocks noGrp="1"/>
          </p:cNvSpPr>
          <p:nvPr>
            <p:ph type="pic" idx="3"/>
          </p:nvPr>
        </p:nvSpPr>
        <p:spPr>
          <a:xfrm>
            <a:off x="4998057" y="4490082"/>
            <a:ext cx="1554480" cy="1554480"/>
          </a:xfrm>
          <a:prstGeom prst="rect">
            <a:avLst/>
          </a:prstGeom>
          <a:solidFill>
            <a:srgbClr val="D8D8D8"/>
          </a:solid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Slide with 3 images">
  <p:cSld name="Title Slide with 3 images">
    <p:spTree>
      <p:nvGrpSpPr>
        <p:cNvPr id="1" name="Shape 178"/>
        <p:cNvGrpSpPr/>
        <p:nvPr/>
      </p:nvGrpSpPr>
      <p:grpSpPr>
        <a:xfrm>
          <a:off x="0" y="0"/>
          <a:ext cx="0" cy="0"/>
          <a:chOff x="0" y="0"/>
          <a:chExt cx="0" cy="0"/>
        </a:xfrm>
      </p:grpSpPr>
      <p:pic>
        <p:nvPicPr>
          <p:cNvPr id="179" name="Google Shape;179;p80"/>
          <p:cNvPicPr preferRelativeResize="0"/>
          <p:nvPr/>
        </p:nvPicPr>
        <p:blipFill rotWithShape="1">
          <a:blip r:embed="rId2">
            <a:alphaModFix/>
          </a:blip>
          <a:srcRect/>
          <a:stretch/>
        </p:blipFill>
        <p:spPr>
          <a:xfrm>
            <a:off x="0" y="-1"/>
            <a:ext cx="12192000" cy="6858000"/>
          </a:xfrm>
          <a:prstGeom prst="rect">
            <a:avLst/>
          </a:prstGeom>
          <a:noFill/>
          <a:ln>
            <a:noFill/>
          </a:ln>
        </p:spPr>
      </p:pic>
      <p:sp>
        <p:nvSpPr>
          <p:cNvPr id="180" name="Google Shape;180;p80"/>
          <p:cNvSpPr txBox="1">
            <a:spLocks noGrp="1"/>
          </p:cNvSpPr>
          <p:nvPr>
            <p:ph type="ctrTitle"/>
          </p:nvPr>
        </p:nvSpPr>
        <p:spPr>
          <a:xfrm>
            <a:off x="657349" y="2367668"/>
            <a:ext cx="9144000" cy="1719074"/>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6600"/>
              <a:buFont typeface="Lato"/>
              <a:buNone/>
              <a:defRPr sz="6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1" name="Google Shape;181;p80"/>
          <p:cNvSpPr txBox="1">
            <a:spLocks noGrp="1"/>
          </p:cNvSpPr>
          <p:nvPr>
            <p:ph type="subTitle" idx="1"/>
          </p:nvPr>
        </p:nvSpPr>
        <p:spPr>
          <a:xfrm>
            <a:off x="697690" y="4557747"/>
            <a:ext cx="2072076" cy="1353311"/>
          </a:xfrm>
          <a:prstGeom prst="rect">
            <a:avLst/>
          </a:prstGeom>
          <a:noFill/>
          <a:ln>
            <a:noFill/>
          </a:ln>
        </p:spPr>
        <p:txBody>
          <a:bodyPr spcFirstLastPara="1" wrap="square" lIns="0" tIns="0" rIns="0" bIns="0" anchor="ctr" anchorCtr="0">
            <a:noAutofit/>
          </a:bodyPr>
          <a:lstStyle>
            <a:lvl1pPr lvl="0" algn="l">
              <a:lnSpc>
                <a:spcPct val="90000"/>
              </a:lnSpc>
              <a:spcBef>
                <a:spcPts val="1000"/>
              </a:spcBef>
              <a:spcAft>
                <a:spcPts val="0"/>
              </a:spcAft>
              <a:buClr>
                <a:schemeClr val="lt1"/>
              </a:buClr>
              <a:buSzPts val="1800"/>
              <a:buNone/>
              <a:defRPr sz="18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2" name="Google Shape;182;p80"/>
          <p:cNvSpPr>
            <a:spLocks noGrp="1"/>
          </p:cNvSpPr>
          <p:nvPr>
            <p:ph type="pic" idx="2"/>
          </p:nvPr>
        </p:nvSpPr>
        <p:spPr>
          <a:xfrm>
            <a:off x="3085802" y="4490082"/>
            <a:ext cx="1554480" cy="1554480"/>
          </a:xfrm>
          <a:prstGeom prst="rect">
            <a:avLst/>
          </a:prstGeom>
          <a:solidFill>
            <a:srgbClr val="D8D8D8"/>
          </a:solidFill>
          <a:ln>
            <a:noFill/>
          </a:ln>
        </p:spPr>
      </p:sp>
      <p:sp>
        <p:nvSpPr>
          <p:cNvPr id="183" name="Google Shape;183;p80"/>
          <p:cNvSpPr>
            <a:spLocks noGrp="1"/>
          </p:cNvSpPr>
          <p:nvPr>
            <p:ph type="pic" idx="3"/>
          </p:nvPr>
        </p:nvSpPr>
        <p:spPr>
          <a:xfrm>
            <a:off x="4930822" y="4490082"/>
            <a:ext cx="1554480" cy="1554480"/>
          </a:xfrm>
          <a:prstGeom prst="rect">
            <a:avLst/>
          </a:prstGeom>
          <a:solidFill>
            <a:srgbClr val="D8D8D8"/>
          </a:solidFill>
          <a:ln>
            <a:noFill/>
          </a:ln>
        </p:spPr>
      </p:sp>
      <p:sp>
        <p:nvSpPr>
          <p:cNvPr id="184" name="Google Shape;184;p80"/>
          <p:cNvSpPr>
            <a:spLocks noGrp="1"/>
          </p:cNvSpPr>
          <p:nvPr>
            <p:ph type="pic" idx="4"/>
          </p:nvPr>
        </p:nvSpPr>
        <p:spPr>
          <a:xfrm>
            <a:off x="6775842" y="4490082"/>
            <a:ext cx="1554480" cy="1554480"/>
          </a:xfrm>
          <a:prstGeom prst="rect">
            <a:avLst/>
          </a:prstGeom>
          <a:solidFill>
            <a:srgbClr val="D8D8D8"/>
          </a:solid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with 4 images">
  <p:cSld name="Title Slide with 4 images">
    <p:spTree>
      <p:nvGrpSpPr>
        <p:cNvPr id="1" name="Shape 185"/>
        <p:cNvGrpSpPr/>
        <p:nvPr/>
      </p:nvGrpSpPr>
      <p:grpSpPr>
        <a:xfrm>
          <a:off x="0" y="0"/>
          <a:ext cx="0" cy="0"/>
          <a:chOff x="0" y="0"/>
          <a:chExt cx="0" cy="0"/>
        </a:xfrm>
      </p:grpSpPr>
      <p:pic>
        <p:nvPicPr>
          <p:cNvPr id="186" name="Google Shape;186;p81"/>
          <p:cNvPicPr preferRelativeResize="0"/>
          <p:nvPr/>
        </p:nvPicPr>
        <p:blipFill rotWithShape="1">
          <a:blip r:embed="rId2">
            <a:alphaModFix/>
          </a:blip>
          <a:srcRect/>
          <a:stretch/>
        </p:blipFill>
        <p:spPr>
          <a:xfrm>
            <a:off x="0" y="-1"/>
            <a:ext cx="12192000" cy="6858000"/>
          </a:xfrm>
          <a:prstGeom prst="rect">
            <a:avLst/>
          </a:prstGeom>
          <a:noFill/>
          <a:ln>
            <a:noFill/>
          </a:ln>
        </p:spPr>
      </p:pic>
      <p:sp>
        <p:nvSpPr>
          <p:cNvPr id="187" name="Google Shape;187;p81"/>
          <p:cNvSpPr txBox="1">
            <a:spLocks noGrp="1"/>
          </p:cNvSpPr>
          <p:nvPr>
            <p:ph type="ctrTitle"/>
          </p:nvPr>
        </p:nvSpPr>
        <p:spPr>
          <a:xfrm>
            <a:off x="657349" y="2367668"/>
            <a:ext cx="9144000" cy="1719074"/>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6600"/>
              <a:buFont typeface="Lato"/>
              <a:buNone/>
              <a:defRPr sz="6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8" name="Google Shape;188;p81"/>
          <p:cNvSpPr txBox="1">
            <a:spLocks noGrp="1"/>
          </p:cNvSpPr>
          <p:nvPr>
            <p:ph type="subTitle" idx="1"/>
          </p:nvPr>
        </p:nvSpPr>
        <p:spPr>
          <a:xfrm>
            <a:off x="697690" y="4557747"/>
            <a:ext cx="2072076" cy="1353311"/>
          </a:xfrm>
          <a:prstGeom prst="rect">
            <a:avLst/>
          </a:prstGeom>
          <a:noFill/>
          <a:ln>
            <a:noFill/>
          </a:ln>
        </p:spPr>
        <p:txBody>
          <a:bodyPr spcFirstLastPara="1" wrap="square" lIns="0" tIns="0" rIns="0" bIns="0" anchor="ctr" anchorCtr="0">
            <a:noAutofit/>
          </a:bodyPr>
          <a:lstStyle>
            <a:lvl1pPr lvl="0" algn="l">
              <a:lnSpc>
                <a:spcPct val="90000"/>
              </a:lnSpc>
              <a:spcBef>
                <a:spcPts val="1000"/>
              </a:spcBef>
              <a:spcAft>
                <a:spcPts val="0"/>
              </a:spcAft>
              <a:buClr>
                <a:schemeClr val="lt1"/>
              </a:buClr>
              <a:buSzPts val="1800"/>
              <a:buNone/>
              <a:defRPr sz="18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9" name="Google Shape;189;p81"/>
          <p:cNvSpPr>
            <a:spLocks noGrp="1"/>
          </p:cNvSpPr>
          <p:nvPr>
            <p:ph type="pic" idx="2"/>
          </p:nvPr>
        </p:nvSpPr>
        <p:spPr>
          <a:xfrm>
            <a:off x="3085802" y="4490082"/>
            <a:ext cx="1554480" cy="1554480"/>
          </a:xfrm>
          <a:prstGeom prst="rect">
            <a:avLst/>
          </a:prstGeom>
          <a:solidFill>
            <a:srgbClr val="D8D8D8"/>
          </a:solidFill>
          <a:ln>
            <a:noFill/>
          </a:ln>
        </p:spPr>
      </p:sp>
      <p:sp>
        <p:nvSpPr>
          <p:cNvPr id="190" name="Google Shape;190;p81"/>
          <p:cNvSpPr>
            <a:spLocks noGrp="1"/>
          </p:cNvSpPr>
          <p:nvPr>
            <p:ph type="pic" idx="3"/>
          </p:nvPr>
        </p:nvSpPr>
        <p:spPr>
          <a:xfrm>
            <a:off x="4907486" y="4490082"/>
            <a:ext cx="1554480" cy="1554480"/>
          </a:xfrm>
          <a:prstGeom prst="rect">
            <a:avLst/>
          </a:prstGeom>
          <a:solidFill>
            <a:srgbClr val="D8D8D8"/>
          </a:solidFill>
          <a:ln>
            <a:noFill/>
          </a:ln>
        </p:spPr>
      </p:sp>
      <p:sp>
        <p:nvSpPr>
          <p:cNvPr id="191" name="Google Shape;191;p81"/>
          <p:cNvSpPr>
            <a:spLocks noGrp="1"/>
          </p:cNvSpPr>
          <p:nvPr>
            <p:ph type="pic" idx="4"/>
          </p:nvPr>
        </p:nvSpPr>
        <p:spPr>
          <a:xfrm>
            <a:off x="6729170" y="4490082"/>
            <a:ext cx="1554480" cy="1554480"/>
          </a:xfrm>
          <a:prstGeom prst="rect">
            <a:avLst/>
          </a:prstGeom>
          <a:solidFill>
            <a:srgbClr val="D8D8D8"/>
          </a:solidFill>
          <a:ln>
            <a:noFill/>
          </a:ln>
        </p:spPr>
      </p:sp>
      <p:sp>
        <p:nvSpPr>
          <p:cNvPr id="192" name="Google Shape;192;p81"/>
          <p:cNvSpPr>
            <a:spLocks noGrp="1"/>
          </p:cNvSpPr>
          <p:nvPr>
            <p:ph type="pic" idx="5"/>
          </p:nvPr>
        </p:nvSpPr>
        <p:spPr>
          <a:xfrm>
            <a:off x="8550854" y="4490082"/>
            <a:ext cx="1554480" cy="1554480"/>
          </a:xfrm>
          <a:prstGeom prst="rect">
            <a:avLst/>
          </a:prstGeom>
          <a:solidFill>
            <a:srgbClr val="D8D8D8"/>
          </a:solid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Slide with 5 images">
  <p:cSld name="Title Slide with 5 images">
    <p:spTree>
      <p:nvGrpSpPr>
        <p:cNvPr id="1" name="Shape 193"/>
        <p:cNvGrpSpPr/>
        <p:nvPr/>
      </p:nvGrpSpPr>
      <p:grpSpPr>
        <a:xfrm>
          <a:off x="0" y="0"/>
          <a:ext cx="0" cy="0"/>
          <a:chOff x="0" y="0"/>
          <a:chExt cx="0" cy="0"/>
        </a:xfrm>
      </p:grpSpPr>
      <p:pic>
        <p:nvPicPr>
          <p:cNvPr id="194" name="Google Shape;194;p82"/>
          <p:cNvPicPr preferRelativeResize="0"/>
          <p:nvPr/>
        </p:nvPicPr>
        <p:blipFill rotWithShape="1">
          <a:blip r:embed="rId2">
            <a:alphaModFix/>
          </a:blip>
          <a:srcRect/>
          <a:stretch/>
        </p:blipFill>
        <p:spPr>
          <a:xfrm>
            <a:off x="0" y="-1"/>
            <a:ext cx="12192000" cy="6858000"/>
          </a:xfrm>
          <a:prstGeom prst="rect">
            <a:avLst/>
          </a:prstGeom>
          <a:noFill/>
          <a:ln>
            <a:noFill/>
          </a:ln>
        </p:spPr>
      </p:pic>
      <p:sp>
        <p:nvSpPr>
          <p:cNvPr id="195" name="Google Shape;195;p82"/>
          <p:cNvSpPr txBox="1">
            <a:spLocks noGrp="1"/>
          </p:cNvSpPr>
          <p:nvPr>
            <p:ph type="ctrTitle"/>
          </p:nvPr>
        </p:nvSpPr>
        <p:spPr>
          <a:xfrm>
            <a:off x="603561" y="2367668"/>
            <a:ext cx="9144000" cy="1719074"/>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6600"/>
              <a:buFont typeface="Lato"/>
              <a:buNone/>
              <a:defRPr sz="6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6" name="Google Shape;196;p82"/>
          <p:cNvSpPr txBox="1">
            <a:spLocks noGrp="1"/>
          </p:cNvSpPr>
          <p:nvPr>
            <p:ph type="subTitle" idx="1"/>
          </p:nvPr>
        </p:nvSpPr>
        <p:spPr>
          <a:xfrm>
            <a:off x="603561" y="4517406"/>
            <a:ext cx="1697166" cy="1353311"/>
          </a:xfrm>
          <a:prstGeom prst="rect">
            <a:avLst/>
          </a:prstGeom>
          <a:noFill/>
          <a:ln>
            <a:noFill/>
          </a:ln>
        </p:spPr>
        <p:txBody>
          <a:bodyPr spcFirstLastPara="1" wrap="square" lIns="0" tIns="0" rIns="0" bIns="0" anchor="ctr" anchorCtr="0">
            <a:noAutofit/>
          </a:bodyPr>
          <a:lstStyle>
            <a:lvl1pPr lvl="0" algn="l">
              <a:lnSpc>
                <a:spcPct val="90000"/>
              </a:lnSpc>
              <a:spcBef>
                <a:spcPts val="1000"/>
              </a:spcBef>
              <a:spcAft>
                <a:spcPts val="0"/>
              </a:spcAft>
              <a:buClr>
                <a:schemeClr val="lt1"/>
              </a:buClr>
              <a:buSzPts val="1800"/>
              <a:buNone/>
              <a:defRPr sz="18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97" name="Google Shape;197;p82"/>
          <p:cNvSpPr>
            <a:spLocks noGrp="1"/>
          </p:cNvSpPr>
          <p:nvPr>
            <p:ph type="pic" idx="2"/>
          </p:nvPr>
        </p:nvSpPr>
        <p:spPr>
          <a:xfrm>
            <a:off x="2323375" y="4598089"/>
            <a:ext cx="1371600" cy="1371600"/>
          </a:xfrm>
          <a:prstGeom prst="rect">
            <a:avLst/>
          </a:prstGeom>
          <a:solidFill>
            <a:srgbClr val="D8D8D8"/>
          </a:solidFill>
          <a:ln>
            <a:noFill/>
          </a:ln>
        </p:spPr>
      </p:sp>
      <p:sp>
        <p:nvSpPr>
          <p:cNvPr id="198" name="Google Shape;198;p82"/>
          <p:cNvSpPr>
            <a:spLocks noGrp="1"/>
          </p:cNvSpPr>
          <p:nvPr>
            <p:ph type="pic" idx="3"/>
          </p:nvPr>
        </p:nvSpPr>
        <p:spPr>
          <a:xfrm>
            <a:off x="3830470" y="4598089"/>
            <a:ext cx="1371600" cy="1371600"/>
          </a:xfrm>
          <a:prstGeom prst="rect">
            <a:avLst/>
          </a:prstGeom>
          <a:solidFill>
            <a:srgbClr val="D8D8D8"/>
          </a:solidFill>
          <a:ln>
            <a:noFill/>
          </a:ln>
        </p:spPr>
      </p:sp>
      <p:sp>
        <p:nvSpPr>
          <p:cNvPr id="199" name="Google Shape;199;p82"/>
          <p:cNvSpPr>
            <a:spLocks noGrp="1"/>
          </p:cNvSpPr>
          <p:nvPr>
            <p:ph type="pic" idx="4"/>
          </p:nvPr>
        </p:nvSpPr>
        <p:spPr>
          <a:xfrm>
            <a:off x="5337565" y="4598089"/>
            <a:ext cx="1371600" cy="1371600"/>
          </a:xfrm>
          <a:prstGeom prst="rect">
            <a:avLst/>
          </a:prstGeom>
          <a:solidFill>
            <a:srgbClr val="D8D8D8"/>
          </a:solidFill>
          <a:ln>
            <a:noFill/>
          </a:ln>
        </p:spPr>
      </p:sp>
      <p:sp>
        <p:nvSpPr>
          <p:cNvPr id="200" name="Google Shape;200;p82"/>
          <p:cNvSpPr>
            <a:spLocks noGrp="1"/>
          </p:cNvSpPr>
          <p:nvPr>
            <p:ph type="pic" idx="5"/>
          </p:nvPr>
        </p:nvSpPr>
        <p:spPr>
          <a:xfrm>
            <a:off x="6844660" y="4598089"/>
            <a:ext cx="1371600" cy="1371600"/>
          </a:xfrm>
          <a:prstGeom prst="rect">
            <a:avLst/>
          </a:prstGeom>
          <a:solidFill>
            <a:srgbClr val="D8D8D8"/>
          </a:solidFill>
          <a:ln>
            <a:noFill/>
          </a:ln>
        </p:spPr>
      </p:sp>
      <p:sp>
        <p:nvSpPr>
          <p:cNvPr id="201" name="Google Shape;201;p82"/>
          <p:cNvSpPr>
            <a:spLocks noGrp="1"/>
          </p:cNvSpPr>
          <p:nvPr>
            <p:ph type="pic" idx="6"/>
          </p:nvPr>
        </p:nvSpPr>
        <p:spPr>
          <a:xfrm>
            <a:off x="8351756" y="4598089"/>
            <a:ext cx="1371600" cy="1371600"/>
          </a:xfrm>
          <a:prstGeom prst="rect">
            <a:avLst/>
          </a:prstGeom>
          <a:solidFill>
            <a:srgbClr val="D8D8D8"/>
          </a:solid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Slide with 6 images">
  <p:cSld name="Title Slide with 6 images">
    <p:spTree>
      <p:nvGrpSpPr>
        <p:cNvPr id="1" name="Shape 202"/>
        <p:cNvGrpSpPr/>
        <p:nvPr/>
      </p:nvGrpSpPr>
      <p:grpSpPr>
        <a:xfrm>
          <a:off x="0" y="0"/>
          <a:ext cx="0" cy="0"/>
          <a:chOff x="0" y="0"/>
          <a:chExt cx="0" cy="0"/>
        </a:xfrm>
      </p:grpSpPr>
      <p:pic>
        <p:nvPicPr>
          <p:cNvPr id="203" name="Google Shape;203;p83"/>
          <p:cNvPicPr preferRelativeResize="0"/>
          <p:nvPr/>
        </p:nvPicPr>
        <p:blipFill rotWithShape="1">
          <a:blip r:embed="rId2">
            <a:alphaModFix/>
          </a:blip>
          <a:srcRect/>
          <a:stretch/>
        </p:blipFill>
        <p:spPr>
          <a:xfrm>
            <a:off x="0" y="-1"/>
            <a:ext cx="12192000" cy="6858000"/>
          </a:xfrm>
          <a:prstGeom prst="rect">
            <a:avLst/>
          </a:prstGeom>
          <a:noFill/>
          <a:ln>
            <a:noFill/>
          </a:ln>
        </p:spPr>
      </p:pic>
      <p:sp>
        <p:nvSpPr>
          <p:cNvPr id="204" name="Google Shape;204;p83"/>
          <p:cNvSpPr txBox="1">
            <a:spLocks noGrp="1"/>
          </p:cNvSpPr>
          <p:nvPr>
            <p:ph type="ctrTitle"/>
          </p:nvPr>
        </p:nvSpPr>
        <p:spPr>
          <a:xfrm>
            <a:off x="603561" y="2367668"/>
            <a:ext cx="9144000" cy="1719074"/>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6600"/>
              <a:buFont typeface="Lato"/>
              <a:buNone/>
              <a:defRPr sz="6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5" name="Google Shape;205;p83"/>
          <p:cNvSpPr txBox="1">
            <a:spLocks noGrp="1"/>
          </p:cNvSpPr>
          <p:nvPr>
            <p:ph type="subTitle" idx="1"/>
          </p:nvPr>
        </p:nvSpPr>
        <p:spPr>
          <a:xfrm>
            <a:off x="603561" y="4517406"/>
            <a:ext cx="1697166" cy="1353311"/>
          </a:xfrm>
          <a:prstGeom prst="rect">
            <a:avLst/>
          </a:prstGeom>
          <a:noFill/>
          <a:ln>
            <a:noFill/>
          </a:ln>
        </p:spPr>
        <p:txBody>
          <a:bodyPr spcFirstLastPara="1" wrap="square" lIns="0" tIns="0" rIns="0" bIns="0" anchor="ctr" anchorCtr="0">
            <a:noAutofit/>
          </a:bodyPr>
          <a:lstStyle>
            <a:lvl1pPr lvl="0" algn="l">
              <a:lnSpc>
                <a:spcPct val="90000"/>
              </a:lnSpc>
              <a:spcBef>
                <a:spcPts val="1000"/>
              </a:spcBef>
              <a:spcAft>
                <a:spcPts val="0"/>
              </a:spcAft>
              <a:buClr>
                <a:schemeClr val="lt1"/>
              </a:buClr>
              <a:buSzPts val="1800"/>
              <a:buNone/>
              <a:defRPr sz="18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6" name="Google Shape;206;p83"/>
          <p:cNvSpPr>
            <a:spLocks noGrp="1"/>
          </p:cNvSpPr>
          <p:nvPr>
            <p:ph type="pic" idx="2"/>
          </p:nvPr>
        </p:nvSpPr>
        <p:spPr>
          <a:xfrm>
            <a:off x="2323375" y="4598089"/>
            <a:ext cx="1188720" cy="1188720"/>
          </a:xfrm>
          <a:prstGeom prst="rect">
            <a:avLst/>
          </a:prstGeom>
          <a:solidFill>
            <a:srgbClr val="D8D8D8"/>
          </a:solidFill>
          <a:ln>
            <a:noFill/>
          </a:ln>
        </p:spPr>
      </p:sp>
      <p:sp>
        <p:nvSpPr>
          <p:cNvPr id="207" name="Google Shape;207;p83"/>
          <p:cNvSpPr>
            <a:spLocks noGrp="1"/>
          </p:cNvSpPr>
          <p:nvPr>
            <p:ph type="pic" idx="3"/>
          </p:nvPr>
        </p:nvSpPr>
        <p:spPr>
          <a:xfrm>
            <a:off x="3652447" y="4598089"/>
            <a:ext cx="1188720" cy="1188720"/>
          </a:xfrm>
          <a:prstGeom prst="rect">
            <a:avLst/>
          </a:prstGeom>
          <a:solidFill>
            <a:srgbClr val="D8D8D8"/>
          </a:solidFill>
          <a:ln>
            <a:noFill/>
          </a:ln>
        </p:spPr>
      </p:sp>
      <p:sp>
        <p:nvSpPr>
          <p:cNvPr id="208" name="Google Shape;208;p83"/>
          <p:cNvSpPr>
            <a:spLocks noGrp="1"/>
          </p:cNvSpPr>
          <p:nvPr>
            <p:ph type="pic" idx="4"/>
          </p:nvPr>
        </p:nvSpPr>
        <p:spPr>
          <a:xfrm>
            <a:off x="4981519" y="4598089"/>
            <a:ext cx="1188720" cy="1188720"/>
          </a:xfrm>
          <a:prstGeom prst="rect">
            <a:avLst/>
          </a:prstGeom>
          <a:solidFill>
            <a:srgbClr val="D8D8D8"/>
          </a:solidFill>
          <a:ln>
            <a:noFill/>
          </a:ln>
        </p:spPr>
      </p:sp>
      <p:sp>
        <p:nvSpPr>
          <p:cNvPr id="209" name="Google Shape;209;p83"/>
          <p:cNvSpPr>
            <a:spLocks noGrp="1"/>
          </p:cNvSpPr>
          <p:nvPr>
            <p:ph type="pic" idx="5"/>
          </p:nvPr>
        </p:nvSpPr>
        <p:spPr>
          <a:xfrm>
            <a:off x="6310591" y="4598089"/>
            <a:ext cx="1188720" cy="1188720"/>
          </a:xfrm>
          <a:prstGeom prst="rect">
            <a:avLst/>
          </a:prstGeom>
          <a:solidFill>
            <a:srgbClr val="D8D8D8"/>
          </a:solidFill>
          <a:ln>
            <a:noFill/>
          </a:ln>
        </p:spPr>
      </p:sp>
      <p:sp>
        <p:nvSpPr>
          <p:cNvPr id="210" name="Google Shape;210;p83"/>
          <p:cNvSpPr>
            <a:spLocks noGrp="1"/>
          </p:cNvSpPr>
          <p:nvPr>
            <p:ph type="pic" idx="6"/>
          </p:nvPr>
        </p:nvSpPr>
        <p:spPr>
          <a:xfrm>
            <a:off x="7639663" y="4598089"/>
            <a:ext cx="1188720" cy="1188720"/>
          </a:xfrm>
          <a:prstGeom prst="rect">
            <a:avLst/>
          </a:prstGeom>
          <a:solidFill>
            <a:srgbClr val="D8D8D8"/>
          </a:solidFill>
          <a:ln>
            <a:noFill/>
          </a:ln>
        </p:spPr>
      </p:sp>
      <p:sp>
        <p:nvSpPr>
          <p:cNvPr id="211" name="Google Shape;211;p83"/>
          <p:cNvSpPr>
            <a:spLocks noGrp="1"/>
          </p:cNvSpPr>
          <p:nvPr>
            <p:ph type="pic" idx="7"/>
          </p:nvPr>
        </p:nvSpPr>
        <p:spPr>
          <a:xfrm>
            <a:off x="8968735" y="4598089"/>
            <a:ext cx="1188720" cy="1188720"/>
          </a:xfrm>
          <a:prstGeom prst="rect">
            <a:avLst/>
          </a:prstGeom>
          <a:solidFill>
            <a:srgbClr val="D8D8D8"/>
          </a:solidFill>
          <a:ln>
            <a:no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12"/>
        <p:cNvGrpSpPr/>
        <p:nvPr/>
      </p:nvGrpSpPr>
      <p:grpSpPr>
        <a:xfrm>
          <a:off x="0" y="0"/>
          <a:ext cx="0" cy="0"/>
          <a:chOff x="0" y="0"/>
          <a:chExt cx="0" cy="0"/>
        </a:xfrm>
      </p:grpSpPr>
      <p:pic>
        <p:nvPicPr>
          <p:cNvPr id="213" name="Google Shape;213;p84"/>
          <p:cNvPicPr preferRelativeResize="0"/>
          <p:nvPr/>
        </p:nvPicPr>
        <p:blipFill rotWithShape="1">
          <a:blip r:embed="rId2">
            <a:alphaModFix/>
          </a:blip>
          <a:srcRect/>
          <a:stretch/>
        </p:blipFill>
        <p:spPr>
          <a:xfrm>
            <a:off x="0" y="-1"/>
            <a:ext cx="12192000" cy="6858000"/>
          </a:xfrm>
          <a:prstGeom prst="rect">
            <a:avLst/>
          </a:prstGeom>
          <a:noFill/>
          <a:ln>
            <a:noFill/>
          </a:ln>
        </p:spPr>
      </p:pic>
      <p:sp>
        <p:nvSpPr>
          <p:cNvPr id="214" name="Google Shape;214;p84"/>
          <p:cNvSpPr txBox="1">
            <a:spLocks noGrp="1"/>
          </p:cNvSpPr>
          <p:nvPr>
            <p:ph type="ctrTitle"/>
          </p:nvPr>
        </p:nvSpPr>
        <p:spPr>
          <a:xfrm>
            <a:off x="603561" y="2367668"/>
            <a:ext cx="9144000" cy="1719074"/>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6600"/>
              <a:buFont typeface="Lato"/>
              <a:buNone/>
              <a:defRPr sz="6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5" name="Google Shape;215;p84"/>
          <p:cNvSpPr txBox="1">
            <a:spLocks noGrp="1"/>
          </p:cNvSpPr>
          <p:nvPr>
            <p:ph type="subTitle" idx="1"/>
          </p:nvPr>
        </p:nvSpPr>
        <p:spPr>
          <a:xfrm>
            <a:off x="603561" y="4517406"/>
            <a:ext cx="1697166" cy="1353311"/>
          </a:xfrm>
          <a:prstGeom prst="rect">
            <a:avLst/>
          </a:prstGeom>
          <a:noFill/>
          <a:ln>
            <a:noFill/>
          </a:ln>
        </p:spPr>
        <p:txBody>
          <a:bodyPr spcFirstLastPara="1" wrap="square" lIns="0" tIns="0" rIns="0" bIns="0" anchor="ctr" anchorCtr="0">
            <a:noAutofit/>
          </a:bodyPr>
          <a:lstStyle>
            <a:lvl1pPr lvl="0" algn="l">
              <a:lnSpc>
                <a:spcPct val="90000"/>
              </a:lnSpc>
              <a:spcBef>
                <a:spcPts val="1000"/>
              </a:spcBef>
              <a:spcAft>
                <a:spcPts val="0"/>
              </a:spcAft>
              <a:buClr>
                <a:schemeClr val="lt1"/>
              </a:buClr>
              <a:buSzPts val="1800"/>
              <a:buNone/>
              <a:defRPr sz="18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16" name="Google Shape;216;p84"/>
          <p:cNvSpPr>
            <a:spLocks noGrp="1"/>
          </p:cNvSpPr>
          <p:nvPr>
            <p:ph type="pic" idx="2"/>
          </p:nvPr>
        </p:nvSpPr>
        <p:spPr>
          <a:xfrm>
            <a:off x="2323375" y="4598089"/>
            <a:ext cx="1188720" cy="1188720"/>
          </a:xfrm>
          <a:prstGeom prst="rect">
            <a:avLst/>
          </a:prstGeom>
          <a:solidFill>
            <a:srgbClr val="D8D8D8"/>
          </a:solidFill>
          <a:ln>
            <a:noFill/>
          </a:ln>
        </p:spPr>
      </p:sp>
      <p:sp>
        <p:nvSpPr>
          <p:cNvPr id="217" name="Google Shape;217;p84"/>
          <p:cNvSpPr>
            <a:spLocks noGrp="1"/>
          </p:cNvSpPr>
          <p:nvPr>
            <p:ph type="pic" idx="3"/>
          </p:nvPr>
        </p:nvSpPr>
        <p:spPr>
          <a:xfrm>
            <a:off x="3625553" y="4598089"/>
            <a:ext cx="1188720" cy="1188720"/>
          </a:xfrm>
          <a:prstGeom prst="rect">
            <a:avLst/>
          </a:prstGeom>
          <a:solidFill>
            <a:srgbClr val="D8D8D8"/>
          </a:solidFill>
          <a:ln>
            <a:noFill/>
          </a:ln>
        </p:spPr>
      </p:sp>
      <p:sp>
        <p:nvSpPr>
          <p:cNvPr id="218" name="Google Shape;218;p84"/>
          <p:cNvSpPr>
            <a:spLocks noGrp="1"/>
          </p:cNvSpPr>
          <p:nvPr>
            <p:ph type="pic" idx="4"/>
          </p:nvPr>
        </p:nvSpPr>
        <p:spPr>
          <a:xfrm>
            <a:off x="4927731" y="4598089"/>
            <a:ext cx="1188720" cy="1188720"/>
          </a:xfrm>
          <a:prstGeom prst="rect">
            <a:avLst/>
          </a:prstGeom>
          <a:solidFill>
            <a:srgbClr val="D8D8D8"/>
          </a:solidFill>
          <a:ln>
            <a:noFill/>
          </a:ln>
        </p:spPr>
      </p:sp>
      <p:sp>
        <p:nvSpPr>
          <p:cNvPr id="219" name="Google Shape;219;p84"/>
          <p:cNvSpPr>
            <a:spLocks noGrp="1"/>
          </p:cNvSpPr>
          <p:nvPr>
            <p:ph type="pic" idx="5"/>
          </p:nvPr>
        </p:nvSpPr>
        <p:spPr>
          <a:xfrm>
            <a:off x="6229909" y="4598089"/>
            <a:ext cx="1188720" cy="1188720"/>
          </a:xfrm>
          <a:prstGeom prst="rect">
            <a:avLst/>
          </a:prstGeom>
          <a:solidFill>
            <a:srgbClr val="D8D8D8"/>
          </a:solidFill>
          <a:ln>
            <a:noFill/>
          </a:ln>
        </p:spPr>
      </p:sp>
      <p:sp>
        <p:nvSpPr>
          <p:cNvPr id="220" name="Google Shape;220;p84"/>
          <p:cNvSpPr>
            <a:spLocks noGrp="1"/>
          </p:cNvSpPr>
          <p:nvPr>
            <p:ph type="pic" idx="6"/>
          </p:nvPr>
        </p:nvSpPr>
        <p:spPr>
          <a:xfrm>
            <a:off x="7532087" y="4598089"/>
            <a:ext cx="1188720" cy="1188720"/>
          </a:xfrm>
          <a:prstGeom prst="rect">
            <a:avLst/>
          </a:prstGeom>
          <a:solidFill>
            <a:srgbClr val="D8D8D8"/>
          </a:solidFill>
          <a:ln>
            <a:noFill/>
          </a:ln>
        </p:spPr>
      </p:sp>
      <p:sp>
        <p:nvSpPr>
          <p:cNvPr id="221" name="Google Shape;221;p84"/>
          <p:cNvSpPr>
            <a:spLocks noGrp="1"/>
          </p:cNvSpPr>
          <p:nvPr>
            <p:ph type="pic" idx="7"/>
          </p:nvPr>
        </p:nvSpPr>
        <p:spPr>
          <a:xfrm>
            <a:off x="8834265" y="4598089"/>
            <a:ext cx="1188720" cy="1188720"/>
          </a:xfrm>
          <a:prstGeom prst="rect">
            <a:avLst/>
          </a:prstGeom>
          <a:solidFill>
            <a:srgbClr val="D8D8D8"/>
          </a:solidFill>
          <a:ln>
            <a:noFill/>
          </a:ln>
        </p:spPr>
      </p:sp>
      <p:sp>
        <p:nvSpPr>
          <p:cNvPr id="222" name="Google Shape;222;p84"/>
          <p:cNvSpPr>
            <a:spLocks noGrp="1"/>
          </p:cNvSpPr>
          <p:nvPr>
            <p:ph type="pic" idx="8"/>
          </p:nvPr>
        </p:nvSpPr>
        <p:spPr>
          <a:xfrm>
            <a:off x="10136443" y="4598089"/>
            <a:ext cx="1188720" cy="1188720"/>
          </a:xfrm>
          <a:prstGeom prst="rect">
            <a:avLst/>
          </a:prstGeom>
          <a:solidFill>
            <a:srgbClr val="D8D8D8"/>
          </a:solidFill>
          <a:ln>
            <a:no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23"/>
        <p:cNvGrpSpPr/>
        <p:nvPr/>
      </p:nvGrpSpPr>
      <p:grpSpPr>
        <a:xfrm>
          <a:off x="0" y="0"/>
          <a:ext cx="0" cy="0"/>
          <a:chOff x="0" y="0"/>
          <a:chExt cx="0" cy="0"/>
        </a:xfrm>
      </p:grpSpPr>
      <p:sp>
        <p:nvSpPr>
          <p:cNvPr id="224" name="Google Shape;224;p8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Lato"/>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5" name="Google Shape;225;p8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26" name="Google Shape;226;p8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27" name="Google Shape;227;p8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8" name="Google Shape;228;p8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9" name="Google Shape;229;p8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30"/>
        <p:cNvGrpSpPr/>
        <p:nvPr/>
      </p:nvGrpSpPr>
      <p:grpSpPr>
        <a:xfrm>
          <a:off x="0" y="0"/>
          <a:ext cx="0" cy="0"/>
          <a:chOff x="0" y="0"/>
          <a:chExt cx="0" cy="0"/>
        </a:xfrm>
      </p:grpSpPr>
      <p:sp>
        <p:nvSpPr>
          <p:cNvPr id="231" name="Google Shape;231;p8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Lato"/>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2" name="Google Shape;232;p86"/>
          <p:cNvSpPr>
            <a:spLocks noGrp="1"/>
          </p:cNvSpPr>
          <p:nvPr>
            <p:ph type="pic" idx="2"/>
          </p:nvPr>
        </p:nvSpPr>
        <p:spPr>
          <a:xfrm>
            <a:off x="5183188" y="987425"/>
            <a:ext cx="6172200" cy="4873625"/>
          </a:xfrm>
          <a:prstGeom prst="rect">
            <a:avLst/>
          </a:prstGeom>
          <a:noFill/>
          <a:ln>
            <a:noFill/>
          </a:ln>
        </p:spPr>
      </p:sp>
      <p:sp>
        <p:nvSpPr>
          <p:cNvPr id="233" name="Google Shape;233;p8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34" name="Google Shape;234;p8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5" name="Google Shape;235;p8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6" name="Google Shape;236;p8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37"/>
        <p:cNvGrpSpPr/>
        <p:nvPr/>
      </p:nvGrpSpPr>
      <p:grpSpPr>
        <a:xfrm>
          <a:off x="0" y="0"/>
          <a:ext cx="0" cy="0"/>
          <a:chOff x="0" y="0"/>
          <a:chExt cx="0" cy="0"/>
        </a:xfrm>
      </p:grpSpPr>
      <p:sp>
        <p:nvSpPr>
          <p:cNvPr id="238" name="Google Shape;238;p8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9" name="Google Shape;239;p8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0" name="Google Shape;240;p8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1" name="Google Shape;241;p8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2" name="Google Shape;242;p8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43"/>
        <p:cNvGrpSpPr/>
        <p:nvPr/>
      </p:nvGrpSpPr>
      <p:grpSpPr>
        <a:xfrm>
          <a:off x="0" y="0"/>
          <a:ext cx="0" cy="0"/>
          <a:chOff x="0" y="0"/>
          <a:chExt cx="0" cy="0"/>
        </a:xfrm>
      </p:grpSpPr>
      <p:sp>
        <p:nvSpPr>
          <p:cNvPr id="244" name="Google Shape;244;p8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5" name="Google Shape;245;p8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6" name="Google Shape;246;p8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7" name="Google Shape;247;p8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8" name="Google Shape;248;p8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B4E29-8E0D-504C-AECB-BB8E967F9B0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3053A39-4F9E-BA49-89F5-38B689E7825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CD53B29-185F-1E4F-A6E9-B1F83C581F85}"/>
              </a:ext>
            </a:extLst>
          </p:cNvPr>
          <p:cNvSpPr>
            <a:spLocks noGrp="1"/>
          </p:cNvSpPr>
          <p:nvPr>
            <p:ph type="dt" sz="half" idx="10"/>
          </p:nvPr>
        </p:nvSpPr>
        <p:spPr/>
        <p:txBody>
          <a:bodyPr/>
          <a:lstStyle/>
          <a:p>
            <a:fld id="{2B554835-A884-594B-B177-1F6204990E65}" type="datetimeFigureOut">
              <a:rPr lang="en-US" smtClean="0"/>
              <a:t>4/29/24</a:t>
            </a:fld>
            <a:endParaRPr lang="en-US"/>
          </a:p>
        </p:txBody>
      </p:sp>
      <p:sp>
        <p:nvSpPr>
          <p:cNvPr id="5" name="Footer Placeholder 4">
            <a:extLst>
              <a:ext uri="{FF2B5EF4-FFF2-40B4-BE49-F238E27FC236}">
                <a16:creationId xmlns:a16="http://schemas.microsoft.com/office/drawing/2014/main" id="{2C953033-3D62-5F44-BDA6-7FD77C7DC4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23829D-51C2-A14D-8F18-1F4AF602F348}"/>
              </a:ext>
            </a:extLst>
          </p:cNvPr>
          <p:cNvSpPr>
            <a:spLocks noGrp="1"/>
          </p:cNvSpPr>
          <p:nvPr>
            <p:ph type="sldNum" sz="quarter" idx="12"/>
          </p:nvPr>
        </p:nvSpPr>
        <p:spPr/>
        <p:txBody>
          <a:bodyPr/>
          <a:lstStyle/>
          <a:p>
            <a:fld id="{BB94EA69-5A98-854D-9204-9DDD040D4D34}" type="slidenum">
              <a:rPr lang="en-US" smtClean="0"/>
              <a:t>‹#›</a:t>
            </a:fld>
            <a:endParaRPr lang="en-US"/>
          </a:p>
        </p:txBody>
      </p:sp>
    </p:spTree>
    <p:extLst>
      <p:ext uri="{BB962C8B-B14F-4D97-AF65-F5344CB8AC3E}">
        <p14:creationId xmlns:p14="http://schemas.microsoft.com/office/powerpoint/2010/main" val="2074972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ECE8"/>
        </a:solidFill>
        <a:effectLst/>
      </p:bgPr>
    </p:bg>
    <p:spTree>
      <p:nvGrpSpPr>
        <p:cNvPr id="1" name="Shape 9"/>
        <p:cNvGrpSpPr/>
        <p:nvPr/>
      </p:nvGrpSpPr>
      <p:grpSpPr>
        <a:xfrm>
          <a:off x="0" y="0"/>
          <a:ext cx="0" cy="0"/>
          <a:chOff x="0" y="0"/>
          <a:chExt cx="0" cy="0"/>
        </a:xfrm>
      </p:grpSpPr>
      <p:sp>
        <p:nvSpPr>
          <p:cNvPr id="10" name="Google Shape;10;p6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Lato"/>
              <a:buNone/>
              <a:defRPr sz="4400" b="1" i="0" u="none" strike="noStrike" cap="none">
                <a:solidFill>
                  <a:schemeClr val="dk1"/>
                </a:solidFill>
                <a:latin typeface="Lato"/>
                <a:ea typeface="Lato"/>
                <a:cs typeface="Lato"/>
                <a:sym typeface="Lat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6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Lato"/>
                <a:ea typeface="Lato"/>
                <a:cs typeface="Lato"/>
                <a:sym typeface="Lato"/>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Lato"/>
                <a:ea typeface="Lato"/>
                <a:cs typeface="Lato"/>
                <a:sym typeface="Lato"/>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a:ea typeface="Lato"/>
                <a:cs typeface="Lato"/>
                <a:sym typeface="Lato"/>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a:ea typeface="Lato"/>
                <a:cs typeface="Lato"/>
                <a:sym typeface="Lat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a:ea typeface="Lato"/>
                <a:cs typeface="Lato"/>
                <a:sym typeface="Lat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a:ea typeface="Lato"/>
                <a:cs typeface="Lato"/>
                <a:sym typeface="Lat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a:ea typeface="Lato"/>
                <a:cs typeface="Lato"/>
                <a:sym typeface="Lat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a:ea typeface="Lato"/>
                <a:cs typeface="Lato"/>
                <a:sym typeface="Lato"/>
              </a:defRPr>
            </a:lvl9pPr>
          </a:lstStyle>
          <a:p>
            <a:endParaRPr/>
          </a:p>
        </p:txBody>
      </p:sp>
      <p:sp>
        <p:nvSpPr>
          <p:cNvPr id="12" name="Google Shape;12;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1"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ato"/>
                <a:ea typeface="Lato"/>
                <a:cs typeface="Lato"/>
                <a:sym typeface="Lato"/>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ato"/>
                <a:ea typeface="Lato"/>
                <a:cs typeface="Lato"/>
                <a:sym typeface="Lato"/>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ato"/>
                <a:ea typeface="Lato"/>
                <a:cs typeface="Lato"/>
                <a:sym typeface="Lato"/>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ato"/>
                <a:ea typeface="Lato"/>
                <a:cs typeface="Lato"/>
                <a:sym typeface="Lato"/>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ato"/>
                <a:ea typeface="Lato"/>
                <a:cs typeface="Lato"/>
                <a:sym typeface="Lato"/>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ato"/>
                <a:ea typeface="Lato"/>
                <a:cs typeface="Lato"/>
                <a:sym typeface="Lato"/>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ato"/>
                <a:ea typeface="Lato"/>
                <a:cs typeface="Lato"/>
                <a:sym typeface="Lato"/>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ato"/>
                <a:ea typeface="Lato"/>
                <a:cs typeface="Lato"/>
                <a:sym typeface="Lato"/>
              </a:defRPr>
            </a:lvl9pPr>
          </a:lstStyle>
          <a:p>
            <a:endParaRPr/>
          </a:p>
        </p:txBody>
      </p:sp>
      <p:sp>
        <p:nvSpPr>
          <p:cNvPr id="13" name="Google Shape;13;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1"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ato"/>
                <a:ea typeface="Lato"/>
                <a:cs typeface="Lato"/>
                <a:sym typeface="Lato"/>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ato"/>
                <a:ea typeface="Lato"/>
                <a:cs typeface="Lato"/>
                <a:sym typeface="Lato"/>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ato"/>
                <a:ea typeface="Lato"/>
                <a:cs typeface="Lato"/>
                <a:sym typeface="Lato"/>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ato"/>
                <a:ea typeface="Lato"/>
                <a:cs typeface="Lato"/>
                <a:sym typeface="Lato"/>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ato"/>
                <a:ea typeface="Lato"/>
                <a:cs typeface="Lato"/>
                <a:sym typeface="Lato"/>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ato"/>
                <a:ea typeface="Lato"/>
                <a:cs typeface="Lato"/>
                <a:sym typeface="Lato"/>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ato"/>
                <a:ea typeface="Lato"/>
                <a:cs typeface="Lato"/>
                <a:sym typeface="Lato"/>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ato"/>
                <a:ea typeface="Lato"/>
                <a:cs typeface="Lato"/>
                <a:sym typeface="Lato"/>
              </a:defRPr>
            </a:lvl9pPr>
          </a:lstStyle>
          <a:p>
            <a:endParaRPr/>
          </a:p>
        </p:txBody>
      </p:sp>
      <p:sp>
        <p:nvSpPr>
          <p:cNvPr id="14" name="Google Shape;14;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8.jpg"/></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3.jp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25.jpg"/><Relationship Id="rId5" Type="http://schemas.openxmlformats.org/officeDocument/2006/relationships/image" Target="../media/image24.png"/><Relationship Id="rId4" Type="http://schemas.openxmlformats.org/officeDocument/2006/relationships/image" Target="../media/image23.jpg"/></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8.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16.xml"/><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30.png"/><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emf"/></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27.emf"/></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27.emf"/></Relationships>
</file>

<file path=ppt/slides/_rels/slide2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tiff"/><Relationship Id="rId1" Type="http://schemas.openxmlformats.org/officeDocument/2006/relationships/slideLayout" Target="../slideLayouts/slideLayout4.xml"/><Relationship Id="rId6" Type="http://schemas.openxmlformats.org/officeDocument/2006/relationships/image" Target="../media/image27.emf"/><Relationship Id="rId5" Type="http://schemas.openxmlformats.org/officeDocument/2006/relationships/image" Target="../media/image36.png"/><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image" Target="../media/image27.emf"/><Relationship Id="rId1" Type="http://schemas.openxmlformats.org/officeDocument/2006/relationships/slideLayout" Target="../slideLayouts/slideLayout4.xml"/><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file:///C:/var/folders/6t/qx3t_q3s5jg74kwcm3wtrxt40000gn/T/com.microsoft.Word/WebArchiveCopyPasteTempFiles/page15image59837280" TargetMode="External"/><Relationship Id="rId2" Type="http://schemas.openxmlformats.org/officeDocument/2006/relationships/image" Target="../media/image40.png"/><Relationship Id="rId1" Type="http://schemas.openxmlformats.org/officeDocument/2006/relationships/slideLayout" Target="../slideLayouts/slideLayout4.xml"/><Relationship Id="rId4" Type="http://schemas.openxmlformats.org/officeDocument/2006/relationships/image" Target="../media/image27.emf"/></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7.emf"/><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7.emf"/><Relationship Id="rId1" Type="http://schemas.openxmlformats.org/officeDocument/2006/relationships/slideLayout" Target="../slideLayouts/slideLayout4.xml"/><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4.xml"/><Relationship Id="rId4" Type="http://schemas.openxmlformats.org/officeDocument/2006/relationships/image" Target="../media/image27.emf"/></Relationships>
</file>

<file path=ppt/slides/_rels/slide31.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48.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50.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4.xml"/><Relationship Id="rId4" Type="http://schemas.openxmlformats.org/officeDocument/2006/relationships/image" Target="../media/image27.emf"/></Relationships>
</file>

<file path=ppt/slides/_rels/slide36.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3.xml"/><Relationship Id="rId1" Type="http://schemas.openxmlformats.org/officeDocument/2006/relationships/slideLayout" Target="../slideLayouts/slideLayout9.xml"/><Relationship Id="rId4" Type="http://schemas.openxmlformats.org/officeDocument/2006/relationships/image" Target="../media/image56.png"/></Relationships>
</file>

<file path=ppt/slides/_rels/slide43.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jpg"/><Relationship Id="rId7" Type="http://schemas.openxmlformats.org/officeDocument/2006/relationships/image" Target="../media/image61.png"/><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image" Target="../media/image60.jpg"/><Relationship Id="rId5" Type="http://schemas.openxmlformats.org/officeDocument/2006/relationships/image" Target="../media/image59.jpg"/><Relationship Id="rId4" Type="http://schemas.openxmlformats.org/officeDocument/2006/relationships/image" Target="../media/image58.jp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4.xml"/><Relationship Id="rId1" Type="http://schemas.openxmlformats.org/officeDocument/2006/relationships/slideLayout" Target="../slideLayouts/slideLayout5.xml"/><Relationship Id="rId4" Type="http://schemas.openxmlformats.org/officeDocument/2006/relationships/image" Target="../media/image70.png"/></Relationships>
</file>

<file path=ppt/slides/_rels/slide5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7.xml"/><Relationship Id="rId1" Type="http://schemas.openxmlformats.org/officeDocument/2006/relationships/slideLayout" Target="../slideLayouts/slideLayout5.xml"/><Relationship Id="rId4" Type="http://schemas.openxmlformats.org/officeDocument/2006/relationships/image" Target="../media/image74.png"/></Relationships>
</file>

<file path=ppt/slides/_rels/slide5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80.png"/></Relationships>
</file>

<file path=ppt/slides/_rels/slide6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48.xml"/><Relationship Id="rId1" Type="http://schemas.openxmlformats.org/officeDocument/2006/relationships/slideLayout" Target="../slideLayouts/slideLayout5.xml"/><Relationship Id="rId4" Type="http://schemas.openxmlformats.org/officeDocument/2006/relationships/image" Target="../media/image82.png"/></Relationships>
</file>

<file path=ppt/slides/_rels/slide6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51.xml"/><Relationship Id="rId1" Type="http://schemas.openxmlformats.org/officeDocument/2006/relationships/slideLayout" Target="../slideLayouts/slideLayout5.xml"/><Relationship Id="rId4" Type="http://schemas.openxmlformats.org/officeDocument/2006/relationships/image" Target="../media/image86.png"/></Relationships>
</file>

<file path=ppt/slides/_rels/slide7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52.xml"/><Relationship Id="rId1" Type="http://schemas.openxmlformats.org/officeDocument/2006/relationships/slideLayout" Target="../slideLayouts/slideLayout5.xml"/><Relationship Id="rId4" Type="http://schemas.openxmlformats.org/officeDocument/2006/relationships/image" Target="../media/image88.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54.xml"/><Relationship Id="rId1" Type="http://schemas.openxmlformats.org/officeDocument/2006/relationships/slideLayout" Target="../slideLayouts/slideLayout5.xml"/><Relationship Id="rId4" Type="http://schemas.openxmlformats.org/officeDocument/2006/relationships/image" Target="../media/image90.png"/></Relationships>
</file>

<file path=ppt/slides/_rels/slide7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56.xml"/><Relationship Id="rId1" Type="http://schemas.openxmlformats.org/officeDocument/2006/relationships/slideLayout" Target="../slideLayouts/slideLayout5.xml"/><Relationship Id="rId4" Type="http://schemas.openxmlformats.org/officeDocument/2006/relationships/image" Target="../media/image92.png"/></Relationships>
</file>

<file path=ppt/slides/_rels/slide7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57.xml"/><Relationship Id="rId1" Type="http://schemas.openxmlformats.org/officeDocument/2006/relationships/slideLayout" Target="../slideLayouts/slideLayout5.xml"/><Relationship Id="rId4" Type="http://schemas.openxmlformats.org/officeDocument/2006/relationships/image" Target="../media/image94.png"/></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1"/>
          <p:cNvSpPr txBox="1">
            <a:spLocks noGrp="1"/>
          </p:cNvSpPr>
          <p:nvPr>
            <p:ph type="body" idx="1"/>
          </p:nvPr>
        </p:nvSpPr>
        <p:spPr>
          <a:xfrm>
            <a:off x="2874817" y="3150524"/>
            <a:ext cx="6442363" cy="205473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EC2028"/>
              </a:buClr>
              <a:buSzPts val="2800"/>
              <a:buNone/>
            </a:pPr>
            <a:r>
              <a:rPr lang="en-US" sz="2800"/>
              <a:t>Jeremy Affolter, MD</a:t>
            </a:r>
            <a:endParaRPr/>
          </a:p>
          <a:p>
            <a:pPr marL="0" lvl="0" indent="0" algn="ctr" rtl="0">
              <a:lnSpc>
                <a:spcPct val="90000"/>
              </a:lnSpc>
              <a:spcBef>
                <a:spcPts val="1000"/>
              </a:spcBef>
              <a:spcAft>
                <a:spcPts val="0"/>
              </a:spcAft>
              <a:buClr>
                <a:srgbClr val="EC2028"/>
              </a:buClr>
              <a:buSzPts val="2800"/>
              <a:buNone/>
            </a:pPr>
            <a:r>
              <a:rPr lang="en-US" sz="2800"/>
              <a:t> Joshua Salvin, MD</a:t>
            </a:r>
            <a:endParaRPr/>
          </a:p>
          <a:p>
            <a:pPr marL="0" lvl="0" indent="0" algn="ctr" rtl="0">
              <a:lnSpc>
                <a:spcPct val="90000"/>
              </a:lnSpc>
              <a:spcBef>
                <a:spcPts val="1000"/>
              </a:spcBef>
              <a:spcAft>
                <a:spcPts val="0"/>
              </a:spcAft>
              <a:buClr>
                <a:srgbClr val="EC2028"/>
              </a:buClr>
              <a:buSzPts val="2800"/>
              <a:buNone/>
            </a:pPr>
            <a:r>
              <a:rPr lang="en-US" sz="2800"/>
              <a:t>Nathaniel Sznycer-Taub, MD</a:t>
            </a:r>
            <a:endParaRPr/>
          </a:p>
          <a:p>
            <a:pPr marL="0" lvl="0" indent="0" algn="ctr" rtl="0">
              <a:lnSpc>
                <a:spcPct val="90000"/>
              </a:lnSpc>
              <a:spcBef>
                <a:spcPts val="1000"/>
              </a:spcBef>
              <a:spcAft>
                <a:spcPts val="0"/>
              </a:spcAft>
              <a:buClr>
                <a:srgbClr val="EC2028"/>
              </a:buClr>
              <a:buSzPts val="2000"/>
              <a:buNone/>
            </a:pPr>
            <a:endParaRPr/>
          </a:p>
          <a:p>
            <a:pPr marL="0" lvl="0" indent="0" algn="ctr" rtl="0">
              <a:lnSpc>
                <a:spcPct val="90000"/>
              </a:lnSpc>
              <a:spcBef>
                <a:spcPts val="1000"/>
              </a:spcBef>
              <a:spcAft>
                <a:spcPts val="0"/>
              </a:spcAft>
              <a:buClr>
                <a:srgbClr val="EC2028"/>
              </a:buClr>
              <a:buSzPts val="1800"/>
              <a:buNone/>
            </a:pPr>
            <a:r>
              <a:rPr lang="en-US" sz="1800"/>
              <a:t>Moderated by Josh Wolovits, MD and Richard Lion, DO</a:t>
            </a:r>
            <a:endParaRPr/>
          </a:p>
        </p:txBody>
      </p:sp>
      <p:sp>
        <p:nvSpPr>
          <p:cNvPr id="255" name="Google Shape;255;p1"/>
          <p:cNvSpPr txBox="1">
            <a:spLocks noGrp="1"/>
          </p:cNvSpPr>
          <p:nvPr>
            <p:ph type="body" idx="3"/>
          </p:nvPr>
        </p:nvSpPr>
        <p:spPr>
          <a:xfrm>
            <a:off x="631970" y="1436752"/>
            <a:ext cx="10928059" cy="117344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D2127"/>
              </a:buClr>
              <a:buSzPts val="3800"/>
              <a:buNone/>
            </a:pPr>
            <a:r>
              <a:rPr lang="en-US"/>
              <a:t>High Frequency Data Capture Systems: How do centers leverage them to improve outcomes?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pic>
        <p:nvPicPr>
          <p:cNvPr id="261" name="Google Shape;261;p2"/>
          <p:cNvPicPr preferRelativeResize="0">
            <a:picLocks noGrp="1"/>
          </p:cNvPicPr>
          <p:nvPr>
            <p:ph type="pic" idx="2"/>
          </p:nvPr>
        </p:nvPicPr>
        <p:blipFill rotWithShape="1">
          <a:blip r:embed="rId3">
            <a:alphaModFix/>
          </a:blip>
          <a:srcRect l="3158" r="3157"/>
          <a:stretch/>
        </p:blipFill>
        <p:spPr>
          <a:xfrm>
            <a:off x="1293041" y="3343364"/>
            <a:ext cx="1828800" cy="1828800"/>
          </a:xfrm>
          <a:prstGeom prst="roundRect">
            <a:avLst>
              <a:gd name="adj" fmla="val 16667"/>
            </a:avLst>
          </a:prstGeom>
          <a:solidFill>
            <a:schemeClr val="lt1"/>
          </a:solidFill>
          <a:ln>
            <a:noFill/>
          </a:ln>
        </p:spPr>
      </p:pic>
      <p:sp>
        <p:nvSpPr>
          <p:cNvPr id="262" name="Google Shape;262;p2"/>
          <p:cNvSpPr txBox="1">
            <a:spLocks noGrp="1"/>
          </p:cNvSpPr>
          <p:nvPr>
            <p:ph type="body" idx="1"/>
          </p:nvPr>
        </p:nvSpPr>
        <p:spPr>
          <a:xfrm>
            <a:off x="515801" y="5373984"/>
            <a:ext cx="3383280" cy="410922"/>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EC2028"/>
              </a:buClr>
              <a:buSzPts val="2000"/>
              <a:buNone/>
            </a:pPr>
            <a:r>
              <a:rPr lang="en-US" sz="1800"/>
              <a:t>Jeremy Affolter, MD</a:t>
            </a:r>
            <a:endParaRPr sz="1800"/>
          </a:p>
          <a:p>
            <a:pPr marL="0" lvl="0" indent="0" algn="ctr" rtl="0">
              <a:lnSpc>
                <a:spcPct val="90000"/>
              </a:lnSpc>
              <a:spcBef>
                <a:spcPts val="1000"/>
              </a:spcBef>
              <a:spcAft>
                <a:spcPts val="0"/>
              </a:spcAft>
              <a:buClr>
                <a:srgbClr val="EC2028"/>
              </a:buClr>
              <a:buSzPts val="2000"/>
              <a:buNone/>
            </a:pPr>
            <a:r>
              <a:rPr lang="en-US" sz="1800"/>
              <a:t>University of Texas at Austin</a:t>
            </a:r>
            <a:endParaRPr sz="1800"/>
          </a:p>
        </p:txBody>
      </p:sp>
      <p:sp>
        <p:nvSpPr>
          <p:cNvPr id="263" name="Google Shape;263;p2"/>
          <p:cNvSpPr txBox="1">
            <a:spLocks noGrp="1"/>
          </p:cNvSpPr>
          <p:nvPr>
            <p:ph type="body" idx="4"/>
          </p:nvPr>
        </p:nvSpPr>
        <p:spPr>
          <a:xfrm>
            <a:off x="8292918" y="5373984"/>
            <a:ext cx="3383280" cy="410922"/>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EC2028"/>
              </a:buClr>
              <a:buSzPts val="2000"/>
              <a:buNone/>
            </a:pPr>
            <a:r>
              <a:rPr lang="en-US" sz="1800"/>
              <a:t>Nate Sznycer Taub, MD</a:t>
            </a:r>
            <a:endParaRPr sz="1800"/>
          </a:p>
          <a:p>
            <a:pPr marL="0" lvl="0" indent="0" algn="ctr" rtl="0">
              <a:lnSpc>
                <a:spcPct val="90000"/>
              </a:lnSpc>
              <a:spcBef>
                <a:spcPts val="1000"/>
              </a:spcBef>
              <a:spcAft>
                <a:spcPts val="0"/>
              </a:spcAft>
              <a:buClr>
                <a:srgbClr val="EC2028"/>
              </a:buClr>
              <a:buSzPts val="2000"/>
              <a:buNone/>
            </a:pPr>
            <a:r>
              <a:rPr lang="en-US" sz="1800"/>
              <a:t>University of Michigan</a:t>
            </a:r>
            <a:endParaRPr sz="1800"/>
          </a:p>
        </p:txBody>
      </p:sp>
      <p:pic>
        <p:nvPicPr>
          <p:cNvPr id="264" name="Google Shape;264;p2"/>
          <p:cNvPicPr preferRelativeResize="0">
            <a:picLocks noGrp="1"/>
          </p:cNvPicPr>
          <p:nvPr>
            <p:ph type="pic" idx="5"/>
          </p:nvPr>
        </p:nvPicPr>
        <p:blipFill rotWithShape="1">
          <a:blip r:embed="rId4">
            <a:alphaModFix/>
          </a:blip>
          <a:srcRect t="12500" b="12500"/>
          <a:stretch/>
        </p:blipFill>
        <p:spPr>
          <a:xfrm>
            <a:off x="5181600" y="3343364"/>
            <a:ext cx="1828800" cy="1828800"/>
          </a:xfrm>
          <a:prstGeom prst="roundRect">
            <a:avLst>
              <a:gd name="adj" fmla="val 16667"/>
            </a:avLst>
          </a:prstGeom>
          <a:solidFill>
            <a:schemeClr val="lt1"/>
          </a:solidFill>
          <a:ln>
            <a:noFill/>
          </a:ln>
        </p:spPr>
      </p:pic>
      <p:sp>
        <p:nvSpPr>
          <p:cNvPr id="265" name="Google Shape;265;p2"/>
          <p:cNvSpPr txBox="1">
            <a:spLocks noGrp="1"/>
          </p:cNvSpPr>
          <p:nvPr>
            <p:ph type="body" idx="6"/>
          </p:nvPr>
        </p:nvSpPr>
        <p:spPr>
          <a:xfrm>
            <a:off x="4404360" y="5373984"/>
            <a:ext cx="3383280" cy="410922"/>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EC2028"/>
              </a:buClr>
              <a:buSzPts val="2000"/>
              <a:buNone/>
            </a:pPr>
            <a:r>
              <a:rPr lang="en-US" sz="1800"/>
              <a:t>Joshua Salvin, MD</a:t>
            </a:r>
            <a:endParaRPr sz="1800"/>
          </a:p>
          <a:p>
            <a:pPr marL="0" lvl="0" indent="0" algn="ctr" rtl="0">
              <a:lnSpc>
                <a:spcPct val="90000"/>
              </a:lnSpc>
              <a:spcBef>
                <a:spcPts val="1000"/>
              </a:spcBef>
              <a:spcAft>
                <a:spcPts val="0"/>
              </a:spcAft>
              <a:buClr>
                <a:srgbClr val="EC2028"/>
              </a:buClr>
              <a:buSzPts val="2000"/>
              <a:buNone/>
            </a:pPr>
            <a:r>
              <a:rPr lang="en-US" sz="1800"/>
              <a:t>Boston Children’s Hospital</a:t>
            </a:r>
            <a:endParaRPr sz="1800"/>
          </a:p>
        </p:txBody>
      </p:sp>
      <p:sp>
        <p:nvSpPr>
          <p:cNvPr id="266" name="Google Shape;266;p2"/>
          <p:cNvSpPr txBox="1">
            <a:spLocks noGrp="1"/>
          </p:cNvSpPr>
          <p:nvPr>
            <p:ph type="body" idx="7"/>
          </p:nvPr>
        </p:nvSpPr>
        <p:spPr>
          <a:xfrm>
            <a:off x="631970" y="1436752"/>
            <a:ext cx="10928059" cy="117344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D2127"/>
              </a:buClr>
              <a:buSzPts val="3800"/>
              <a:buNone/>
            </a:pPr>
            <a:r>
              <a:rPr lang="en-US"/>
              <a:t>High Frequency Data Capture Systems: How do centers leverage them to improve outcomes?</a:t>
            </a:r>
            <a:endParaRPr/>
          </a:p>
        </p:txBody>
      </p:sp>
      <p:pic>
        <p:nvPicPr>
          <p:cNvPr id="267" name="Google Shape;267;p2" descr="A person in a suit and tie&#10;&#10;Description automatically generated"/>
          <p:cNvPicPr preferRelativeResize="0"/>
          <p:nvPr/>
        </p:nvPicPr>
        <p:blipFill rotWithShape="1">
          <a:blip r:embed="rId5">
            <a:alphaModFix/>
          </a:blip>
          <a:srcRect t="15116" b="15114"/>
          <a:stretch/>
        </p:blipFill>
        <p:spPr>
          <a:xfrm>
            <a:off x="9070158" y="3343364"/>
            <a:ext cx="1828800" cy="1828800"/>
          </a:xfrm>
          <a:prstGeom prst="roundRect">
            <a:avLst>
              <a:gd name="adj" fmla="val 16667"/>
            </a:avLst>
          </a:prstGeom>
          <a:solidFill>
            <a:schemeClr val="lt1"/>
          </a:solid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pic>
        <p:nvPicPr>
          <p:cNvPr id="272" name="Google Shape;272;p3"/>
          <p:cNvPicPr preferRelativeResize="0">
            <a:picLocks noGrp="1"/>
          </p:cNvPicPr>
          <p:nvPr>
            <p:ph type="pic" idx="2"/>
          </p:nvPr>
        </p:nvPicPr>
        <p:blipFill rotWithShape="1">
          <a:blip r:embed="rId3">
            <a:alphaModFix/>
          </a:blip>
          <a:srcRect t="9895" b="9895"/>
          <a:stretch/>
        </p:blipFill>
        <p:spPr>
          <a:xfrm>
            <a:off x="2965348" y="3349664"/>
            <a:ext cx="1828800" cy="1828800"/>
          </a:xfrm>
          <a:prstGeom prst="roundRect">
            <a:avLst>
              <a:gd name="adj" fmla="val 16667"/>
            </a:avLst>
          </a:prstGeom>
          <a:solidFill>
            <a:schemeClr val="lt1"/>
          </a:solidFill>
          <a:ln>
            <a:noFill/>
          </a:ln>
        </p:spPr>
      </p:pic>
      <p:sp>
        <p:nvSpPr>
          <p:cNvPr id="273" name="Google Shape;273;p3"/>
          <p:cNvSpPr txBox="1">
            <a:spLocks noGrp="1"/>
          </p:cNvSpPr>
          <p:nvPr>
            <p:ph type="body" idx="1"/>
          </p:nvPr>
        </p:nvSpPr>
        <p:spPr>
          <a:xfrm>
            <a:off x="2188058" y="5623333"/>
            <a:ext cx="3383400" cy="4110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EC2028"/>
              </a:buClr>
              <a:buSzPts val="2000"/>
              <a:buNone/>
            </a:pPr>
            <a:r>
              <a:rPr lang="en-US"/>
              <a:t>Richard Lion, DO</a:t>
            </a:r>
            <a:endParaRPr/>
          </a:p>
          <a:p>
            <a:pPr marL="0" lvl="0" indent="0" algn="ctr" rtl="0">
              <a:lnSpc>
                <a:spcPct val="90000"/>
              </a:lnSpc>
              <a:spcBef>
                <a:spcPts val="1000"/>
              </a:spcBef>
              <a:spcAft>
                <a:spcPts val="0"/>
              </a:spcAft>
              <a:buClr>
                <a:srgbClr val="EC2028"/>
              </a:buClr>
              <a:buSzPts val="2000"/>
              <a:buNone/>
            </a:pPr>
            <a:r>
              <a:rPr lang="en-US"/>
              <a:t>Texas Childrens Hospital Austin Campus</a:t>
            </a:r>
            <a:endParaRPr/>
          </a:p>
        </p:txBody>
      </p:sp>
      <p:sp>
        <p:nvSpPr>
          <p:cNvPr id="274" name="Google Shape;274;p3"/>
          <p:cNvSpPr txBox="1">
            <a:spLocks noGrp="1"/>
          </p:cNvSpPr>
          <p:nvPr>
            <p:ph type="body" idx="6"/>
          </p:nvPr>
        </p:nvSpPr>
        <p:spPr>
          <a:xfrm>
            <a:off x="5677175" y="5448675"/>
            <a:ext cx="3692700" cy="7602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EC2028"/>
              </a:buClr>
              <a:buSzPts val="2000"/>
              <a:buNone/>
            </a:pPr>
            <a:r>
              <a:rPr lang="en-US"/>
              <a:t>Josh Wolovits, MD</a:t>
            </a:r>
            <a:endParaRPr/>
          </a:p>
          <a:p>
            <a:pPr marL="0" lvl="0" indent="0" algn="ctr" rtl="0">
              <a:lnSpc>
                <a:spcPct val="90000"/>
              </a:lnSpc>
              <a:spcBef>
                <a:spcPts val="1000"/>
              </a:spcBef>
              <a:spcAft>
                <a:spcPts val="0"/>
              </a:spcAft>
              <a:buClr>
                <a:srgbClr val="EC2028"/>
              </a:buClr>
              <a:buSzPts val="2000"/>
              <a:buNone/>
            </a:pPr>
            <a:r>
              <a:rPr lang="en-US"/>
              <a:t>University of Texas Southwestern Medical Center</a:t>
            </a:r>
            <a:endParaRPr/>
          </a:p>
        </p:txBody>
      </p:sp>
      <p:sp>
        <p:nvSpPr>
          <p:cNvPr id="275" name="Google Shape;275;p3"/>
          <p:cNvSpPr txBox="1"/>
          <p:nvPr/>
        </p:nvSpPr>
        <p:spPr>
          <a:xfrm>
            <a:off x="631970" y="1436752"/>
            <a:ext cx="10928059" cy="1173444"/>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ED2127"/>
              </a:buClr>
              <a:buSzPts val="3800"/>
              <a:buFont typeface="Arial"/>
              <a:buNone/>
            </a:pPr>
            <a:r>
              <a:rPr lang="en-US" sz="3800" b="0" i="0" u="none" strike="noStrike" cap="none">
                <a:solidFill>
                  <a:srgbClr val="ED2127"/>
                </a:solidFill>
                <a:latin typeface="Lato"/>
                <a:ea typeface="Lato"/>
                <a:cs typeface="Lato"/>
                <a:sym typeface="Lato"/>
              </a:rPr>
              <a:t>High Frequency Data Capture Systems: How do centers leverage them to improve outcomes?</a:t>
            </a:r>
            <a:endParaRPr sz="3800" b="0" i="0" u="none" strike="noStrike" cap="none">
              <a:solidFill>
                <a:srgbClr val="ED2127"/>
              </a:solidFill>
              <a:latin typeface="Lato"/>
              <a:ea typeface="Lato"/>
              <a:cs typeface="Lato"/>
              <a:sym typeface="Lato"/>
            </a:endParaRPr>
          </a:p>
        </p:txBody>
      </p:sp>
      <p:pic>
        <p:nvPicPr>
          <p:cNvPr id="276" name="Google Shape;276;p3"/>
          <p:cNvPicPr preferRelativeResize="0"/>
          <p:nvPr/>
        </p:nvPicPr>
        <p:blipFill rotWithShape="1">
          <a:blip r:embed="rId4">
            <a:alphaModFix/>
          </a:blip>
          <a:srcRect/>
          <a:stretch/>
        </p:blipFill>
        <p:spPr>
          <a:xfrm>
            <a:off x="6460725" y="3362275"/>
            <a:ext cx="1828800" cy="18288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4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Lato"/>
              <a:buNone/>
            </a:pPr>
            <a:r>
              <a:rPr lang="en-US"/>
              <a:t>Disclosures</a:t>
            </a:r>
            <a:endParaRPr/>
          </a:p>
        </p:txBody>
      </p:sp>
      <p:sp>
        <p:nvSpPr>
          <p:cNvPr id="282" name="Google Shape;282;p40"/>
          <p:cNvSpPr txBox="1">
            <a:spLocks noGrp="1"/>
          </p:cNvSpPr>
          <p:nvPr>
            <p:ph type="body" idx="1"/>
          </p:nvPr>
        </p:nvSpPr>
        <p:spPr>
          <a:xfrm>
            <a:off x="838199" y="1825625"/>
            <a:ext cx="10322859"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No financial disclosures</a:t>
            </a:r>
            <a:endParaRPr/>
          </a:p>
          <a:p>
            <a:pPr marL="228600" lvl="0" indent="-5080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en-US"/>
              <a:t>No backing/influence from either platform mentioned here</a:t>
            </a:r>
            <a:endParaRPr/>
          </a:p>
          <a:p>
            <a:pPr marL="228600" lvl="0" indent="-5080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en-US"/>
              <a:t>Will just be providing our ”story” and honest assessment of each platform</a:t>
            </a:r>
            <a:endParaRPr/>
          </a:p>
          <a:p>
            <a:pPr marL="685800" lvl="1" indent="-228600" algn="l" rtl="0">
              <a:lnSpc>
                <a:spcPct val="90000"/>
              </a:lnSpc>
              <a:spcBef>
                <a:spcPts val="500"/>
              </a:spcBef>
              <a:spcAft>
                <a:spcPts val="0"/>
              </a:spcAft>
              <a:buClr>
                <a:schemeClr val="dk1"/>
              </a:buClr>
              <a:buSzPts val="2400"/>
              <a:buChar char="•"/>
            </a:pPr>
            <a:r>
              <a:rPr lang="en-US"/>
              <a:t>*** May not be necessarily applicable to another individual center</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Lato"/>
              <a:buNone/>
            </a:pPr>
            <a:r>
              <a:rPr lang="en-US"/>
              <a:t>Session Agenda</a:t>
            </a:r>
            <a:endParaRPr/>
          </a:p>
        </p:txBody>
      </p:sp>
      <p:sp>
        <p:nvSpPr>
          <p:cNvPr id="288" name="Google Shape;288;p4"/>
          <p:cNvSpPr txBox="1">
            <a:spLocks noGrp="1"/>
          </p:cNvSpPr>
          <p:nvPr>
            <p:ph type="body" idx="1"/>
          </p:nvPr>
        </p:nvSpPr>
        <p:spPr>
          <a:xfrm>
            <a:off x="838200" y="1562101"/>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What exactly is a High Frequency Data Capture System?</a:t>
            </a:r>
            <a:endParaRPr/>
          </a:p>
          <a:p>
            <a:pPr marL="228600" lvl="0" indent="-50800" algn="l" rtl="0">
              <a:lnSpc>
                <a:spcPct val="90000"/>
              </a:lnSpc>
              <a:spcBef>
                <a:spcPts val="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en-US"/>
              <a:t>How is HFDC being utilized for patients in the CICU and other clinical areas?</a:t>
            </a:r>
            <a:endParaRPr/>
          </a:p>
          <a:p>
            <a:pPr marL="228600" lvl="0" indent="-5080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SzPts val="2800"/>
              <a:buChar char="•"/>
            </a:pPr>
            <a:r>
              <a:rPr lang="en-US"/>
              <a:t>How has HFDC been integrated into clinical workflow, QI and research?</a:t>
            </a:r>
            <a:endParaRPr/>
          </a:p>
          <a:p>
            <a:pPr marL="228600" lvl="0" indent="-5080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en-US"/>
              <a:t>How can we leverage and integrate HFDC data with PC4 data?</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pic>
        <p:nvPicPr>
          <p:cNvPr id="294" name="Google Shape;294;p5" descr="https://lh7-us.googleusercontent.com/KBskFrJ_uHNDt4j5mtxs4WMy7d-OY2DVIqhaO7d1_lBQvNjdURzEenTmYIO3EKjyoaapUb1CcSwXjmCHk4VVbVWFmXjxQmTrlQLmPVmw5QE45ZpdGxPMEMEYUjb3GGbfwzGjP_0An4Z3PrYOnSW_Ag=nw"/>
          <p:cNvPicPr preferRelativeResize="0"/>
          <p:nvPr/>
        </p:nvPicPr>
        <p:blipFill rotWithShape="1">
          <a:blip r:embed="rId3">
            <a:alphaModFix/>
          </a:blip>
          <a:srcRect/>
          <a:stretch/>
        </p:blipFill>
        <p:spPr>
          <a:xfrm>
            <a:off x="2317314" y="336672"/>
            <a:ext cx="7540669" cy="5631063"/>
          </a:xfrm>
          <a:prstGeom prst="rect">
            <a:avLst/>
          </a:prstGeom>
          <a:noFill/>
          <a:ln>
            <a:noFill/>
          </a:ln>
        </p:spPr>
      </p:pic>
      <p:sp>
        <p:nvSpPr>
          <p:cNvPr id="295" name="Google Shape;295;p5"/>
          <p:cNvSpPr txBox="1"/>
          <p:nvPr/>
        </p:nvSpPr>
        <p:spPr>
          <a:xfrm>
            <a:off x="5901" y="2951575"/>
            <a:ext cx="2232471" cy="2031285"/>
          </a:xfrm>
          <a:prstGeom prst="rect">
            <a:avLst/>
          </a:prstGeom>
          <a:solidFill>
            <a:schemeClr val="lt1"/>
          </a:solidFill>
          <a:ln w="12700" cap="flat" cmpd="sng">
            <a:solidFill>
              <a:schemeClr val="accent4"/>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1" u="sng" strike="noStrike" cap="none">
                <a:solidFill>
                  <a:schemeClr val="dk1"/>
                </a:solidFill>
                <a:latin typeface="Lato"/>
                <a:ea typeface="Lato"/>
                <a:cs typeface="Lato"/>
                <a:sym typeface="Lato"/>
              </a:rPr>
              <a:t>Standard Monitoring Device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Lato"/>
                <a:ea typeface="Lato"/>
                <a:cs typeface="Lato"/>
                <a:sym typeface="Lato"/>
              </a:rPr>
              <a:t>Temperature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Lato"/>
                <a:ea typeface="Lato"/>
                <a:cs typeface="Lato"/>
                <a:sym typeface="Lato"/>
              </a:rPr>
              <a:t>5-lead EKG</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Lato"/>
                <a:ea typeface="Lato"/>
                <a:cs typeface="Lato"/>
                <a:sym typeface="Lato"/>
              </a:rPr>
              <a:t>Respiratory Rate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Lato"/>
                <a:ea typeface="Lato"/>
                <a:cs typeface="Lato"/>
                <a:sym typeface="Lato"/>
              </a:rPr>
              <a:t>SpO2</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Lato"/>
                <a:ea typeface="Lato"/>
                <a:cs typeface="Lato"/>
                <a:sym typeface="Lato"/>
              </a:rPr>
              <a:t>EtCO2</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Lato"/>
                <a:ea typeface="Lato"/>
                <a:cs typeface="Lato"/>
                <a:sym typeface="Lato"/>
              </a:rPr>
              <a:t>S/D/MAP</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Lato"/>
                <a:ea typeface="Lato"/>
                <a:cs typeface="Lato"/>
                <a:sym typeface="Lato"/>
              </a:rPr>
              <a:t>CVP and Atrial Pressures</a:t>
            </a:r>
            <a:endParaRPr sz="1400" b="0" i="0" u="none" strike="noStrike" cap="none">
              <a:solidFill>
                <a:srgbClr val="000000"/>
              </a:solidFill>
              <a:latin typeface="Arial"/>
              <a:ea typeface="Arial"/>
              <a:cs typeface="Arial"/>
              <a:sym typeface="Arial"/>
            </a:endParaRPr>
          </a:p>
        </p:txBody>
      </p:sp>
      <p:sp>
        <p:nvSpPr>
          <p:cNvPr id="296" name="Google Shape;296;p5"/>
          <p:cNvSpPr txBox="1"/>
          <p:nvPr/>
        </p:nvSpPr>
        <p:spPr>
          <a:xfrm>
            <a:off x="293915" y="1227932"/>
            <a:ext cx="1411594" cy="738664"/>
          </a:xfrm>
          <a:prstGeom prst="rect">
            <a:avLst/>
          </a:prstGeom>
          <a:solidFill>
            <a:schemeClr val="lt1"/>
          </a:solidFill>
          <a:ln w="12700" cap="flat" cmpd="sng">
            <a:solidFill>
              <a:schemeClr val="accent4"/>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1" u="sng" strike="noStrike" cap="none">
                <a:solidFill>
                  <a:schemeClr val="dk1"/>
                </a:solidFill>
                <a:latin typeface="Lato"/>
                <a:ea typeface="Lato"/>
                <a:cs typeface="Lato"/>
                <a:sym typeface="Lato"/>
              </a:rPr>
              <a:t>NIRS Monitor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Lato"/>
                <a:ea typeface="Lato"/>
                <a:cs typeface="Lato"/>
                <a:sym typeface="Lato"/>
              </a:rPr>
              <a:t>Cerebral NIRS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Lato"/>
                <a:ea typeface="Lato"/>
                <a:cs typeface="Lato"/>
                <a:sym typeface="Lato"/>
              </a:rPr>
              <a:t>Somatic NIRS</a:t>
            </a:r>
            <a:endParaRPr sz="1400" b="0" i="0" u="none" strike="noStrike" cap="none">
              <a:solidFill>
                <a:srgbClr val="000000"/>
              </a:solidFill>
              <a:latin typeface="Arial"/>
              <a:ea typeface="Arial"/>
              <a:cs typeface="Arial"/>
              <a:sym typeface="Arial"/>
            </a:endParaRPr>
          </a:p>
        </p:txBody>
      </p:sp>
      <p:sp>
        <p:nvSpPr>
          <p:cNvPr id="297" name="Google Shape;297;p5"/>
          <p:cNvSpPr txBox="1"/>
          <p:nvPr/>
        </p:nvSpPr>
        <p:spPr>
          <a:xfrm>
            <a:off x="10204945" y="2240728"/>
            <a:ext cx="1643976" cy="2246729"/>
          </a:xfrm>
          <a:prstGeom prst="rect">
            <a:avLst/>
          </a:prstGeom>
          <a:solidFill>
            <a:schemeClr val="lt1"/>
          </a:solidFill>
          <a:ln w="12700" cap="flat" cmpd="sng">
            <a:solidFill>
              <a:schemeClr val="accent4"/>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1" u="sng" strike="noStrike" cap="none">
                <a:solidFill>
                  <a:schemeClr val="dk1"/>
                </a:solidFill>
                <a:latin typeface="Lato"/>
                <a:ea typeface="Lato"/>
                <a:cs typeface="Lato"/>
                <a:sym typeface="Lato"/>
              </a:rPr>
              <a:t>Ventilator Monitor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Lato"/>
                <a:ea typeface="Lato"/>
                <a:cs typeface="Lato"/>
                <a:sym typeface="Lato"/>
              </a:rPr>
              <a:t>Mode of Ventilation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Lato"/>
                <a:ea typeface="Lato"/>
                <a:cs typeface="Lato"/>
                <a:sym typeface="Lato"/>
              </a:rPr>
              <a:t>TV / PIP</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Lato"/>
                <a:ea typeface="Lato"/>
                <a:cs typeface="Lato"/>
                <a:sym typeface="Lato"/>
              </a:rPr>
              <a:t>PEEP</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Lato"/>
                <a:ea typeface="Lato"/>
                <a:cs typeface="Lato"/>
                <a:sym typeface="Lato"/>
              </a:rPr>
              <a:t>Respiratory Rate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Lato"/>
                <a:ea typeface="Lato"/>
                <a:cs typeface="Lato"/>
                <a:sym typeface="Lato"/>
              </a:rPr>
              <a:t>Pressure Support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Lato"/>
                <a:ea typeface="Lato"/>
                <a:cs typeface="Lato"/>
                <a:sym typeface="Lato"/>
              </a:rPr>
              <a:t>FiO2</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Lato"/>
                <a:ea typeface="Lato"/>
                <a:cs typeface="Lato"/>
                <a:sym typeface="Lato"/>
              </a:rPr>
              <a:t>i-Time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Lato"/>
                <a:ea typeface="Lato"/>
                <a:cs typeface="Lato"/>
                <a:sym typeface="Lato"/>
              </a:rPr>
              <a:t>Other Buttons</a:t>
            </a:r>
            <a:endParaRPr sz="1400" b="0" i="0" u="none" strike="noStrike" cap="none">
              <a:solidFill>
                <a:srgbClr val="000000"/>
              </a:solidFill>
              <a:latin typeface="Arial"/>
              <a:ea typeface="Arial"/>
              <a:cs typeface="Arial"/>
              <a:sym typeface="Arial"/>
            </a:endParaRPr>
          </a:p>
        </p:txBody>
      </p:sp>
      <p:sp>
        <p:nvSpPr>
          <p:cNvPr id="298" name="Google Shape;298;p5"/>
          <p:cNvSpPr txBox="1"/>
          <p:nvPr/>
        </p:nvSpPr>
        <p:spPr>
          <a:xfrm>
            <a:off x="9930713" y="470849"/>
            <a:ext cx="2255100" cy="1600398"/>
          </a:xfrm>
          <a:prstGeom prst="rect">
            <a:avLst/>
          </a:prstGeom>
          <a:solidFill>
            <a:schemeClr val="lt1"/>
          </a:solidFill>
          <a:ln w="12700" cap="flat" cmpd="sng">
            <a:solidFill>
              <a:schemeClr val="accent4"/>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1" u="sng" strike="noStrike" cap="none">
                <a:solidFill>
                  <a:schemeClr val="dk1"/>
                </a:solidFill>
                <a:latin typeface="Lato"/>
                <a:ea typeface="Lato"/>
                <a:cs typeface="Lato"/>
                <a:sym typeface="Lato"/>
              </a:rPr>
              <a:t>Integrated HFDC Monitor</a:t>
            </a:r>
            <a:endParaRPr sz="1400" b="0" i="1" u="sng" strike="noStrike" cap="none">
              <a:solidFill>
                <a:schemeClr val="dk1"/>
              </a:solidFill>
              <a:latin typeface="Lato"/>
              <a:ea typeface="Lato"/>
              <a:cs typeface="Lato"/>
              <a:sym typeface="Lato"/>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Lato"/>
                <a:ea typeface="Lato"/>
                <a:cs typeface="Lato"/>
                <a:sym typeface="Lato"/>
              </a:rPr>
              <a:t>VS over time</a:t>
            </a:r>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Lato"/>
                <a:ea typeface="Lato"/>
                <a:cs typeface="Lato"/>
                <a:sym typeface="Lato"/>
              </a:rPr>
              <a:t>Lab integration</a:t>
            </a:r>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Lato"/>
                <a:ea typeface="Lato"/>
                <a:cs typeface="Lato"/>
                <a:sym typeface="Lato"/>
              </a:rPr>
              <a:t>Medication administration</a:t>
            </a:r>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Lato"/>
                <a:ea typeface="Lato"/>
                <a:cs typeface="Lato"/>
                <a:sym typeface="Lato"/>
              </a:rPr>
              <a:t>Vent Data</a:t>
            </a:r>
            <a:endParaRPr sz="1400" b="0" i="0" u="none" strike="noStrike" cap="none">
              <a:solidFill>
                <a:schemeClr val="dk1"/>
              </a:solidFill>
              <a:latin typeface="Lato"/>
              <a:ea typeface="Lato"/>
              <a:cs typeface="Lato"/>
              <a:sym typeface="Lato"/>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Lato"/>
                <a:ea typeface="Lato"/>
                <a:cs typeface="Lato"/>
                <a:sym typeface="Lato"/>
              </a:rPr>
              <a:t>Data visualization</a:t>
            </a:r>
            <a:endParaRPr sz="1400" b="0" i="0" u="none" strike="noStrike" cap="none">
              <a:solidFill>
                <a:schemeClr val="dk1"/>
              </a:solidFill>
              <a:latin typeface="Lato"/>
              <a:ea typeface="Lato"/>
              <a:cs typeface="Lato"/>
              <a:sym typeface="Lato"/>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Lato"/>
                <a:ea typeface="Lato"/>
                <a:cs typeface="Lato"/>
                <a:sym typeface="Lato"/>
              </a:rPr>
              <a:t>Risk tools</a:t>
            </a:r>
            <a:endParaRPr sz="1400" b="0" i="0" u="none" strike="noStrike" cap="none">
              <a:solidFill>
                <a:schemeClr val="dk1"/>
              </a:solidFill>
              <a:latin typeface="Lato"/>
              <a:ea typeface="Lato"/>
              <a:cs typeface="Lato"/>
              <a:sym typeface="Lato"/>
            </a:endParaRPr>
          </a:p>
        </p:txBody>
      </p:sp>
      <p:cxnSp>
        <p:nvCxnSpPr>
          <p:cNvPr id="299" name="Google Shape;299;p5"/>
          <p:cNvCxnSpPr/>
          <p:nvPr/>
        </p:nvCxnSpPr>
        <p:spPr>
          <a:xfrm rot="10800000" flipH="1">
            <a:off x="2355242" y="2445827"/>
            <a:ext cx="2964900" cy="1249202"/>
          </a:xfrm>
          <a:prstGeom prst="straightConnector1">
            <a:avLst/>
          </a:prstGeom>
          <a:noFill/>
          <a:ln w="57150" cap="flat" cmpd="sng">
            <a:solidFill>
              <a:schemeClr val="accent1"/>
            </a:solidFill>
            <a:prstDash val="solid"/>
            <a:miter lim="800000"/>
            <a:headEnd type="none" w="sm" len="sm"/>
            <a:tailEnd type="triangle" w="med" len="med"/>
          </a:ln>
        </p:spPr>
      </p:cxnSp>
      <p:cxnSp>
        <p:nvCxnSpPr>
          <p:cNvPr id="300" name="Google Shape;300;p5"/>
          <p:cNvCxnSpPr/>
          <p:nvPr/>
        </p:nvCxnSpPr>
        <p:spPr>
          <a:xfrm>
            <a:off x="1744810" y="1597264"/>
            <a:ext cx="1699847" cy="602786"/>
          </a:xfrm>
          <a:prstGeom prst="straightConnector1">
            <a:avLst/>
          </a:prstGeom>
          <a:noFill/>
          <a:ln w="57150" cap="flat" cmpd="sng">
            <a:solidFill>
              <a:schemeClr val="accent1"/>
            </a:solidFill>
            <a:prstDash val="solid"/>
            <a:miter lim="800000"/>
            <a:headEnd type="none" w="sm" len="sm"/>
            <a:tailEnd type="triangle" w="med" len="med"/>
          </a:ln>
        </p:spPr>
      </p:cxnSp>
      <p:cxnSp>
        <p:nvCxnSpPr>
          <p:cNvPr id="301" name="Google Shape;301;p5"/>
          <p:cNvCxnSpPr>
            <a:stCxn id="298" idx="1"/>
          </p:cNvCxnSpPr>
          <p:nvPr/>
        </p:nvCxnSpPr>
        <p:spPr>
          <a:xfrm rot="10800000">
            <a:off x="9363113" y="947948"/>
            <a:ext cx="567600" cy="323100"/>
          </a:xfrm>
          <a:prstGeom prst="straightConnector1">
            <a:avLst/>
          </a:prstGeom>
          <a:noFill/>
          <a:ln w="57150" cap="flat" cmpd="sng">
            <a:solidFill>
              <a:schemeClr val="accent1"/>
            </a:solidFill>
            <a:prstDash val="solid"/>
            <a:miter lim="800000"/>
            <a:headEnd type="none" w="sm" len="sm"/>
            <a:tailEnd type="triangle" w="med" len="med"/>
          </a:ln>
        </p:spPr>
      </p:cxnSp>
      <p:cxnSp>
        <p:nvCxnSpPr>
          <p:cNvPr id="302" name="Google Shape;302;p5"/>
          <p:cNvCxnSpPr>
            <a:stCxn id="297" idx="1"/>
          </p:cNvCxnSpPr>
          <p:nvPr/>
        </p:nvCxnSpPr>
        <p:spPr>
          <a:xfrm rot="10800000">
            <a:off x="8843245" y="3314893"/>
            <a:ext cx="1361700" cy="49200"/>
          </a:xfrm>
          <a:prstGeom prst="straightConnector1">
            <a:avLst/>
          </a:prstGeom>
          <a:noFill/>
          <a:ln w="57150" cap="flat" cmpd="sng">
            <a:solidFill>
              <a:schemeClr val="accent1"/>
            </a:solidFill>
            <a:prstDash val="solid"/>
            <a:miter lim="800000"/>
            <a:headEnd type="none" w="sm" len="sm"/>
            <a:tailEnd type="triangle" w="med" len="med"/>
          </a:ln>
        </p:spPr>
      </p:cxnSp>
      <p:sp>
        <p:nvSpPr>
          <p:cNvPr id="303" name="Google Shape;303;p5"/>
          <p:cNvSpPr txBox="1"/>
          <p:nvPr/>
        </p:nvSpPr>
        <p:spPr>
          <a:xfrm>
            <a:off x="6742325" y="2887050"/>
            <a:ext cx="975000" cy="369300"/>
          </a:xfrm>
          <a:prstGeom prst="rect">
            <a:avLst/>
          </a:prstGeom>
          <a:solidFill>
            <a:schemeClr val="lt1"/>
          </a:solidFill>
          <a:ln w="28575" cap="flat" cmpd="sng">
            <a:solidFill>
              <a:srgbClr val="FF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Lato"/>
                <a:ea typeface="Lato"/>
                <a:cs typeface="Lato"/>
                <a:sym typeface="Lato"/>
              </a:rPr>
              <a:t>Patient</a:t>
            </a:r>
            <a:endParaRPr sz="1400" b="0" i="0" u="none" strike="noStrike" cap="none">
              <a:solidFill>
                <a:srgbClr val="000000"/>
              </a:solidFill>
              <a:latin typeface="Arial"/>
              <a:ea typeface="Arial"/>
              <a:cs typeface="Arial"/>
              <a:sym typeface="Arial"/>
            </a:endParaRPr>
          </a:p>
        </p:txBody>
      </p:sp>
      <p:cxnSp>
        <p:nvCxnSpPr>
          <p:cNvPr id="304" name="Google Shape;304;p5"/>
          <p:cNvCxnSpPr>
            <a:stCxn id="303" idx="2"/>
          </p:cNvCxnSpPr>
          <p:nvPr/>
        </p:nvCxnSpPr>
        <p:spPr>
          <a:xfrm>
            <a:off x="7229825" y="3256350"/>
            <a:ext cx="14100" cy="682800"/>
          </a:xfrm>
          <a:prstGeom prst="straightConnector1">
            <a:avLst/>
          </a:prstGeom>
          <a:noFill/>
          <a:ln w="57150" cap="flat" cmpd="sng">
            <a:solidFill>
              <a:schemeClr val="accent1"/>
            </a:solidFill>
            <a:prstDash val="solid"/>
            <a:miter lim="800000"/>
            <a:headEnd type="none" w="sm" len="sm"/>
            <a:tailEnd type="triangle" w="med" len="med"/>
          </a:ln>
        </p:spPr>
      </p:cxnSp>
      <p:sp>
        <p:nvSpPr>
          <p:cNvPr id="305" name="Google Shape;305;p5"/>
          <p:cNvSpPr/>
          <p:nvPr/>
        </p:nvSpPr>
        <p:spPr>
          <a:xfrm>
            <a:off x="7271125" y="495750"/>
            <a:ext cx="2665800" cy="1815900"/>
          </a:xfrm>
          <a:prstGeom prst="ellipse">
            <a:avLst/>
          </a:prstGeom>
          <a:noFill/>
          <a:ln w="3810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Lato"/>
              <a:ea typeface="Lato"/>
              <a:cs typeface="Lato"/>
              <a:sym typeface="Lato"/>
            </a:endParaRPr>
          </a:p>
        </p:txBody>
      </p:sp>
      <p:sp>
        <p:nvSpPr>
          <p:cNvPr id="306" name="Google Shape;306;p5"/>
          <p:cNvSpPr/>
          <p:nvPr/>
        </p:nvSpPr>
        <p:spPr>
          <a:xfrm>
            <a:off x="4614762" y="414524"/>
            <a:ext cx="5230125" cy="1815877"/>
          </a:xfrm>
          <a:prstGeom prst="roundRect">
            <a:avLst>
              <a:gd name="adj" fmla="val 2060"/>
            </a:avLst>
          </a:prstGeom>
          <a:blipFill rotWithShape="1">
            <a:blip r:embed="rId4">
              <a:alphaModFix/>
            </a:blip>
            <a:stretch>
              <a:fillRect l="-15435" t="-34472" r="-11889" b="-63692"/>
            </a:stretch>
          </a:blipFill>
          <a:ln w="9525" cap="flat"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9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0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0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9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0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0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0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0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6"/>
          <p:cNvSpPr txBox="1">
            <a:spLocks noGrp="1"/>
          </p:cNvSpPr>
          <p:nvPr>
            <p:ph type="title"/>
          </p:nvPr>
        </p:nvSpPr>
        <p:spPr>
          <a:xfrm>
            <a:off x="838200" y="145206"/>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Lato"/>
              <a:buNone/>
            </a:pPr>
            <a:r>
              <a:rPr lang="en-US"/>
              <a:t>Hourly Vital Sign Monitoring</a:t>
            </a:r>
            <a:endParaRPr/>
          </a:p>
        </p:txBody>
      </p:sp>
      <p:pic>
        <p:nvPicPr>
          <p:cNvPr id="313" name="Google Shape;313;p6"/>
          <p:cNvPicPr preferRelativeResize="0"/>
          <p:nvPr/>
        </p:nvPicPr>
        <p:blipFill rotWithShape="1">
          <a:blip r:embed="rId3">
            <a:alphaModFix/>
          </a:blip>
          <a:srcRect/>
          <a:stretch/>
        </p:blipFill>
        <p:spPr>
          <a:xfrm>
            <a:off x="2417524" y="1291260"/>
            <a:ext cx="6981449" cy="4715163"/>
          </a:xfrm>
          <a:prstGeom prst="rect">
            <a:avLst/>
          </a:prstGeom>
          <a:noFill/>
          <a:ln>
            <a:noFill/>
          </a:ln>
        </p:spPr>
      </p:pic>
      <p:pic>
        <p:nvPicPr>
          <p:cNvPr id="314" name="Google Shape;314;p6"/>
          <p:cNvPicPr preferRelativeResize="0"/>
          <p:nvPr/>
        </p:nvPicPr>
        <p:blipFill rotWithShape="1">
          <a:blip r:embed="rId4">
            <a:alphaModFix/>
          </a:blip>
          <a:srcRect/>
          <a:stretch/>
        </p:blipFill>
        <p:spPr>
          <a:xfrm>
            <a:off x="2664404" y="1901217"/>
            <a:ext cx="6863191" cy="3055566"/>
          </a:xfrm>
          <a:prstGeom prst="rect">
            <a:avLst/>
          </a:prstGeom>
          <a:noFill/>
          <a:ln>
            <a:noFill/>
          </a:ln>
          <a:effectLst>
            <a:outerShdw blurRad="50800" sx="120000" sy="120000" algn="ctr" rotWithShape="0">
              <a:srgbClr val="000000">
                <a:alpha val="47450"/>
              </a:srgbClr>
            </a:outerShdw>
          </a:effectLst>
        </p:spPr>
      </p:pic>
      <p:sp>
        <p:nvSpPr>
          <p:cNvPr id="315" name="Google Shape;315;p6"/>
          <p:cNvSpPr txBox="1"/>
          <p:nvPr/>
        </p:nvSpPr>
        <p:spPr>
          <a:xfrm>
            <a:off x="8501743" y="6335486"/>
            <a:ext cx="154721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Lowry et al. 2022</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pic>
        <p:nvPicPr>
          <p:cNvPr id="321" name="Google Shape;321;p7"/>
          <p:cNvPicPr preferRelativeResize="0"/>
          <p:nvPr/>
        </p:nvPicPr>
        <p:blipFill rotWithShape="1">
          <a:blip r:embed="rId3">
            <a:alphaModFix/>
          </a:blip>
          <a:srcRect/>
          <a:stretch/>
        </p:blipFill>
        <p:spPr>
          <a:xfrm>
            <a:off x="107023" y="598772"/>
            <a:ext cx="5973379" cy="4961116"/>
          </a:xfrm>
          <a:prstGeom prst="rect">
            <a:avLst/>
          </a:prstGeom>
          <a:noFill/>
          <a:ln>
            <a:noFill/>
          </a:ln>
        </p:spPr>
      </p:pic>
      <p:sp>
        <p:nvSpPr>
          <p:cNvPr id="322" name="Google Shape;322;p7"/>
          <p:cNvSpPr/>
          <p:nvPr/>
        </p:nvSpPr>
        <p:spPr>
          <a:xfrm rot="10800000">
            <a:off x="4427768" y="5053694"/>
            <a:ext cx="394426" cy="128652"/>
          </a:xfrm>
          <a:prstGeom prst="rightArrow">
            <a:avLst>
              <a:gd name="adj1" fmla="val 50000"/>
              <a:gd name="adj2" fmla="val 50000"/>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ato"/>
              <a:ea typeface="Lato"/>
              <a:cs typeface="Lato"/>
              <a:sym typeface="Lato"/>
            </a:endParaRPr>
          </a:p>
        </p:txBody>
      </p:sp>
      <p:pic>
        <p:nvPicPr>
          <p:cNvPr id="323" name="Google Shape;323;p7"/>
          <p:cNvPicPr preferRelativeResize="0"/>
          <p:nvPr/>
        </p:nvPicPr>
        <p:blipFill rotWithShape="1">
          <a:blip r:embed="rId4">
            <a:alphaModFix/>
          </a:blip>
          <a:srcRect/>
          <a:stretch/>
        </p:blipFill>
        <p:spPr>
          <a:xfrm>
            <a:off x="6261904" y="598772"/>
            <a:ext cx="5220182" cy="5025122"/>
          </a:xfrm>
          <a:prstGeom prst="rect">
            <a:avLst/>
          </a:prstGeom>
          <a:noFill/>
          <a:ln>
            <a:noFill/>
          </a:ln>
        </p:spPr>
      </p:pic>
      <p:sp>
        <p:nvSpPr>
          <p:cNvPr id="324" name="Google Shape;324;p7"/>
          <p:cNvSpPr/>
          <p:nvPr/>
        </p:nvSpPr>
        <p:spPr>
          <a:xfrm rot="-5400000">
            <a:off x="355408" y="5426267"/>
            <a:ext cx="394426" cy="128652"/>
          </a:xfrm>
          <a:prstGeom prst="rightArrow">
            <a:avLst>
              <a:gd name="adj1" fmla="val 50000"/>
              <a:gd name="adj2" fmla="val 50000"/>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ato"/>
              <a:ea typeface="Lato"/>
              <a:cs typeface="Lato"/>
              <a:sym typeface="Lato"/>
            </a:endParaRPr>
          </a:p>
        </p:txBody>
      </p:sp>
      <p:sp>
        <p:nvSpPr>
          <p:cNvPr id="325" name="Google Shape;325;p7"/>
          <p:cNvSpPr/>
          <p:nvPr/>
        </p:nvSpPr>
        <p:spPr>
          <a:xfrm rot="10800000">
            <a:off x="11432889" y="2090824"/>
            <a:ext cx="544286" cy="163286"/>
          </a:xfrm>
          <a:prstGeom prst="rightArrow">
            <a:avLst>
              <a:gd name="adj1" fmla="val 50000"/>
              <a:gd name="adj2" fmla="val 50000"/>
            </a:avLst>
          </a:prstGeom>
          <a:solidFill>
            <a:schemeClr val="accent1"/>
          </a:solidFill>
          <a:ln w="25400" cap="flat" cmpd="sng">
            <a:solidFill>
              <a:srgbClr val="31538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26" name="Google Shape;326;p7"/>
          <p:cNvSpPr/>
          <p:nvPr/>
        </p:nvSpPr>
        <p:spPr>
          <a:xfrm rot="10800000">
            <a:off x="11432889" y="2948047"/>
            <a:ext cx="544286" cy="163286"/>
          </a:xfrm>
          <a:prstGeom prst="rightArrow">
            <a:avLst>
              <a:gd name="adj1" fmla="val 50000"/>
              <a:gd name="adj2" fmla="val 50000"/>
            </a:avLst>
          </a:prstGeom>
          <a:solidFill>
            <a:schemeClr val="accent1"/>
          </a:solidFill>
          <a:ln w="25400" cap="flat" cmpd="sng">
            <a:solidFill>
              <a:srgbClr val="31538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27" name="Google Shape;327;p7"/>
          <p:cNvSpPr/>
          <p:nvPr/>
        </p:nvSpPr>
        <p:spPr>
          <a:xfrm rot="10800000">
            <a:off x="11432889" y="4664174"/>
            <a:ext cx="544286" cy="163286"/>
          </a:xfrm>
          <a:prstGeom prst="rightArrow">
            <a:avLst>
              <a:gd name="adj1" fmla="val 50000"/>
              <a:gd name="adj2" fmla="val 50000"/>
            </a:avLst>
          </a:prstGeom>
          <a:solidFill>
            <a:schemeClr val="accent1"/>
          </a:solidFill>
          <a:ln w="25400" cap="flat" cmpd="sng">
            <a:solidFill>
              <a:srgbClr val="31538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28" name="Google Shape;328;p7"/>
          <p:cNvSpPr/>
          <p:nvPr/>
        </p:nvSpPr>
        <p:spPr>
          <a:xfrm rot="10800000">
            <a:off x="11432889" y="3823075"/>
            <a:ext cx="544286" cy="163286"/>
          </a:xfrm>
          <a:prstGeom prst="rightArrow">
            <a:avLst>
              <a:gd name="adj1" fmla="val 50000"/>
              <a:gd name="adj2" fmla="val 50000"/>
            </a:avLst>
          </a:prstGeom>
          <a:solidFill>
            <a:schemeClr val="accent1"/>
          </a:solidFill>
          <a:ln w="25400" cap="flat" cmpd="sng">
            <a:solidFill>
              <a:srgbClr val="31538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29" name="Google Shape;329;p7"/>
          <p:cNvSpPr/>
          <p:nvPr/>
        </p:nvSpPr>
        <p:spPr>
          <a:xfrm>
            <a:off x="250372" y="4827460"/>
            <a:ext cx="1230085" cy="441969"/>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30" name="Google Shape;330;p7"/>
          <p:cNvSpPr/>
          <p:nvPr/>
        </p:nvSpPr>
        <p:spPr>
          <a:xfrm>
            <a:off x="3093712" y="4959413"/>
            <a:ext cx="1334055" cy="317213"/>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325"/>
                                        </p:tgtEl>
                                        <p:attrNameLst>
                                          <p:attrName>style.visibility</p:attrName>
                                        </p:attrNameLst>
                                      </p:cBhvr>
                                      <p:to>
                                        <p:strVal val="visible"/>
                                      </p:to>
                                    </p:set>
                                    <p:anim calcmode="lin" valueType="num">
                                      <p:cBhvr additive="base">
                                        <p:cTn id="15" dur="500"/>
                                        <p:tgtEl>
                                          <p:spTgt spid="325"/>
                                        </p:tgtEl>
                                        <p:attrNameLst>
                                          <p:attrName>ppt_y</p:attrName>
                                        </p:attrNameLst>
                                      </p:cBhvr>
                                      <p:tavLst>
                                        <p:tav tm="0">
                                          <p:val>
                                            <p:strVal val="#ppt_y+1"/>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326"/>
                                        </p:tgtEl>
                                        <p:attrNameLst>
                                          <p:attrName>style.visibility</p:attrName>
                                        </p:attrNameLst>
                                      </p:cBhvr>
                                      <p:to>
                                        <p:strVal val="visible"/>
                                      </p:to>
                                    </p:set>
                                    <p:anim calcmode="lin" valueType="num">
                                      <p:cBhvr additive="base">
                                        <p:cTn id="18" dur="500"/>
                                        <p:tgtEl>
                                          <p:spTgt spid="326"/>
                                        </p:tgtEl>
                                        <p:attrNameLst>
                                          <p:attrName>ppt_y</p:attrName>
                                        </p:attrNameLst>
                                      </p:cBhvr>
                                      <p:tavLst>
                                        <p:tav tm="0">
                                          <p:val>
                                            <p:strVal val="#ppt_y+1"/>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23"/>
                                        </p:tgtEl>
                                        <p:attrNameLst>
                                          <p:attrName>style.visibility</p:attrName>
                                        </p:attrNameLst>
                                      </p:cBhvr>
                                      <p:to>
                                        <p:strVal val="visible"/>
                                      </p:to>
                                    </p:set>
                                    <p:anim calcmode="lin" valueType="num">
                                      <p:cBhvr additive="base">
                                        <p:cTn id="21" dur="500"/>
                                        <p:tgtEl>
                                          <p:spTgt spid="323"/>
                                        </p:tgtEl>
                                        <p:attrNameLst>
                                          <p:attrName>ppt_y</p:attrName>
                                        </p:attrNameLst>
                                      </p:cBhvr>
                                      <p:tavLst>
                                        <p:tav tm="0">
                                          <p:val>
                                            <p:strVal val="#ppt_y+1"/>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327"/>
                                        </p:tgtEl>
                                        <p:attrNameLst>
                                          <p:attrName>style.visibility</p:attrName>
                                        </p:attrNameLst>
                                      </p:cBhvr>
                                      <p:to>
                                        <p:strVal val="visible"/>
                                      </p:to>
                                    </p:set>
                                    <p:anim calcmode="lin" valueType="num">
                                      <p:cBhvr additive="base">
                                        <p:cTn id="24" dur="500"/>
                                        <p:tgtEl>
                                          <p:spTgt spid="3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Lato"/>
              <a:buNone/>
            </a:pPr>
            <a:r>
              <a:rPr lang="en-US"/>
              <a:t>What If….?</a:t>
            </a:r>
            <a:endParaRPr/>
          </a:p>
        </p:txBody>
      </p:sp>
      <p:sp>
        <p:nvSpPr>
          <p:cNvPr id="337" name="Google Shape;337;p8"/>
          <p:cNvSpPr/>
          <p:nvPr/>
        </p:nvSpPr>
        <p:spPr>
          <a:xfrm>
            <a:off x="838200" y="1359705"/>
            <a:ext cx="4731327" cy="339580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Calibri"/>
                <a:ea typeface="Calibri"/>
                <a:cs typeface="Calibri"/>
                <a:sym typeface="Calibri"/>
              </a:rPr>
              <a:t>We had a tool to provide patient specific, real-time prediction of outcomes?</a:t>
            </a: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1000"/>
              </a:spcBef>
              <a:spcAft>
                <a:spcPts val="0"/>
              </a:spcAft>
              <a:buClr>
                <a:srgbClr val="000000"/>
              </a:buClr>
              <a:buSzPts val="1800"/>
              <a:buFont typeface="Arial"/>
              <a:buNone/>
            </a:pPr>
            <a:br>
              <a:rPr lang="en-US" sz="1800" b="0" i="0" u="none" strike="noStrike" cap="none">
                <a:solidFill>
                  <a:schemeClr val="dk1"/>
                </a:solidFill>
                <a:latin typeface="Lato"/>
                <a:ea typeface="Lato"/>
                <a:cs typeface="Lato"/>
                <a:sym typeface="Lato"/>
              </a:rPr>
            </a:br>
            <a:r>
              <a:rPr lang="en-US" sz="1800" b="0" i="0" u="none" strike="noStrike" cap="none">
                <a:solidFill>
                  <a:srgbClr val="000000"/>
                </a:solidFill>
                <a:latin typeface="Calibri"/>
                <a:ea typeface="Calibri"/>
                <a:cs typeface="Calibri"/>
                <a:sym typeface="Calibri"/>
              </a:rPr>
              <a:t>We could monitor individual patient hemodynamics and predict changes from their own baseline?</a:t>
            </a: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1000"/>
              </a:spcBef>
              <a:spcAft>
                <a:spcPts val="0"/>
              </a:spcAft>
              <a:buClr>
                <a:srgbClr val="000000"/>
              </a:buClr>
              <a:buSzPts val="1800"/>
              <a:buFont typeface="Arial"/>
              <a:buNone/>
            </a:pPr>
            <a:br>
              <a:rPr lang="en-US" sz="1800" b="0" i="0" u="none" strike="noStrike" cap="none">
                <a:solidFill>
                  <a:schemeClr val="dk1"/>
                </a:solidFill>
                <a:latin typeface="Lato"/>
                <a:ea typeface="Lato"/>
                <a:cs typeface="Lato"/>
                <a:sym typeface="Lato"/>
              </a:rPr>
            </a:br>
            <a:r>
              <a:rPr lang="en-US" sz="1800" b="0" i="0" u="none" strike="noStrike" cap="none">
                <a:solidFill>
                  <a:srgbClr val="000000"/>
                </a:solidFill>
                <a:latin typeface="Calibri"/>
                <a:ea typeface="Calibri"/>
                <a:cs typeface="Calibri"/>
                <a:sym typeface="Calibri"/>
              </a:rPr>
              <a:t>We could incorporate physiologic vital signs, hemodynamic waveforms and clinical laboratory data into a HFDC system to guide patient-specific management decisions?</a:t>
            </a:r>
            <a:endParaRPr sz="1800" b="0" i="0" u="none" strike="noStrike" cap="none">
              <a:solidFill>
                <a:srgbClr val="000000"/>
              </a:solidFill>
              <a:latin typeface="Arial"/>
              <a:ea typeface="Arial"/>
              <a:cs typeface="Arial"/>
              <a:sym typeface="Arial"/>
            </a:endParaRPr>
          </a:p>
        </p:txBody>
      </p:sp>
      <p:pic>
        <p:nvPicPr>
          <p:cNvPr id="338" name="Google Shape;338;p8" descr="https://lh7-us.googleusercontent.com/QM7sSsKxC9KUiXiYfHS4t-ESMbSSDUJH4Hc5Kf8B4qkaV3gWrBL8osjfvdjoVyooNkF2FNCJWiAGE6MVT28XQ9UWZGVOsZmsZKpGARbj74floIAYa3z6d5ZzOJhDkpP8fLH77mj7T5R_00p61DTBCg=nw"/>
          <p:cNvPicPr preferRelativeResize="0"/>
          <p:nvPr/>
        </p:nvPicPr>
        <p:blipFill rotWithShape="1">
          <a:blip r:embed="rId3">
            <a:alphaModFix/>
          </a:blip>
          <a:srcRect/>
          <a:stretch/>
        </p:blipFill>
        <p:spPr>
          <a:xfrm>
            <a:off x="5835620" y="703366"/>
            <a:ext cx="5851191" cy="445883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pic>
        <p:nvPicPr>
          <p:cNvPr id="344" name="Google Shape;344;p9"/>
          <p:cNvPicPr preferRelativeResize="0">
            <a:picLocks noGrp="1"/>
          </p:cNvPicPr>
          <p:nvPr>
            <p:ph type="body" idx="4294967295"/>
          </p:nvPr>
        </p:nvPicPr>
        <p:blipFill rotWithShape="1">
          <a:blip r:embed="rId3">
            <a:alphaModFix/>
          </a:blip>
          <a:srcRect/>
          <a:stretch/>
        </p:blipFill>
        <p:spPr>
          <a:xfrm>
            <a:off x="259443" y="232002"/>
            <a:ext cx="11224986" cy="6168797"/>
          </a:xfrm>
          <a:prstGeom prst="rect">
            <a:avLst/>
          </a:prstGeom>
          <a:noFill/>
          <a:ln>
            <a:noFill/>
          </a:ln>
        </p:spPr>
      </p:pic>
      <p:sp>
        <p:nvSpPr>
          <p:cNvPr id="345" name="Google Shape;345;p9"/>
          <p:cNvSpPr txBox="1"/>
          <p:nvPr/>
        </p:nvSpPr>
        <p:spPr>
          <a:xfrm>
            <a:off x="9290277" y="6444341"/>
            <a:ext cx="2901723" cy="30773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Lato"/>
                <a:ea typeface="Lato"/>
                <a:cs typeface="Lato"/>
                <a:sym typeface="Lato"/>
              </a:rPr>
              <a:t>Pollak et al. 2022</a:t>
            </a:r>
            <a:endParaRPr sz="1400" b="0" i="0" u="none" strike="noStrike" cap="none">
              <a:solidFill>
                <a:srgbClr val="000000"/>
              </a:solidFill>
              <a:latin typeface="Arial"/>
              <a:ea typeface="Arial"/>
              <a:cs typeface="Arial"/>
              <a:sym typeface="Arial"/>
            </a:endParaRPr>
          </a:p>
        </p:txBody>
      </p:sp>
      <p:sp>
        <p:nvSpPr>
          <p:cNvPr id="346" name="Google Shape;346;p9"/>
          <p:cNvSpPr/>
          <p:nvPr/>
        </p:nvSpPr>
        <p:spPr>
          <a:xfrm>
            <a:off x="2113005" y="4992129"/>
            <a:ext cx="1458098" cy="543697"/>
          </a:xfrm>
          <a:prstGeom prst="roundRect">
            <a:avLst>
              <a:gd name="adj" fmla="val 16667"/>
            </a:avLst>
          </a:prstGeom>
          <a:noFill/>
          <a:ln w="47625" cap="flat" cmpd="sng">
            <a:solidFill>
              <a:srgbClr val="FF0000"/>
            </a:solidFill>
            <a:prstDash val="solid"/>
            <a:round/>
            <a:headEnd type="none" w="sm" len="sm"/>
            <a:tailEnd type="none" w="sm" len="sm"/>
          </a:ln>
          <a:effectLst>
            <a:outerShdw blurRad="50800" dist="50800" dir="5400000" algn="ctr" rotWithShape="0">
              <a:schemeClr val="dk2"/>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347" name="Google Shape;347;p9"/>
          <p:cNvCxnSpPr/>
          <p:nvPr/>
        </p:nvCxnSpPr>
        <p:spPr>
          <a:xfrm rot="10800000">
            <a:off x="1606379" y="3509317"/>
            <a:ext cx="494270" cy="1754660"/>
          </a:xfrm>
          <a:prstGeom prst="straightConnector1">
            <a:avLst/>
          </a:prstGeom>
          <a:noFill/>
          <a:ln w="34925" cap="flat" cmpd="sng">
            <a:solidFill>
              <a:srgbClr val="3E6EC2"/>
            </a:solidFill>
            <a:prstDash val="solid"/>
            <a:round/>
            <a:headEnd type="none" w="sm" len="sm"/>
            <a:tailEnd type="triangle" w="med" len="med"/>
          </a:ln>
        </p:spPr>
      </p:cxnSp>
      <p:cxnSp>
        <p:nvCxnSpPr>
          <p:cNvPr id="348" name="Google Shape;348;p9"/>
          <p:cNvCxnSpPr/>
          <p:nvPr/>
        </p:nvCxnSpPr>
        <p:spPr>
          <a:xfrm rot="10800000" flipH="1">
            <a:off x="2842054" y="2248930"/>
            <a:ext cx="1223319" cy="2743200"/>
          </a:xfrm>
          <a:prstGeom prst="straightConnector1">
            <a:avLst/>
          </a:prstGeom>
          <a:noFill/>
          <a:ln w="34925" cap="flat" cmpd="sng">
            <a:solidFill>
              <a:srgbClr val="3E6EC2"/>
            </a:solidFill>
            <a:prstDash val="solid"/>
            <a:round/>
            <a:headEnd type="none" w="sm" len="sm"/>
            <a:tailEnd type="triangle" w="med" len="med"/>
          </a:ln>
        </p:spPr>
      </p:cxnSp>
      <p:cxnSp>
        <p:nvCxnSpPr>
          <p:cNvPr id="349" name="Google Shape;349;p9"/>
          <p:cNvCxnSpPr/>
          <p:nvPr/>
        </p:nvCxnSpPr>
        <p:spPr>
          <a:xfrm rot="10800000" flipH="1">
            <a:off x="3583459" y="2162433"/>
            <a:ext cx="3126260" cy="3101544"/>
          </a:xfrm>
          <a:prstGeom prst="straightConnector1">
            <a:avLst/>
          </a:prstGeom>
          <a:noFill/>
          <a:ln w="34925" cap="flat" cmpd="sng">
            <a:solidFill>
              <a:srgbClr val="3E6EC2"/>
            </a:solidFill>
            <a:prstDash val="solid"/>
            <a:round/>
            <a:headEnd type="none" w="sm" len="sm"/>
            <a:tailEnd type="triangle" w="med" len="med"/>
          </a:ln>
        </p:spPr>
      </p:cxnSp>
      <p:cxnSp>
        <p:nvCxnSpPr>
          <p:cNvPr id="350" name="Google Shape;350;p9"/>
          <p:cNvCxnSpPr/>
          <p:nvPr/>
        </p:nvCxnSpPr>
        <p:spPr>
          <a:xfrm rot="10800000" flipH="1">
            <a:off x="3571103" y="2500184"/>
            <a:ext cx="5947719" cy="2951205"/>
          </a:xfrm>
          <a:prstGeom prst="straightConnector1">
            <a:avLst/>
          </a:prstGeom>
          <a:noFill/>
          <a:ln w="34925" cap="flat" cmpd="sng">
            <a:solidFill>
              <a:srgbClr val="3E6EC2"/>
            </a:solidFill>
            <a:prstDash val="solid"/>
            <a:round/>
            <a:headEnd type="none" w="sm" len="sm"/>
            <a:tailEnd type="triangle" w="med" len="med"/>
          </a:ln>
        </p:spPr>
      </p:cxnSp>
      <p:cxnSp>
        <p:nvCxnSpPr>
          <p:cNvPr id="351" name="Google Shape;351;p9"/>
          <p:cNvCxnSpPr/>
          <p:nvPr/>
        </p:nvCxnSpPr>
        <p:spPr>
          <a:xfrm rot="10800000" flipH="1">
            <a:off x="3583459" y="5350474"/>
            <a:ext cx="4366055" cy="100915"/>
          </a:xfrm>
          <a:prstGeom prst="straightConnector1">
            <a:avLst/>
          </a:prstGeom>
          <a:noFill/>
          <a:ln w="34925" cap="flat" cmpd="sng">
            <a:solidFill>
              <a:srgbClr val="3E6EC2"/>
            </a:solidFill>
            <a:prstDash val="solid"/>
            <a:round/>
            <a:headEnd type="none" w="sm" len="sm"/>
            <a:tailEnd type="triangl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6"/>
                                        </p:tgtEl>
                                        <p:attrNameLst>
                                          <p:attrName>style.visibility</p:attrName>
                                        </p:attrNameLst>
                                      </p:cBhvr>
                                      <p:to>
                                        <p:strVal val="visible"/>
                                      </p:to>
                                    </p:set>
                                    <p:animEffect transition="in" filter="fade">
                                      <p:cBhvr>
                                        <p:cTn id="7" dur="500"/>
                                        <p:tgtEl>
                                          <p:spTgt spid="34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7"/>
                                        </p:tgtEl>
                                        <p:attrNameLst>
                                          <p:attrName>style.visibility</p:attrName>
                                        </p:attrNameLst>
                                      </p:cBhvr>
                                      <p:to>
                                        <p:strVal val="visible"/>
                                      </p:to>
                                    </p:set>
                                    <p:animEffect transition="in" filter="fade">
                                      <p:cBhvr>
                                        <p:cTn id="12" dur="500"/>
                                        <p:tgtEl>
                                          <p:spTgt spid="34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48"/>
                                        </p:tgtEl>
                                        <p:attrNameLst>
                                          <p:attrName>style.visibility</p:attrName>
                                        </p:attrNameLst>
                                      </p:cBhvr>
                                      <p:to>
                                        <p:strVal val="visible"/>
                                      </p:to>
                                    </p:set>
                                    <p:animEffect transition="in" filter="fade">
                                      <p:cBhvr>
                                        <p:cTn id="17" dur="500"/>
                                        <p:tgtEl>
                                          <p:spTgt spid="34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9"/>
                                        </p:tgtEl>
                                        <p:attrNameLst>
                                          <p:attrName>style.visibility</p:attrName>
                                        </p:attrNameLst>
                                      </p:cBhvr>
                                      <p:to>
                                        <p:strVal val="visible"/>
                                      </p:to>
                                    </p:set>
                                    <p:animEffect transition="in" filter="fade">
                                      <p:cBhvr>
                                        <p:cTn id="22" dur="500"/>
                                        <p:tgtEl>
                                          <p:spTgt spid="34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50"/>
                                        </p:tgtEl>
                                        <p:attrNameLst>
                                          <p:attrName>style.visibility</p:attrName>
                                        </p:attrNameLst>
                                      </p:cBhvr>
                                      <p:to>
                                        <p:strVal val="visible"/>
                                      </p:to>
                                    </p:set>
                                    <p:animEffect transition="in" filter="fade">
                                      <p:cBhvr>
                                        <p:cTn id="27" dur="500"/>
                                        <p:tgtEl>
                                          <p:spTgt spid="35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51"/>
                                        </p:tgtEl>
                                        <p:attrNameLst>
                                          <p:attrName>style.visibility</p:attrName>
                                        </p:attrNameLst>
                                      </p:cBhvr>
                                      <p:to>
                                        <p:strVal val="visible"/>
                                      </p:to>
                                    </p:set>
                                    <p:animEffect transition="in" filter="fade">
                                      <p:cBhvr>
                                        <p:cTn id="32" dur="500"/>
                                        <p:tgtEl>
                                          <p:spTgt spid="3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pic>
        <p:nvPicPr>
          <p:cNvPr id="357" name="Google Shape;357;p10"/>
          <p:cNvPicPr preferRelativeResize="0"/>
          <p:nvPr/>
        </p:nvPicPr>
        <p:blipFill rotWithShape="1">
          <a:blip r:embed="rId3">
            <a:alphaModFix/>
          </a:blip>
          <a:srcRect b="12500"/>
          <a:stretch/>
        </p:blipFill>
        <p:spPr>
          <a:xfrm>
            <a:off x="1193944" y="118606"/>
            <a:ext cx="9804111" cy="6000750"/>
          </a:xfrm>
          <a:prstGeom prst="rect">
            <a:avLst/>
          </a:prstGeom>
          <a:noFill/>
          <a:ln>
            <a:noFill/>
          </a:ln>
        </p:spPr>
      </p:pic>
      <p:sp>
        <p:nvSpPr>
          <p:cNvPr id="358" name="Google Shape;358;p10"/>
          <p:cNvSpPr/>
          <p:nvPr/>
        </p:nvSpPr>
        <p:spPr>
          <a:xfrm>
            <a:off x="1508408" y="2815420"/>
            <a:ext cx="7778663" cy="350729"/>
          </a:xfrm>
          <a:prstGeom prst="frame">
            <a:avLst>
              <a:gd name="adj1" fmla="val 12500"/>
            </a:avLst>
          </a:prstGeom>
          <a:solidFill>
            <a:srgbClr val="FF0000"/>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Lato"/>
              <a:ea typeface="Lato"/>
              <a:cs typeface="Lato"/>
              <a:sym typeface="Lato"/>
            </a:endParaRPr>
          </a:p>
        </p:txBody>
      </p:sp>
      <p:sp>
        <p:nvSpPr>
          <p:cNvPr id="359" name="Google Shape;359;p10"/>
          <p:cNvSpPr txBox="1"/>
          <p:nvPr/>
        </p:nvSpPr>
        <p:spPr>
          <a:xfrm>
            <a:off x="8154081" y="6316436"/>
            <a:ext cx="2843974" cy="30773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Lato"/>
                <a:ea typeface="Lato"/>
                <a:cs typeface="Lato"/>
                <a:sym typeface="Lato"/>
              </a:rPr>
              <a:t>Backer et al. 2023</a:t>
            </a:r>
            <a:endParaRPr sz="14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8"/>
                                        </p:tgtEl>
                                        <p:attrNameLst>
                                          <p:attrName>style.visibility</p:attrName>
                                        </p:attrNameLst>
                                      </p:cBhvr>
                                      <p:to>
                                        <p:strVal val="visible"/>
                                      </p:to>
                                    </p:set>
                                    <p:animEffect transition="in" filter="fade">
                                      <p:cBhvr>
                                        <p:cTn id="7" dur="500"/>
                                        <p:tgtEl>
                                          <p:spTgt spid="3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pic>
        <p:nvPicPr>
          <p:cNvPr id="365" name="Google Shape;365;p11"/>
          <p:cNvPicPr preferRelativeResize="0"/>
          <p:nvPr/>
        </p:nvPicPr>
        <p:blipFill rotWithShape="1">
          <a:blip r:embed="rId3">
            <a:alphaModFix/>
          </a:blip>
          <a:srcRect/>
          <a:stretch/>
        </p:blipFill>
        <p:spPr>
          <a:xfrm>
            <a:off x="2187696" y="813925"/>
            <a:ext cx="7865096" cy="4209488"/>
          </a:xfrm>
          <a:prstGeom prst="rect">
            <a:avLst/>
          </a:prstGeom>
          <a:noFill/>
          <a:ln>
            <a:noFill/>
          </a:ln>
        </p:spPr>
      </p:pic>
      <p:sp>
        <p:nvSpPr>
          <p:cNvPr id="366" name="Google Shape;366;p11"/>
          <p:cNvSpPr/>
          <p:nvPr/>
        </p:nvSpPr>
        <p:spPr>
          <a:xfrm>
            <a:off x="1989438" y="2953265"/>
            <a:ext cx="6141308" cy="1136820"/>
          </a:xfrm>
          <a:prstGeom prst="frame">
            <a:avLst>
              <a:gd name="adj1" fmla="val 12500"/>
            </a:avLst>
          </a:prstGeom>
          <a:solidFill>
            <a:srgbClr val="FF0000"/>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Lato"/>
              <a:ea typeface="Lato"/>
              <a:cs typeface="Lato"/>
              <a:sym typeface="La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6"/>
                                        </p:tgtEl>
                                        <p:attrNameLst>
                                          <p:attrName>style.visibility</p:attrName>
                                        </p:attrNameLst>
                                      </p:cBhvr>
                                      <p:to>
                                        <p:strVal val="visible"/>
                                      </p:to>
                                    </p:set>
                                    <p:animEffect transition="in" filter="fade">
                                      <p:cBhvr>
                                        <p:cTn id="7" dur="500"/>
                                        <p:tgtEl>
                                          <p:spTgt spid="3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pic>
        <p:nvPicPr>
          <p:cNvPr id="372" name="Google Shape;372;p14"/>
          <p:cNvPicPr preferRelativeResize="0"/>
          <p:nvPr/>
        </p:nvPicPr>
        <p:blipFill rotWithShape="1">
          <a:blip r:embed="rId3">
            <a:alphaModFix/>
          </a:blip>
          <a:srcRect t="11255"/>
          <a:stretch/>
        </p:blipFill>
        <p:spPr>
          <a:xfrm>
            <a:off x="302483" y="65313"/>
            <a:ext cx="5358088" cy="3178630"/>
          </a:xfrm>
          <a:prstGeom prst="rect">
            <a:avLst/>
          </a:prstGeom>
          <a:noFill/>
          <a:ln>
            <a:noFill/>
          </a:ln>
        </p:spPr>
      </p:pic>
      <p:pic>
        <p:nvPicPr>
          <p:cNvPr id="373" name="Google Shape;373;p14" descr="Etiometry Announces CE Mark and Health ..."/>
          <p:cNvPicPr preferRelativeResize="0"/>
          <p:nvPr/>
        </p:nvPicPr>
        <p:blipFill rotWithShape="1">
          <a:blip r:embed="rId4">
            <a:alphaModFix/>
          </a:blip>
          <a:srcRect/>
          <a:stretch/>
        </p:blipFill>
        <p:spPr>
          <a:xfrm>
            <a:off x="6792009" y="1895205"/>
            <a:ext cx="4038600" cy="2019300"/>
          </a:xfrm>
          <a:prstGeom prst="rect">
            <a:avLst/>
          </a:prstGeom>
          <a:noFill/>
          <a:ln>
            <a:noFill/>
          </a:ln>
        </p:spPr>
      </p:pic>
      <p:pic>
        <p:nvPicPr>
          <p:cNvPr id="374" name="Google Shape;374;p14" descr="Fact Sheet – Etiometry"/>
          <p:cNvPicPr preferRelativeResize="0"/>
          <p:nvPr/>
        </p:nvPicPr>
        <p:blipFill rotWithShape="1">
          <a:blip r:embed="rId5">
            <a:alphaModFix/>
          </a:blip>
          <a:srcRect/>
          <a:stretch/>
        </p:blipFill>
        <p:spPr>
          <a:xfrm>
            <a:off x="6207809" y="143062"/>
            <a:ext cx="5207000" cy="1562100"/>
          </a:xfrm>
          <a:prstGeom prst="rect">
            <a:avLst/>
          </a:prstGeom>
          <a:noFill/>
          <a:ln>
            <a:noFill/>
          </a:ln>
        </p:spPr>
      </p:pic>
      <p:pic>
        <p:nvPicPr>
          <p:cNvPr id="375" name="Google Shape;375;p14" descr="Etiometry adds more clinical decision ..."/>
          <p:cNvPicPr preferRelativeResize="0"/>
          <p:nvPr/>
        </p:nvPicPr>
        <p:blipFill rotWithShape="1">
          <a:blip r:embed="rId6">
            <a:alphaModFix/>
          </a:blip>
          <a:srcRect/>
          <a:stretch/>
        </p:blipFill>
        <p:spPr>
          <a:xfrm>
            <a:off x="6389237" y="4104548"/>
            <a:ext cx="4757734" cy="2606547"/>
          </a:xfrm>
          <a:prstGeom prst="rect">
            <a:avLst/>
          </a:prstGeom>
          <a:noFill/>
          <a:ln>
            <a:noFill/>
          </a:ln>
        </p:spPr>
      </p:pic>
      <p:pic>
        <p:nvPicPr>
          <p:cNvPr id="376" name="Google Shape;376;p14"/>
          <p:cNvPicPr preferRelativeResize="0"/>
          <p:nvPr/>
        </p:nvPicPr>
        <p:blipFill rotWithShape="1">
          <a:blip r:embed="rId7">
            <a:alphaModFix/>
          </a:blip>
          <a:srcRect/>
          <a:stretch/>
        </p:blipFill>
        <p:spPr>
          <a:xfrm>
            <a:off x="302483" y="3534862"/>
            <a:ext cx="5275463" cy="267788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pic>
        <p:nvPicPr>
          <p:cNvPr id="382" name="Google Shape;382;p15"/>
          <p:cNvPicPr preferRelativeResize="0">
            <a:picLocks noGrp="1"/>
          </p:cNvPicPr>
          <p:nvPr>
            <p:ph type="pic" idx="2"/>
          </p:nvPr>
        </p:nvPicPr>
        <p:blipFill rotWithShape="1">
          <a:blip r:embed="rId3">
            <a:alphaModFix/>
          </a:blip>
          <a:srcRect l="3158" r="3157"/>
          <a:stretch/>
        </p:blipFill>
        <p:spPr>
          <a:xfrm>
            <a:off x="1293041" y="3343364"/>
            <a:ext cx="1828800" cy="1828800"/>
          </a:xfrm>
          <a:prstGeom prst="roundRect">
            <a:avLst>
              <a:gd name="adj" fmla="val 16667"/>
            </a:avLst>
          </a:prstGeom>
          <a:solidFill>
            <a:schemeClr val="lt1"/>
          </a:solidFill>
          <a:ln>
            <a:noFill/>
          </a:ln>
        </p:spPr>
      </p:pic>
      <p:sp>
        <p:nvSpPr>
          <p:cNvPr id="383" name="Google Shape;383;p15"/>
          <p:cNvSpPr txBox="1">
            <a:spLocks noGrp="1"/>
          </p:cNvSpPr>
          <p:nvPr>
            <p:ph type="body" idx="1"/>
          </p:nvPr>
        </p:nvSpPr>
        <p:spPr>
          <a:xfrm>
            <a:off x="515802" y="5579445"/>
            <a:ext cx="3383280" cy="410922"/>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EC2028"/>
              </a:buClr>
              <a:buSzPts val="2000"/>
              <a:buNone/>
            </a:pPr>
            <a:r>
              <a:rPr lang="en-US"/>
              <a:t>Jeremy Affolter, MD</a:t>
            </a:r>
            <a:endParaRPr/>
          </a:p>
          <a:p>
            <a:pPr marL="0" lvl="0" indent="0" algn="ctr" rtl="0">
              <a:lnSpc>
                <a:spcPct val="90000"/>
              </a:lnSpc>
              <a:spcBef>
                <a:spcPts val="1000"/>
              </a:spcBef>
              <a:spcAft>
                <a:spcPts val="0"/>
              </a:spcAft>
              <a:buClr>
                <a:srgbClr val="EC2028"/>
              </a:buClr>
              <a:buSzPts val="2000"/>
              <a:buNone/>
            </a:pPr>
            <a:r>
              <a:rPr lang="en-US"/>
              <a:t>University of Texas at Austin</a:t>
            </a:r>
            <a:endParaRPr/>
          </a:p>
        </p:txBody>
      </p:sp>
      <p:sp>
        <p:nvSpPr>
          <p:cNvPr id="384" name="Google Shape;384;p15"/>
          <p:cNvSpPr txBox="1">
            <a:spLocks noGrp="1"/>
          </p:cNvSpPr>
          <p:nvPr>
            <p:ph type="body" idx="4"/>
          </p:nvPr>
        </p:nvSpPr>
        <p:spPr>
          <a:xfrm>
            <a:off x="8292918" y="5494410"/>
            <a:ext cx="3383280" cy="410922"/>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EC2028"/>
              </a:buClr>
              <a:buSzPts val="2000"/>
              <a:buNone/>
            </a:pPr>
            <a:r>
              <a:rPr lang="en-US"/>
              <a:t>Nate Sznycer Taub, MD</a:t>
            </a:r>
            <a:endParaRPr/>
          </a:p>
          <a:p>
            <a:pPr marL="0" lvl="0" indent="0" algn="ctr" rtl="0">
              <a:lnSpc>
                <a:spcPct val="90000"/>
              </a:lnSpc>
              <a:spcBef>
                <a:spcPts val="1000"/>
              </a:spcBef>
              <a:spcAft>
                <a:spcPts val="0"/>
              </a:spcAft>
              <a:buClr>
                <a:srgbClr val="EC2028"/>
              </a:buClr>
              <a:buSzPts val="2000"/>
              <a:buNone/>
            </a:pPr>
            <a:r>
              <a:rPr lang="en-US"/>
              <a:t>University of Michigan</a:t>
            </a:r>
            <a:endParaRPr/>
          </a:p>
        </p:txBody>
      </p:sp>
      <p:pic>
        <p:nvPicPr>
          <p:cNvPr id="385" name="Google Shape;385;p15"/>
          <p:cNvPicPr preferRelativeResize="0">
            <a:picLocks noGrp="1"/>
          </p:cNvPicPr>
          <p:nvPr>
            <p:ph type="pic" idx="5"/>
          </p:nvPr>
        </p:nvPicPr>
        <p:blipFill rotWithShape="1">
          <a:blip r:embed="rId4">
            <a:alphaModFix/>
          </a:blip>
          <a:srcRect t="12500" b="12500"/>
          <a:stretch/>
        </p:blipFill>
        <p:spPr>
          <a:xfrm>
            <a:off x="5181600" y="3343364"/>
            <a:ext cx="1828800" cy="1828800"/>
          </a:xfrm>
          <a:prstGeom prst="roundRect">
            <a:avLst>
              <a:gd name="adj" fmla="val 16667"/>
            </a:avLst>
          </a:prstGeom>
          <a:solidFill>
            <a:schemeClr val="lt1"/>
          </a:solidFill>
          <a:ln>
            <a:noFill/>
          </a:ln>
        </p:spPr>
      </p:pic>
      <p:sp>
        <p:nvSpPr>
          <p:cNvPr id="386" name="Google Shape;386;p15"/>
          <p:cNvSpPr txBox="1">
            <a:spLocks noGrp="1"/>
          </p:cNvSpPr>
          <p:nvPr>
            <p:ph type="body" idx="6"/>
          </p:nvPr>
        </p:nvSpPr>
        <p:spPr>
          <a:xfrm>
            <a:off x="4404360" y="5496294"/>
            <a:ext cx="3383280" cy="410922"/>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EC2028"/>
              </a:buClr>
              <a:buSzPts val="2000"/>
              <a:buNone/>
            </a:pPr>
            <a:r>
              <a:rPr lang="en-US"/>
              <a:t>Joshua Salvin, MD</a:t>
            </a:r>
            <a:endParaRPr/>
          </a:p>
          <a:p>
            <a:pPr marL="0" lvl="0" indent="0" algn="ctr" rtl="0">
              <a:lnSpc>
                <a:spcPct val="90000"/>
              </a:lnSpc>
              <a:spcBef>
                <a:spcPts val="1000"/>
              </a:spcBef>
              <a:spcAft>
                <a:spcPts val="0"/>
              </a:spcAft>
              <a:buClr>
                <a:srgbClr val="EC2028"/>
              </a:buClr>
              <a:buSzPts val="2000"/>
              <a:buNone/>
            </a:pPr>
            <a:r>
              <a:rPr lang="en-US"/>
              <a:t>Boston Children’s Hospital</a:t>
            </a:r>
            <a:endParaRPr/>
          </a:p>
        </p:txBody>
      </p:sp>
      <p:sp>
        <p:nvSpPr>
          <p:cNvPr id="387" name="Google Shape;387;p15"/>
          <p:cNvSpPr txBox="1">
            <a:spLocks noGrp="1"/>
          </p:cNvSpPr>
          <p:nvPr>
            <p:ph type="body" idx="7"/>
          </p:nvPr>
        </p:nvSpPr>
        <p:spPr>
          <a:xfrm>
            <a:off x="631970" y="1436752"/>
            <a:ext cx="10928059" cy="117344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D2127"/>
              </a:buClr>
              <a:buSzPts val="3800"/>
              <a:buNone/>
            </a:pPr>
            <a:r>
              <a:rPr lang="en-US"/>
              <a:t>High Frequency Data Capture Systems: How do centers leverage them to improve outcomes?</a:t>
            </a:r>
            <a:endParaRPr/>
          </a:p>
        </p:txBody>
      </p:sp>
      <p:pic>
        <p:nvPicPr>
          <p:cNvPr id="388" name="Google Shape;388;p15" descr="A person in a suit and tie&#10;&#10;Description automatically generated"/>
          <p:cNvPicPr preferRelativeResize="0"/>
          <p:nvPr/>
        </p:nvPicPr>
        <p:blipFill rotWithShape="1">
          <a:blip r:embed="rId5">
            <a:alphaModFix/>
          </a:blip>
          <a:srcRect t="15116" b="15114"/>
          <a:stretch/>
        </p:blipFill>
        <p:spPr>
          <a:xfrm>
            <a:off x="9070158" y="3343364"/>
            <a:ext cx="1828800" cy="1828800"/>
          </a:xfrm>
          <a:prstGeom prst="roundRect">
            <a:avLst>
              <a:gd name="adj" fmla="val 16667"/>
            </a:avLst>
          </a:prstGeom>
          <a:solidFill>
            <a:schemeClr val="lt1"/>
          </a:solid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16"/>
          <p:cNvSpPr txBox="1">
            <a:spLocks noGrp="1"/>
          </p:cNvSpPr>
          <p:nvPr>
            <p:ph type="title"/>
          </p:nvPr>
        </p:nvSpPr>
        <p:spPr>
          <a:xfrm>
            <a:off x="831850" y="0"/>
            <a:ext cx="10515600" cy="6858000"/>
          </a:xfrm>
          <a:prstGeom prst="rect">
            <a:avLst/>
          </a:prstGeom>
          <a:noFill/>
          <a:ln>
            <a:noFill/>
          </a:ln>
        </p:spPr>
        <p:txBody>
          <a:bodyPr spcFirstLastPara="1" wrap="square" lIns="0" tIns="0" rIns="0" bIns="0" anchor="ctr" anchorCtr="0">
            <a:normAutofit/>
          </a:bodyPr>
          <a:lstStyle/>
          <a:p>
            <a:pPr marL="0" lvl="0" indent="0" algn="ctr" rtl="0">
              <a:lnSpc>
                <a:spcPct val="90000"/>
              </a:lnSpc>
              <a:spcBef>
                <a:spcPts val="0"/>
              </a:spcBef>
              <a:spcAft>
                <a:spcPts val="0"/>
              </a:spcAft>
              <a:buClr>
                <a:schemeClr val="lt1"/>
              </a:buClr>
              <a:buSzPts val="6000"/>
              <a:buFont typeface="Lato"/>
              <a:buNone/>
            </a:pPr>
            <a:r>
              <a:rPr lang="en-US"/>
              <a:t>Boston Children’s Etiometry Experience</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B21F055-2446-BE4E-B3BD-834CB6CFD6B3}"/>
              </a:ext>
            </a:extLst>
          </p:cNvPr>
          <p:cNvSpPr>
            <a:spLocks noGrp="1"/>
          </p:cNvSpPr>
          <p:nvPr>
            <p:ph type="subTitle" idx="1"/>
          </p:nvPr>
        </p:nvSpPr>
        <p:spPr>
          <a:xfrm>
            <a:off x="1523999" y="3324658"/>
            <a:ext cx="9144000" cy="1655762"/>
          </a:xfrm>
        </p:spPr>
        <p:txBody>
          <a:bodyPr>
            <a:normAutofit fontScale="85000" lnSpcReduction="10000"/>
          </a:bodyPr>
          <a:lstStyle/>
          <a:p>
            <a:r>
              <a:rPr lang="en-US" dirty="0"/>
              <a:t>Joshua W Salvin, MD MPH</a:t>
            </a:r>
          </a:p>
          <a:p>
            <a:r>
              <a:rPr lang="en-US" dirty="0"/>
              <a:t>Division of Cardiovascular Critical Care Medicine, Boston Children’s Hospital</a:t>
            </a:r>
          </a:p>
          <a:p>
            <a:r>
              <a:rPr lang="en-US" dirty="0"/>
              <a:t>Associate Professor, Harvard Medical School</a:t>
            </a:r>
          </a:p>
          <a:p>
            <a:r>
              <a:rPr lang="en-US" dirty="0"/>
              <a:t>Boston, Massachusetts, USA</a:t>
            </a:r>
          </a:p>
          <a:p>
            <a:endParaRPr lang="en-US" dirty="0"/>
          </a:p>
        </p:txBody>
      </p:sp>
      <p:pic>
        <p:nvPicPr>
          <p:cNvPr id="4" name="Picture 3">
            <a:extLst>
              <a:ext uri="{FF2B5EF4-FFF2-40B4-BE49-F238E27FC236}">
                <a16:creationId xmlns:a16="http://schemas.microsoft.com/office/drawing/2014/main" id="{3437FB80-C092-0542-BC07-E015C8F3D2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12999" y="5487053"/>
            <a:ext cx="4365999" cy="801626"/>
          </a:xfrm>
          <a:prstGeom prst="rect">
            <a:avLst/>
          </a:prstGeom>
        </p:spPr>
      </p:pic>
      <p:sp>
        <p:nvSpPr>
          <p:cNvPr id="7" name="Title 6">
            <a:extLst>
              <a:ext uri="{FF2B5EF4-FFF2-40B4-BE49-F238E27FC236}">
                <a16:creationId xmlns:a16="http://schemas.microsoft.com/office/drawing/2014/main" id="{D73DA34E-09B2-736A-403E-ED0CFDA65DC2}"/>
              </a:ext>
            </a:extLst>
          </p:cNvPr>
          <p:cNvSpPr>
            <a:spLocks noGrp="1"/>
          </p:cNvSpPr>
          <p:nvPr>
            <p:ph type="ctrTitle"/>
          </p:nvPr>
        </p:nvSpPr>
        <p:spPr>
          <a:xfrm>
            <a:off x="1523999" y="430425"/>
            <a:ext cx="9144000" cy="2387600"/>
          </a:xfrm>
        </p:spPr>
        <p:txBody>
          <a:bodyPr/>
          <a:lstStyle/>
          <a:p>
            <a:r>
              <a:rPr lang="en-US" dirty="0"/>
              <a:t>Boston Children’s Hospital Experience</a:t>
            </a:r>
          </a:p>
        </p:txBody>
      </p:sp>
    </p:spTree>
    <p:extLst>
      <p:ext uri="{BB962C8B-B14F-4D97-AF65-F5344CB8AC3E}">
        <p14:creationId xmlns:p14="http://schemas.microsoft.com/office/powerpoint/2010/main" val="5998815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41A95-38CF-4917-6C35-0FD7EAA19830}"/>
              </a:ext>
            </a:extLst>
          </p:cNvPr>
          <p:cNvSpPr>
            <a:spLocks noGrp="1"/>
          </p:cNvSpPr>
          <p:nvPr>
            <p:ph type="title"/>
          </p:nvPr>
        </p:nvSpPr>
        <p:spPr>
          <a:xfrm>
            <a:off x="692532" y="0"/>
            <a:ext cx="10515600" cy="1325563"/>
          </a:xfrm>
        </p:spPr>
        <p:txBody>
          <a:bodyPr/>
          <a:lstStyle/>
          <a:p>
            <a:pPr algn="ctr"/>
            <a:r>
              <a:rPr lang="en-US" dirty="0">
                <a:solidFill>
                  <a:srgbClr val="00B0F0"/>
                </a:solidFill>
              </a:rPr>
              <a:t>Disclosures</a:t>
            </a:r>
          </a:p>
        </p:txBody>
      </p:sp>
      <p:sp>
        <p:nvSpPr>
          <p:cNvPr id="3" name="Content Placeholder 2">
            <a:extLst>
              <a:ext uri="{FF2B5EF4-FFF2-40B4-BE49-F238E27FC236}">
                <a16:creationId xmlns:a16="http://schemas.microsoft.com/office/drawing/2014/main" id="{E14622FA-E8DC-6289-3C43-4B304DDEAC45}"/>
              </a:ext>
            </a:extLst>
          </p:cNvPr>
          <p:cNvSpPr>
            <a:spLocks noGrp="1"/>
          </p:cNvSpPr>
          <p:nvPr>
            <p:ph idx="1"/>
          </p:nvPr>
        </p:nvSpPr>
        <p:spPr>
          <a:xfrm>
            <a:off x="472103" y="1256501"/>
            <a:ext cx="8043892" cy="1325562"/>
          </a:xfrm>
        </p:spPr>
        <p:txBody>
          <a:bodyPr>
            <a:normAutofit fontScale="70000" lnSpcReduction="20000"/>
          </a:bodyPr>
          <a:lstStyle/>
          <a:p>
            <a:r>
              <a:rPr lang="en-US" sz="2800" dirty="0"/>
              <a:t>Funding via National Heart, Lung, And Blood Institute of the National Institutes of Health Small Business Innovation Research Grants (SBIR) Phase IIb: Risk Assessment Using Noninvasive Measurements in Postoperative Pediatric Patients. 2R44HL117340-03A1/04/05. </a:t>
            </a:r>
          </a:p>
          <a:p>
            <a:pPr marL="0" indent="0">
              <a:buNone/>
            </a:pPr>
            <a:endParaRPr lang="en-US" dirty="0"/>
          </a:p>
        </p:txBody>
      </p:sp>
      <p:pic>
        <p:nvPicPr>
          <p:cNvPr id="4" name="Picture 3">
            <a:extLst>
              <a:ext uri="{FF2B5EF4-FFF2-40B4-BE49-F238E27FC236}">
                <a16:creationId xmlns:a16="http://schemas.microsoft.com/office/drawing/2014/main" id="{E3483119-AF96-608D-E477-436ED6CE9A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89660" y="6095106"/>
            <a:ext cx="2628827" cy="482670"/>
          </a:xfrm>
          <a:prstGeom prst="rect">
            <a:avLst/>
          </a:prstGeom>
        </p:spPr>
      </p:pic>
      <p:pic>
        <p:nvPicPr>
          <p:cNvPr id="10" name="Picture 9" descr="A couple of people posing for a picture&#10;&#10;Description automatically generated">
            <a:extLst>
              <a:ext uri="{FF2B5EF4-FFF2-40B4-BE49-F238E27FC236}">
                <a16:creationId xmlns:a16="http://schemas.microsoft.com/office/drawing/2014/main" id="{F7B99CAE-C536-8D17-8D2E-5732A50D8047}"/>
              </a:ext>
            </a:extLst>
          </p:cNvPr>
          <p:cNvPicPr>
            <a:picLocks noChangeAspect="1"/>
          </p:cNvPicPr>
          <p:nvPr/>
        </p:nvPicPr>
        <p:blipFill rotWithShape="1">
          <a:blip r:embed="rId5"/>
          <a:srcRect t="29683" b="-907"/>
          <a:stretch/>
        </p:blipFill>
        <p:spPr>
          <a:xfrm>
            <a:off x="9169505" y="1006997"/>
            <a:ext cx="2550392" cy="2422003"/>
          </a:xfrm>
          <a:prstGeom prst="rect">
            <a:avLst/>
          </a:prstGeom>
        </p:spPr>
      </p:pic>
      <p:pic>
        <p:nvPicPr>
          <p:cNvPr id="13" name="Picture 12" descr="A group of people posing for a picture&#10;&#10;Description automatically generated">
            <a:extLst>
              <a:ext uri="{FF2B5EF4-FFF2-40B4-BE49-F238E27FC236}">
                <a16:creationId xmlns:a16="http://schemas.microsoft.com/office/drawing/2014/main" id="{7C728F7A-71D3-D01B-13E0-8DCEACA3B4EA}"/>
              </a:ext>
            </a:extLst>
          </p:cNvPr>
          <p:cNvPicPr>
            <a:picLocks noChangeAspect="1"/>
          </p:cNvPicPr>
          <p:nvPr/>
        </p:nvPicPr>
        <p:blipFill>
          <a:blip r:embed="rId6"/>
          <a:stretch>
            <a:fillRect/>
          </a:stretch>
        </p:blipFill>
        <p:spPr>
          <a:xfrm>
            <a:off x="9071327" y="3622875"/>
            <a:ext cx="2746747" cy="2060061"/>
          </a:xfrm>
          <a:prstGeom prst="rect">
            <a:avLst/>
          </a:prstGeom>
        </p:spPr>
      </p:pic>
      <p:pic>
        <p:nvPicPr>
          <p:cNvPr id="5" name="disclosure low">
            <a:hlinkClick r:id="" action="ppaction://media"/>
            <a:extLst>
              <a:ext uri="{FF2B5EF4-FFF2-40B4-BE49-F238E27FC236}">
                <a16:creationId xmlns:a16="http://schemas.microsoft.com/office/drawing/2014/main" id="{6D9509DA-FE47-55F8-406A-E896B12BE9FB}"/>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692532" y="2553754"/>
            <a:ext cx="8043892" cy="3720300"/>
          </a:xfrm>
          <a:prstGeom prst="rect">
            <a:avLst/>
          </a:prstGeom>
        </p:spPr>
      </p:pic>
    </p:spTree>
    <p:extLst>
      <p:ext uri="{BB962C8B-B14F-4D97-AF65-F5344CB8AC3E}">
        <p14:creationId xmlns:p14="http://schemas.microsoft.com/office/powerpoint/2010/main" val="1276245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682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5"/>
                </p:tgtEl>
              </p:cMediaNode>
            </p:video>
            <p:seq concurrent="1" nextAc="seek">
              <p:cTn id="16" restart="whenNotActive" fill="hold" evtFilter="cancelBubble" nodeType="interactiveSeq">
                <p:stCondLst>
                  <p:cond evt="onClick" delay="0">
                    <p:tgtEl>
                      <p:spTgt spid="5"/>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2FB0B-3317-3F4D-9932-087C435A9EE1}"/>
              </a:ext>
            </a:extLst>
          </p:cNvPr>
          <p:cNvSpPr>
            <a:spLocks noGrp="1"/>
          </p:cNvSpPr>
          <p:nvPr>
            <p:ph type="title"/>
          </p:nvPr>
        </p:nvSpPr>
        <p:spPr>
          <a:xfrm>
            <a:off x="609601" y="177508"/>
            <a:ext cx="10972799" cy="1142035"/>
          </a:xfrm>
        </p:spPr>
        <p:txBody>
          <a:bodyPr/>
          <a:lstStyle/>
          <a:p>
            <a:pPr algn="ctr"/>
            <a:r>
              <a:rPr lang="en-US" dirty="0">
                <a:solidFill>
                  <a:schemeClr val="accent1"/>
                </a:solidFill>
              </a:rPr>
              <a:t>Introduction</a:t>
            </a:r>
          </a:p>
        </p:txBody>
      </p:sp>
      <p:pic>
        <p:nvPicPr>
          <p:cNvPr id="4" name="Content Placeholder 3">
            <a:extLst>
              <a:ext uri="{FF2B5EF4-FFF2-40B4-BE49-F238E27FC236}">
                <a16:creationId xmlns:a16="http://schemas.microsoft.com/office/drawing/2014/main" id="{D51F46BC-E1FF-1241-9439-E1CC0335C0C5}"/>
              </a:ext>
            </a:extLst>
          </p:cNvPr>
          <p:cNvPicPr>
            <a:picLocks noGrp="1" noChangeAspect="1"/>
          </p:cNvPicPr>
          <p:nvPr>
            <p:ph idx="1"/>
          </p:nvPr>
        </p:nvPicPr>
        <p:blipFill>
          <a:blip r:embed="rId3"/>
          <a:stretch>
            <a:fillRect/>
          </a:stretch>
        </p:blipFill>
        <p:spPr>
          <a:xfrm>
            <a:off x="609600" y="1203360"/>
            <a:ext cx="6428722" cy="4821540"/>
          </a:xfrm>
          <a:prstGeom prst="rect">
            <a:avLst/>
          </a:prstGeom>
        </p:spPr>
      </p:pic>
      <p:cxnSp>
        <p:nvCxnSpPr>
          <p:cNvPr id="7" name="Straight Arrow Connector 6">
            <a:extLst>
              <a:ext uri="{FF2B5EF4-FFF2-40B4-BE49-F238E27FC236}">
                <a16:creationId xmlns:a16="http://schemas.microsoft.com/office/drawing/2014/main" id="{B6D0A460-AD55-8346-A638-D731923C2B82}"/>
              </a:ext>
            </a:extLst>
          </p:cNvPr>
          <p:cNvCxnSpPr>
            <a:cxnSpLocks/>
          </p:cNvCxnSpPr>
          <p:nvPr/>
        </p:nvCxnSpPr>
        <p:spPr>
          <a:xfrm flipH="1">
            <a:off x="3930588" y="3098042"/>
            <a:ext cx="3602976" cy="864669"/>
          </a:xfrm>
          <a:prstGeom prst="straightConnector1">
            <a:avLst/>
          </a:prstGeom>
          <a:ln w="53975">
            <a:solidFill>
              <a:srgbClr val="C00000"/>
            </a:solidFill>
            <a:tailEnd type="triangle"/>
          </a:ln>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4776DF23-79BF-30E7-33FD-A1FAFD66BF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89660" y="6095106"/>
            <a:ext cx="2628827" cy="482670"/>
          </a:xfrm>
          <a:prstGeom prst="rect">
            <a:avLst/>
          </a:prstGeom>
        </p:spPr>
      </p:pic>
      <p:sp>
        <p:nvSpPr>
          <p:cNvPr id="8" name="TextBox 7">
            <a:extLst>
              <a:ext uri="{FF2B5EF4-FFF2-40B4-BE49-F238E27FC236}">
                <a16:creationId xmlns:a16="http://schemas.microsoft.com/office/drawing/2014/main" id="{88578802-7D6F-BD24-5B58-2986923B054E}"/>
              </a:ext>
            </a:extLst>
          </p:cNvPr>
          <p:cNvSpPr txBox="1"/>
          <p:nvPr/>
        </p:nvSpPr>
        <p:spPr>
          <a:xfrm>
            <a:off x="7358027" y="1697658"/>
            <a:ext cx="4063266" cy="3139321"/>
          </a:xfrm>
          <a:prstGeom prst="rect">
            <a:avLst/>
          </a:prstGeom>
          <a:noFill/>
        </p:spPr>
        <p:txBody>
          <a:bodyPr wrap="square">
            <a:spAutoFit/>
          </a:bodyPr>
          <a:lstStyle/>
          <a:p>
            <a:pPr marL="342900" indent="-342900">
              <a:buFont typeface="Arial" panose="020B0604020202020204" pitchFamily="34" charset="0"/>
              <a:buChar char="•"/>
            </a:pPr>
            <a:r>
              <a:rPr lang="en-US" sz="2200" dirty="0"/>
              <a:t>Caregivers are challenged by</a:t>
            </a:r>
          </a:p>
          <a:p>
            <a:pPr marL="800100" lvl="1" indent="-342900">
              <a:buFont typeface="Arial" panose="020B0604020202020204" pitchFamily="34" charset="0"/>
              <a:buChar char="•"/>
            </a:pPr>
            <a:r>
              <a:rPr lang="en-US" sz="2200" dirty="0"/>
              <a:t>high acuity</a:t>
            </a:r>
          </a:p>
          <a:p>
            <a:pPr marL="800100" lvl="1" indent="-342900">
              <a:buFont typeface="Arial" panose="020B0604020202020204" pitchFamily="34" charset="0"/>
              <a:buChar char="•"/>
            </a:pPr>
            <a:r>
              <a:rPr lang="en-US" sz="2200" dirty="0"/>
              <a:t>low provider-to-patient ratio</a:t>
            </a:r>
          </a:p>
          <a:p>
            <a:pPr marL="800100" lvl="1" indent="-342900">
              <a:buFont typeface="Arial" panose="020B0604020202020204" pitchFamily="34" charset="0"/>
              <a:buChar char="•"/>
            </a:pPr>
            <a:r>
              <a:rPr lang="en-US" sz="2200" dirty="0"/>
              <a:t>interdisciplinary team experience</a:t>
            </a:r>
          </a:p>
          <a:p>
            <a:pPr marL="800100" lvl="1" indent="-342900">
              <a:buFont typeface="Arial" panose="020B0604020202020204" pitchFamily="34" charset="0"/>
              <a:buChar char="•"/>
            </a:pPr>
            <a:r>
              <a:rPr lang="en-US" sz="2200" dirty="0"/>
              <a:t>information overload</a:t>
            </a:r>
          </a:p>
          <a:p>
            <a:pPr marL="800100" lvl="1" indent="-342900">
              <a:buFont typeface="Arial" panose="020B0604020202020204" pitchFamily="34" charset="0"/>
              <a:buChar char="•"/>
            </a:pPr>
            <a:r>
              <a:rPr lang="en-US" sz="2200" dirty="0"/>
              <a:t>subtle physiologic changes</a:t>
            </a:r>
          </a:p>
          <a:p>
            <a:pPr marL="800100" lvl="1" indent="-342900">
              <a:buFont typeface="Arial" panose="020B0604020202020204" pitchFamily="34" charset="0"/>
              <a:buChar char="•"/>
            </a:pPr>
            <a:r>
              <a:rPr lang="en-US" sz="2200" dirty="0"/>
              <a:t>distractions</a:t>
            </a:r>
          </a:p>
        </p:txBody>
      </p:sp>
    </p:spTree>
    <p:extLst>
      <p:ext uri="{BB962C8B-B14F-4D97-AF65-F5344CB8AC3E}">
        <p14:creationId xmlns:p14="http://schemas.microsoft.com/office/powerpoint/2010/main" val="11303567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47AB2-A0C8-9640-8D22-BC4F24887619}"/>
              </a:ext>
            </a:extLst>
          </p:cNvPr>
          <p:cNvSpPr>
            <a:spLocks noGrp="1"/>
          </p:cNvSpPr>
          <p:nvPr>
            <p:ph type="title"/>
          </p:nvPr>
        </p:nvSpPr>
        <p:spPr/>
        <p:txBody>
          <a:bodyPr/>
          <a:lstStyle/>
          <a:p>
            <a:pPr algn="ctr"/>
            <a:r>
              <a:rPr lang="en-US" dirty="0">
                <a:solidFill>
                  <a:schemeClr val="accent1"/>
                </a:solidFill>
              </a:rPr>
              <a:t>Introduction</a:t>
            </a:r>
            <a:br>
              <a:rPr lang="en-US" dirty="0"/>
            </a:br>
            <a:endParaRPr lang="en-US" dirty="0"/>
          </a:p>
        </p:txBody>
      </p:sp>
      <p:sp>
        <p:nvSpPr>
          <p:cNvPr id="3" name="Content Placeholder 2">
            <a:extLst>
              <a:ext uri="{FF2B5EF4-FFF2-40B4-BE49-F238E27FC236}">
                <a16:creationId xmlns:a16="http://schemas.microsoft.com/office/drawing/2014/main" id="{FEFB72D8-4A57-D74B-9199-9C57B3108426}"/>
              </a:ext>
            </a:extLst>
          </p:cNvPr>
          <p:cNvSpPr>
            <a:spLocks noGrp="1"/>
          </p:cNvSpPr>
          <p:nvPr>
            <p:ph idx="1"/>
          </p:nvPr>
        </p:nvSpPr>
        <p:spPr>
          <a:xfrm>
            <a:off x="838200" y="1483891"/>
            <a:ext cx="3988552" cy="3860218"/>
          </a:xfrm>
        </p:spPr>
        <p:txBody>
          <a:bodyPr>
            <a:normAutofit/>
          </a:bodyPr>
          <a:lstStyle/>
          <a:p>
            <a:r>
              <a:rPr lang="en-US" sz="2200" dirty="0"/>
              <a:t>Unlike aerospace industry</a:t>
            </a:r>
          </a:p>
          <a:p>
            <a:pPr lvl="1"/>
            <a:r>
              <a:rPr lang="en-US" sz="2200" dirty="0"/>
              <a:t>most vulnerable periods often with fewest resources</a:t>
            </a:r>
          </a:p>
          <a:p>
            <a:pPr lvl="1"/>
            <a:r>
              <a:rPr lang="en-US" sz="2200" dirty="0"/>
              <a:t>cost is a factor in delivery models</a:t>
            </a:r>
          </a:p>
          <a:p>
            <a:r>
              <a:rPr lang="en-US" sz="2200" dirty="0"/>
              <a:t>These factors may contribute to late recognition of clinical deterioration </a:t>
            </a:r>
            <a:r>
              <a:rPr lang="en-US" sz="2200" dirty="0">
                <a:sym typeface="Wingdings" pitchFamily="2" charset="2"/>
              </a:rPr>
              <a:t></a:t>
            </a:r>
            <a:r>
              <a:rPr lang="en-US" sz="2200" dirty="0"/>
              <a:t> adverse events</a:t>
            </a:r>
          </a:p>
          <a:p>
            <a:endParaRPr lang="en-US" dirty="0"/>
          </a:p>
        </p:txBody>
      </p:sp>
      <p:pic>
        <p:nvPicPr>
          <p:cNvPr id="4" name="Picture 3" descr="A picture containing indoor, table, building&#13;&#10;&#13;&#10;Description automatically generated">
            <a:extLst>
              <a:ext uri="{FF2B5EF4-FFF2-40B4-BE49-F238E27FC236}">
                <a16:creationId xmlns:a16="http://schemas.microsoft.com/office/drawing/2014/main" id="{D146023E-8F10-4E6F-1489-CB97223FFEC2}"/>
              </a:ext>
            </a:extLst>
          </p:cNvPr>
          <p:cNvPicPr>
            <a:picLocks noChangeAspect="1"/>
          </p:cNvPicPr>
          <p:nvPr/>
        </p:nvPicPr>
        <p:blipFill>
          <a:blip r:embed="rId3"/>
          <a:stretch>
            <a:fillRect/>
          </a:stretch>
        </p:blipFill>
        <p:spPr>
          <a:xfrm>
            <a:off x="5172500" y="1166045"/>
            <a:ext cx="6527049" cy="4178064"/>
          </a:xfrm>
          <a:prstGeom prst="rect">
            <a:avLst/>
          </a:prstGeom>
        </p:spPr>
      </p:pic>
      <p:pic>
        <p:nvPicPr>
          <p:cNvPr id="5" name="Picture 4">
            <a:extLst>
              <a:ext uri="{FF2B5EF4-FFF2-40B4-BE49-F238E27FC236}">
                <a16:creationId xmlns:a16="http://schemas.microsoft.com/office/drawing/2014/main" id="{73ABA95E-55D5-BB5D-5987-04C568243F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89660" y="6095106"/>
            <a:ext cx="2628827" cy="482670"/>
          </a:xfrm>
          <a:prstGeom prst="rect">
            <a:avLst/>
          </a:prstGeom>
        </p:spPr>
      </p:pic>
    </p:spTree>
    <p:extLst>
      <p:ext uri="{BB962C8B-B14F-4D97-AF65-F5344CB8AC3E}">
        <p14:creationId xmlns:p14="http://schemas.microsoft.com/office/powerpoint/2010/main" val="9068928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1A59E-D8C5-954C-B3DB-A4B930FB2C2E}"/>
              </a:ext>
            </a:extLst>
          </p:cNvPr>
          <p:cNvSpPr>
            <a:spLocks noGrp="1"/>
          </p:cNvSpPr>
          <p:nvPr>
            <p:ph type="title"/>
          </p:nvPr>
        </p:nvSpPr>
        <p:spPr>
          <a:xfrm>
            <a:off x="838200" y="365125"/>
            <a:ext cx="10515600" cy="1325563"/>
          </a:xfrm>
        </p:spPr>
        <p:txBody>
          <a:bodyPr/>
          <a:lstStyle/>
          <a:p>
            <a:pPr algn="ctr"/>
            <a:r>
              <a:rPr lang="en-US" dirty="0">
                <a:solidFill>
                  <a:schemeClr val="accent1"/>
                </a:solidFill>
              </a:rPr>
              <a:t>Traditional Monitoring</a:t>
            </a:r>
            <a:br>
              <a:rPr lang="en-US" dirty="0">
                <a:solidFill>
                  <a:schemeClr val="accent1"/>
                </a:solidFill>
              </a:rPr>
            </a:br>
            <a:endParaRPr lang="en-US" dirty="0">
              <a:solidFill>
                <a:schemeClr val="accent1"/>
              </a:solidFill>
            </a:endParaRPr>
          </a:p>
        </p:txBody>
      </p:sp>
      <p:pic>
        <p:nvPicPr>
          <p:cNvPr id="4" name="Picture 3">
            <a:extLst>
              <a:ext uri="{FF2B5EF4-FFF2-40B4-BE49-F238E27FC236}">
                <a16:creationId xmlns:a16="http://schemas.microsoft.com/office/drawing/2014/main" id="{0D0C9037-F441-A648-AAA9-9B81A1929F47}"/>
              </a:ext>
            </a:extLst>
          </p:cNvPr>
          <p:cNvPicPr>
            <a:picLocks noChangeAspect="1"/>
          </p:cNvPicPr>
          <p:nvPr/>
        </p:nvPicPr>
        <p:blipFill rotWithShape="1">
          <a:blip r:embed="rId2"/>
          <a:srcRect l="13594" r="13125"/>
          <a:stretch/>
        </p:blipFill>
        <p:spPr>
          <a:xfrm>
            <a:off x="1077882" y="1216535"/>
            <a:ext cx="5832308" cy="3490265"/>
          </a:xfrm>
          <a:prstGeom prst="rect">
            <a:avLst/>
          </a:prstGeom>
        </p:spPr>
      </p:pic>
      <p:pic>
        <p:nvPicPr>
          <p:cNvPr id="5" name="Picture 2">
            <a:extLst>
              <a:ext uri="{FF2B5EF4-FFF2-40B4-BE49-F238E27FC236}">
                <a16:creationId xmlns:a16="http://schemas.microsoft.com/office/drawing/2014/main" id="{AF9259D4-29D3-3C4C-80AA-82D4DD7821F3}"/>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431893" y="2784391"/>
            <a:ext cx="3957767" cy="36897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a:extLst>
              <a:ext uri="{FF2B5EF4-FFF2-40B4-BE49-F238E27FC236}">
                <a16:creationId xmlns:a16="http://schemas.microsoft.com/office/drawing/2014/main" id="{A51CCDE5-C209-DB41-AEC9-86CCCE26AA0B}"/>
              </a:ext>
            </a:extLst>
          </p:cNvPr>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l="12279" t="38444" r="61942" b="33608"/>
          <a:stretch/>
        </p:blipFill>
        <p:spPr bwMode="auto">
          <a:xfrm>
            <a:off x="2897654" y="1039453"/>
            <a:ext cx="8025072" cy="29363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a:extLst>
              <a:ext uri="{FF2B5EF4-FFF2-40B4-BE49-F238E27FC236}">
                <a16:creationId xmlns:a16="http://schemas.microsoft.com/office/drawing/2014/main" id="{1E837A49-9C78-2A4F-952A-38EF25949A67}"/>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981664" y="3138944"/>
            <a:ext cx="5549886" cy="33539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a:extLst>
              <a:ext uri="{FF2B5EF4-FFF2-40B4-BE49-F238E27FC236}">
                <a16:creationId xmlns:a16="http://schemas.microsoft.com/office/drawing/2014/main" id="{106824BE-DF5C-EA78-D4BE-25726D3E8D4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89660" y="6095106"/>
            <a:ext cx="2628827" cy="482670"/>
          </a:xfrm>
          <a:prstGeom prst="rect">
            <a:avLst/>
          </a:prstGeom>
        </p:spPr>
      </p:pic>
    </p:spTree>
    <p:extLst>
      <p:ext uri="{BB962C8B-B14F-4D97-AF65-F5344CB8AC3E}">
        <p14:creationId xmlns:p14="http://schemas.microsoft.com/office/powerpoint/2010/main" val="486275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580D4-B23B-F3D1-3B29-92E904A11522}"/>
              </a:ext>
            </a:extLst>
          </p:cNvPr>
          <p:cNvSpPr>
            <a:spLocks noGrp="1"/>
          </p:cNvSpPr>
          <p:nvPr>
            <p:ph type="title"/>
          </p:nvPr>
        </p:nvSpPr>
        <p:spPr/>
        <p:txBody>
          <a:bodyPr/>
          <a:lstStyle/>
          <a:p>
            <a:pPr algn="ctr"/>
            <a:r>
              <a:rPr lang="en-US" dirty="0">
                <a:solidFill>
                  <a:schemeClr val="accent1"/>
                </a:solidFill>
              </a:rPr>
              <a:t>T3 platform</a:t>
            </a:r>
            <a:br>
              <a:rPr lang="en-US" dirty="0">
                <a:solidFill>
                  <a:schemeClr val="accent1"/>
                </a:solidFill>
              </a:rPr>
            </a:br>
            <a:endParaRPr lang="en-US" sz="2400" dirty="0">
              <a:solidFill>
                <a:schemeClr val="accent1"/>
              </a:solidFill>
            </a:endParaRPr>
          </a:p>
        </p:txBody>
      </p:sp>
      <p:pic>
        <p:nvPicPr>
          <p:cNvPr id="6" name="Picture 5">
            <a:extLst>
              <a:ext uri="{FF2B5EF4-FFF2-40B4-BE49-F238E27FC236}">
                <a16:creationId xmlns:a16="http://schemas.microsoft.com/office/drawing/2014/main" id="{9D9114A8-06E0-4B9B-BED4-75B03359E4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9660" y="6095106"/>
            <a:ext cx="2628827" cy="482670"/>
          </a:xfrm>
          <a:prstGeom prst="rect">
            <a:avLst/>
          </a:prstGeom>
        </p:spPr>
      </p:pic>
      <p:pic>
        <p:nvPicPr>
          <p:cNvPr id="7" name="Picture 6">
            <a:extLst>
              <a:ext uri="{FF2B5EF4-FFF2-40B4-BE49-F238E27FC236}">
                <a16:creationId xmlns:a16="http://schemas.microsoft.com/office/drawing/2014/main" id="{76B46119-5328-5DD2-9961-336BCD22748B}"/>
              </a:ext>
            </a:extLst>
          </p:cNvPr>
          <p:cNvPicPr>
            <a:picLocks noChangeAspect="1"/>
          </p:cNvPicPr>
          <p:nvPr/>
        </p:nvPicPr>
        <p:blipFill>
          <a:blip r:embed="rId3"/>
          <a:stretch>
            <a:fillRect/>
          </a:stretch>
        </p:blipFill>
        <p:spPr>
          <a:xfrm>
            <a:off x="7745856" y="478664"/>
            <a:ext cx="1406316" cy="678643"/>
          </a:xfrm>
          <a:prstGeom prst="rect">
            <a:avLst/>
          </a:prstGeom>
        </p:spPr>
      </p:pic>
      <p:sp>
        <p:nvSpPr>
          <p:cNvPr id="9" name="Rectangle 8">
            <a:extLst>
              <a:ext uri="{FF2B5EF4-FFF2-40B4-BE49-F238E27FC236}">
                <a16:creationId xmlns:a16="http://schemas.microsoft.com/office/drawing/2014/main" id="{9078EA95-4456-5D87-DDA4-E55BBD18CA5E}"/>
              </a:ext>
            </a:extLst>
          </p:cNvPr>
          <p:cNvSpPr/>
          <p:nvPr/>
        </p:nvSpPr>
        <p:spPr>
          <a:xfrm>
            <a:off x="2226655" y="1446663"/>
            <a:ext cx="4337918" cy="1228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graph&#10;&#10;Description automatically generated">
            <a:extLst>
              <a:ext uri="{FF2B5EF4-FFF2-40B4-BE49-F238E27FC236}">
                <a16:creationId xmlns:a16="http://schemas.microsoft.com/office/drawing/2014/main" id="{26F94470-2D18-02CF-4476-ADEEB3094925}"/>
              </a:ext>
            </a:extLst>
          </p:cNvPr>
          <p:cNvPicPr>
            <a:picLocks noChangeAspect="1"/>
          </p:cNvPicPr>
          <p:nvPr/>
        </p:nvPicPr>
        <p:blipFill>
          <a:blip r:embed="rId4"/>
          <a:stretch>
            <a:fillRect/>
          </a:stretch>
        </p:blipFill>
        <p:spPr>
          <a:xfrm>
            <a:off x="958668" y="1388049"/>
            <a:ext cx="9690041" cy="4958985"/>
          </a:xfrm>
          <a:prstGeom prst="rect">
            <a:avLst/>
          </a:prstGeom>
        </p:spPr>
      </p:pic>
    </p:spTree>
    <p:extLst>
      <p:ext uri="{BB962C8B-B14F-4D97-AF65-F5344CB8AC3E}">
        <p14:creationId xmlns:p14="http://schemas.microsoft.com/office/powerpoint/2010/main" val="32413983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93662" y="386930"/>
            <a:ext cx="10066122" cy="1298448"/>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800" kern="1200">
                <a:solidFill>
                  <a:schemeClr val="tx1"/>
                </a:solidFill>
                <a:latin typeface="+mj-lt"/>
                <a:ea typeface="+mj-ea"/>
                <a:cs typeface="+mj-cs"/>
              </a:rPr>
              <a:t>How much data?</a:t>
            </a:r>
          </a:p>
        </p:txBody>
      </p:sp>
      <p:sp>
        <p:nvSpPr>
          <p:cNvPr id="9" name="TextBox 8">
            <a:extLst>
              <a:ext uri="{FF2B5EF4-FFF2-40B4-BE49-F238E27FC236}">
                <a16:creationId xmlns:a16="http://schemas.microsoft.com/office/drawing/2014/main" id="{82836C99-0431-4E60-EF92-81796DA47F9E}"/>
              </a:ext>
            </a:extLst>
          </p:cNvPr>
          <p:cNvSpPr txBox="1"/>
          <p:nvPr/>
        </p:nvSpPr>
        <p:spPr>
          <a:xfrm>
            <a:off x="793661" y="2599509"/>
            <a:ext cx="4530898" cy="3639450"/>
          </a:xfrm>
          <a:prstGeom prst="rect">
            <a:avLst/>
          </a:prstGeom>
        </p:spPr>
        <p:txBody>
          <a:bodyPr vert="horz" lIns="91440" tIns="45720" rIns="91440" bIns="45720" rtlCol="0" anchor="ctr">
            <a:normAutofit fontScale="92500" lnSpcReduction="10000"/>
          </a:bodyPr>
          <a:lstStyle/>
          <a:p>
            <a:pPr indent="-228600">
              <a:lnSpc>
                <a:spcPct val="90000"/>
              </a:lnSpc>
              <a:spcAft>
                <a:spcPts val="600"/>
              </a:spcAft>
              <a:buFont typeface="Arial" panose="020B0604020202020204" pitchFamily="34" charset="0"/>
              <a:buChar char="•"/>
            </a:pPr>
            <a:r>
              <a:rPr lang="en-US" sz="2400" dirty="0"/>
              <a:t>Data collection on 515 BCH beds</a:t>
            </a:r>
          </a:p>
          <a:p>
            <a:pPr marL="742950" lvl="1" indent="-285750">
              <a:buFont typeface="Arial" panose="020B0604020202020204" pitchFamily="34" charset="0"/>
              <a:buChar char="•"/>
            </a:pPr>
            <a:r>
              <a:rPr lang="en-US" dirty="0"/>
              <a:t>MSICU</a:t>
            </a:r>
          </a:p>
          <a:p>
            <a:pPr marL="742950" lvl="1" indent="-285750">
              <a:buFont typeface="Arial" panose="020B0604020202020204" pitchFamily="34" charset="0"/>
              <a:buChar char="•"/>
            </a:pPr>
            <a:r>
              <a:rPr lang="en-US" dirty="0"/>
              <a:t>CICU</a:t>
            </a:r>
          </a:p>
          <a:p>
            <a:pPr marL="742950" lvl="1" indent="-285750">
              <a:buFont typeface="Arial" panose="020B0604020202020204" pitchFamily="34" charset="0"/>
              <a:buChar char="•"/>
            </a:pPr>
            <a:r>
              <a:rPr lang="en-US" dirty="0"/>
              <a:t>ACCU</a:t>
            </a:r>
          </a:p>
          <a:p>
            <a:pPr marL="742950" lvl="1" indent="-285750">
              <a:buFont typeface="Arial" panose="020B0604020202020204" pitchFamily="34" charset="0"/>
              <a:buChar char="•"/>
            </a:pPr>
            <a:r>
              <a:rPr lang="en-US" dirty="0"/>
              <a:t>NICU</a:t>
            </a:r>
          </a:p>
          <a:p>
            <a:pPr marL="742950" lvl="1" indent="-285750">
              <a:buFont typeface="Arial" panose="020B0604020202020204" pitchFamily="34" charset="0"/>
              <a:buChar char="•"/>
            </a:pPr>
            <a:r>
              <a:rPr lang="en-US" dirty="0"/>
              <a:t>MICU</a:t>
            </a:r>
          </a:p>
          <a:p>
            <a:pPr marL="742950" lvl="1" indent="-285750">
              <a:buFont typeface="Arial" panose="020B0604020202020204" pitchFamily="34" charset="0"/>
              <a:buChar char="•"/>
            </a:pPr>
            <a:r>
              <a:rPr lang="en-US" dirty="0"/>
              <a:t>ICP</a:t>
            </a:r>
            <a:endParaRPr lang="en-US" sz="2400" dirty="0"/>
          </a:p>
          <a:p>
            <a:pPr indent="-228600">
              <a:lnSpc>
                <a:spcPct val="90000"/>
              </a:lnSpc>
              <a:spcAft>
                <a:spcPts val="600"/>
              </a:spcAft>
              <a:buFont typeface="Arial" panose="020B0604020202020204" pitchFamily="34" charset="0"/>
              <a:buChar char="•"/>
            </a:pPr>
            <a:r>
              <a:rPr lang="en-US" sz="2400" dirty="0"/>
              <a:t>From November 2010-March 2030</a:t>
            </a:r>
          </a:p>
          <a:p>
            <a:pPr lvl="1" indent="-228600">
              <a:lnSpc>
                <a:spcPct val="90000"/>
              </a:lnSpc>
              <a:spcAft>
                <a:spcPts val="600"/>
              </a:spcAft>
              <a:buFont typeface="Arial" panose="020B0604020202020204" pitchFamily="34" charset="0"/>
              <a:buChar char="•"/>
            </a:pPr>
            <a:r>
              <a:rPr lang="en-US" sz="2400" dirty="0"/>
              <a:t>183,921 patients</a:t>
            </a:r>
          </a:p>
          <a:p>
            <a:pPr lvl="1" indent="-228600">
              <a:lnSpc>
                <a:spcPct val="90000"/>
              </a:lnSpc>
              <a:spcAft>
                <a:spcPts val="600"/>
              </a:spcAft>
              <a:buFont typeface="Arial" panose="020B0604020202020204" pitchFamily="34" charset="0"/>
              <a:buChar char="•"/>
            </a:pPr>
            <a:r>
              <a:rPr lang="en-US" sz="2400" dirty="0"/>
              <a:t>663,956 patient days</a:t>
            </a:r>
          </a:p>
          <a:p>
            <a:pPr lvl="1" indent="-228600">
              <a:lnSpc>
                <a:spcPct val="90000"/>
              </a:lnSpc>
              <a:spcAft>
                <a:spcPts val="600"/>
              </a:spcAft>
              <a:buFont typeface="Arial" panose="020B0604020202020204" pitchFamily="34" charset="0"/>
              <a:buChar char="•"/>
            </a:pPr>
            <a:r>
              <a:rPr lang="en-US" sz="2400" dirty="0"/>
              <a:t>15,934,953 hours of data collected and stored</a:t>
            </a:r>
          </a:p>
        </p:txBody>
      </p:sp>
      <p:pic>
        <p:nvPicPr>
          <p:cNvPr id="10" name="Picture 9">
            <a:extLst>
              <a:ext uri="{FF2B5EF4-FFF2-40B4-BE49-F238E27FC236}">
                <a16:creationId xmlns:a16="http://schemas.microsoft.com/office/drawing/2014/main" id="{0EC572EE-A541-9874-64EC-05C7E91A9E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11532" y="3868565"/>
            <a:ext cx="5150277" cy="945624"/>
          </a:xfrm>
          <a:prstGeom prst="rect">
            <a:avLst/>
          </a:prstGeom>
        </p:spPr>
      </p:pic>
    </p:spTree>
    <p:extLst>
      <p:ext uri="{BB962C8B-B14F-4D97-AF65-F5344CB8AC3E}">
        <p14:creationId xmlns:p14="http://schemas.microsoft.com/office/powerpoint/2010/main" val="2603903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4E57C-9284-DE47-BC8D-9A9AC7F41595}"/>
              </a:ext>
            </a:extLst>
          </p:cNvPr>
          <p:cNvSpPr>
            <a:spLocks noGrp="1"/>
          </p:cNvSpPr>
          <p:nvPr>
            <p:ph type="title"/>
          </p:nvPr>
        </p:nvSpPr>
        <p:spPr/>
        <p:txBody>
          <a:bodyPr/>
          <a:lstStyle/>
          <a:p>
            <a:r>
              <a:rPr lang="en-US" dirty="0">
                <a:solidFill>
                  <a:schemeClr val="accent1"/>
                </a:solidFill>
              </a:rPr>
              <a:t>Data streaming and predictive analytics</a:t>
            </a:r>
          </a:p>
        </p:txBody>
      </p:sp>
      <p:sp>
        <p:nvSpPr>
          <p:cNvPr id="3" name="Content Placeholder 2">
            <a:extLst>
              <a:ext uri="{FF2B5EF4-FFF2-40B4-BE49-F238E27FC236}">
                <a16:creationId xmlns:a16="http://schemas.microsoft.com/office/drawing/2014/main" id="{CF256A3E-A9D7-7F44-B9B6-7E91844EB2ED}"/>
              </a:ext>
            </a:extLst>
          </p:cNvPr>
          <p:cNvSpPr>
            <a:spLocks noGrp="1"/>
          </p:cNvSpPr>
          <p:nvPr>
            <p:ph idx="1"/>
          </p:nvPr>
        </p:nvSpPr>
        <p:spPr>
          <a:xfrm>
            <a:off x="609600" y="1690688"/>
            <a:ext cx="10972799" cy="4389085"/>
          </a:xfrm>
        </p:spPr>
        <p:txBody>
          <a:bodyPr>
            <a:normAutofit lnSpcReduction="10000"/>
          </a:bodyPr>
          <a:lstStyle/>
          <a:p>
            <a:r>
              <a:rPr lang="en-US" sz="3333" dirty="0"/>
              <a:t>Predictive analytics algorithms are informed by high-fidelity physiologic data streams and laboratory data</a:t>
            </a:r>
          </a:p>
          <a:p>
            <a:r>
              <a:rPr lang="en-US" sz="3333" dirty="0"/>
              <a:t>Inadequate Delivery of Oxygen (IDO2) and Inadequate Ventilation of CO</a:t>
            </a:r>
            <a:r>
              <a:rPr lang="en-US" sz="3333" baseline="-25000" dirty="0"/>
              <a:t>2</a:t>
            </a:r>
            <a:r>
              <a:rPr lang="en-US" sz="3333" dirty="0"/>
              <a:t> (IVCO2)</a:t>
            </a:r>
          </a:p>
          <a:p>
            <a:pPr lvl="1"/>
            <a:r>
              <a:rPr lang="en-US" sz="2778" dirty="0"/>
              <a:t>Real time analytic models for the probability of mixed venous saturation &lt;40% and pCO</a:t>
            </a:r>
            <a:r>
              <a:rPr lang="en-US" sz="2778" baseline="-25000" dirty="0"/>
              <a:t>2</a:t>
            </a:r>
            <a:r>
              <a:rPr lang="en-US" sz="2778" dirty="0"/>
              <a:t> &gt;50mmHg, respectively</a:t>
            </a:r>
          </a:p>
          <a:p>
            <a:pPr lvl="1"/>
            <a:r>
              <a:rPr lang="en-US" sz="2778" dirty="0"/>
              <a:t>Utilize up to 19 continuous and intermittent data inputs</a:t>
            </a:r>
            <a:endParaRPr lang="en-US" sz="3333" dirty="0"/>
          </a:p>
          <a:p>
            <a:r>
              <a:rPr lang="en-US" sz="3333" dirty="0"/>
              <a:t>May lead to early recognition of evolving clinical deterioration or allow early de-escalation</a:t>
            </a:r>
          </a:p>
          <a:p>
            <a:endParaRPr lang="en-US" sz="3333" dirty="0"/>
          </a:p>
          <a:p>
            <a:endParaRPr lang="en-US" sz="3889" dirty="0"/>
          </a:p>
        </p:txBody>
      </p:sp>
      <p:pic>
        <p:nvPicPr>
          <p:cNvPr id="4" name="Picture 3">
            <a:extLst>
              <a:ext uri="{FF2B5EF4-FFF2-40B4-BE49-F238E27FC236}">
                <a16:creationId xmlns:a16="http://schemas.microsoft.com/office/drawing/2014/main" id="{99C175C1-27B5-489B-3B7C-038EC073E3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9660" y="6095106"/>
            <a:ext cx="2628827" cy="482670"/>
          </a:xfrm>
          <a:prstGeom prst="rect">
            <a:avLst/>
          </a:prstGeom>
        </p:spPr>
      </p:pic>
    </p:spTree>
    <p:extLst>
      <p:ext uri="{BB962C8B-B14F-4D97-AF65-F5344CB8AC3E}">
        <p14:creationId xmlns:p14="http://schemas.microsoft.com/office/powerpoint/2010/main" val="27332741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5BB3A-C4A2-544D-8892-D93B9CCE410A}"/>
              </a:ext>
            </a:extLst>
          </p:cNvPr>
          <p:cNvSpPr>
            <a:spLocks noGrp="1"/>
          </p:cNvSpPr>
          <p:nvPr>
            <p:ph type="title"/>
          </p:nvPr>
        </p:nvSpPr>
        <p:spPr>
          <a:xfrm>
            <a:off x="0" y="365125"/>
            <a:ext cx="12192000" cy="1325563"/>
          </a:xfrm>
        </p:spPr>
        <p:txBody>
          <a:bodyPr/>
          <a:lstStyle/>
          <a:p>
            <a:pPr algn="ctr"/>
            <a:r>
              <a:rPr lang="en-US" dirty="0">
                <a:solidFill>
                  <a:schemeClr val="accent1"/>
                </a:solidFill>
              </a:rPr>
              <a:t>Predictive analytics - IDO2 Index</a:t>
            </a:r>
            <a:endParaRPr lang="en-US" dirty="0"/>
          </a:p>
        </p:txBody>
      </p:sp>
      <p:pic>
        <p:nvPicPr>
          <p:cNvPr id="6" name="Content Placeholder 5" descr="A screenshot of a cell phone&#13;&#10;&#13;&#10;Description automatically generated">
            <a:extLst>
              <a:ext uri="{FF2B5EF4-FFF2-40B4-BE49-F238E27FC236}">
                <a16:creationId xmlns:a16="http://schemas.microsoft.com/office/drawing/2014/main" id="{61FEB32A-829D-294C-9B7C-A0DF3C76A786}"/>
              </a:ext>
            </a:extLst>
          </p:cNvPr>
          <p:cNvPicPr>
            <a:picLocks noGrp="1" noChangeAspect="1"/>
          </p:cNvPicPr>
          <p:nvPr>
            <p:ph idx="1"/>
          </p:nvPr>
        </p:nvPicPr>
        <p:blipFill>
          <a:blip r:embed="rId2"/>
          <a:stretch>
            <a:fillRect/>
          </a:stretch>
        </p:blipFill>
        <p:spPr>
          <a:xfrm>
            <a:off x="907469" y="1825625"/>
            <a:ext cx="10377062" cy="4351338"/>
          </a:xfrm>
        </p:spPr>
      </p:pic>
      <p:pic>
        <p:nvPicPr>
          <p:cNvPr id="3" name="Picture 2">
            <a:extLst>
              <a:ext uri="{FF2B5EF4-FFF2-40B4-BE49-F238E27FC236}">
                <a16:creationId xmlns:a16="http://schemas.microsoft.com/office/drawing/2014/main" id="{BFA16C0C-4D44-3A20-F07E-E4C8C14BB7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9660" y="6095106"/>
            <a:ext cx="2628827" cy="482670"/>
          </a:xfrm>
          <a:prstGeom prst="rect">
            <a:avLst/>
          </a:prstGeom>
        </p:spPr>
      </p:pic>
    </p:spTree>
    <p:extLst>
      <p:ext uri="{BB962C8B-B14F-4D97-AF65-F5344CB8AC3E}">
        <p14:creationId xmlns:p14="http://schemas.microsoft.com/office/powerpoint/2010/main" val="40534573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2C97D-1359-724F-87C8-CE3BFE25C418}"/>
              </a:ext>
            </a:extLst>
          </p:cNvPr>
          <p:cNvSpPr>
            <a:spLocks noGrp="1"/>
          </p:cNvSpPr>
          <p:nvPr>
            <p:ph type="title"/>
          </p:nvPr>
        </p:nvSpPr>
        <p:spPr/>
        <p:txBody>
          <a:bodyPr/>
          <a:lstStyle/>
          <a:p>
            <a:pPr algn="ctr"/>
            <a:r>
              <a:rPr lang="en-US" dirty="0">
                <a:solidFill>
                  <a:schemeClr val="accent1"/>
                </a:solidFill>
              </a:rPr>
              <a:t>Predictive analytics – IDO2 Index</a:t>
            </a:r>
            <a:r>
              <a:rPr lang="en-US" dirty="0"/>
              <a:t> </a:t>
            </a:r>
          </a:p>
        </p:txBody>
      </p:sp>
      <p:sp>
        <p:nvSpPr>
          <p:cNvPr id="3" name="Content Placeholder 2">
            <a:extLst>
              <a:ext uri="{FF2B5EF4-FFF2-40B4-BE49-F238E27FC236}">
                <a16:creationId xmlns:a16="http://schemas.microsoft.com/office/drawing/2014/main" id="{42B19E6E-7502-344E-B48A-4ABA05659C31}"/>
              </a:ext>
            </a:extLst>
          </p:cNvPr>
          <p:cNvSpPr>
            <a:spLocks noGrp="1"/>
          </p:cNvSpPr>
          <p:nvPr>
            <p:ph idx="1"/>
          </p:nvPr>
        </p:nvSpPr>
        <p:spPr>
          <a:xfrm>
            <a:off x="838199" y="1989776"/>
            <a:ext cx="5037306" cy="4351338"/>
          </a:xfrm>
        </p:spPr>
        <p:txBody>
          <a:bodyPr>
            <a:normAutofit/>
          </a:bodyPr>
          <a:lstStyle/>
          <a:p>
            <a:r>
              <a:rPr lang="en-US" dirty="0"/>
              <a:t>Predictive analytics to demonstrate odds of low SvO2</a:t>
            </a:r>
          </a:p>
          <a:p>
            <a:r>
              <a:rPr lang="en-US" dirty="0"/>
              <a:t>Power of model dependent upon the number of inputs</a:t>
            </a:r>
          </a:p>
          <a:p>
            <a:pPr marL="0" indent="0">
              <a:buNone/>
            </a:pPr>
            <a:endParaRPr lang="en-US" dirty="0"/>
          </a:p>
          <a:p>
            <a:pPr marL="457200" lvl="1" indent="0">
              <a:buNone/>
            </a:pPr>
            <a:endParaRPr lang="en-US" dirty="0"/>
          </a:p>
          <a:p>
            <a:pPr marL="0" indent="0">
              <a:buNone/>
            </a:pPr>
            <a:endParaRPr lang="en-US" dirty="0"/>
          </a:p>
        </p:txBody>
      </p:sp>
      <p:pic>
        <p:nvPicPr>
          <p:cNvPr id="4" name="Picture 15" descr="page15image59837280">
            <a:extLst>
              <a:ext uri="{FF2B5EF4-FFF2-40B4-BE49-F238E27FC236}">
                <a16:creationId xmlns:a16="http://schemas.microsoft.com/office/drawing/2014/main" id="{AA226DD9-B261-BC4B-8A34-1125E774E837}"/>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5875505" y="1299135"/>
            <a:ext cx="5037306" cy="503730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5277C418-1F5B-6DDA-0100-2C6E1A6714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89660" y="6095106"/>
            <a:ext cx="2628827" cy="482670"/>
          </a:xfrm>
          <a:prstGeom prst="rect">
            <a:avLst/>
          </a:prstGeom>
        </p:spPr>
      </p:pic>
    </p:spTree>
    <p:extLst>
      <p:ext uri="{BB962C8B-B14F-4D97-AF65-F5344CB8AC3E}">
        <p14:creationId xmlns:p14="http://schemas.microsoft.com/office/powerpoint/2010/main" val="4683830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E1F30-F155-C54B-9699-F0EA941B1488}"/>
              </a:ext>
            </a:extLst>
          </p:cNvPr>
          <p:cNvSpPr>
            <a:spLocks noGrp="1"/>
          </p:cNvSpPr>
          <p:nvPr>
            <p:ph type="title"/>
          </p:nvPr>
        </p:nvSpPr>
        <p:spPr>
          <a:xfrm>
            <a:off x="838200" y="292222"/>
            <a:ext cx="10515600" cy="1325563"/>
          </a:xfrm>
        </p:spPr>
        <p:txBody>
          <a:bodyPr/>
          <a:lstStyle/>
          <a:p>
            <a:pPr algn="ctr"/>
            <a:r>
              <a:rPr lang="en-US" dirty="0">
                <a:solidFill>
                  <a:schemeClr val="accent1"/>
                </a:solidFill>
              </a:rPr>
              <a:t>Predictive analytics - IDO2 Index</a:t>
            </a:r>
            <a:endParaRPr lang="en-US" dirty="0"/>
          </a:p>
        </p:txBody>
      </p:sp>
      <p:pic>
        <p:nvPicPr>
          <p:cNvPr id="3" name="Picture 2">
            <a:extLst>
              <a:ext uri="{FF2B5EF4-FFF2-40B4-BE49-F238E27FC236}">
                <a16:creationId xmlns:a16="http://schemas.microsoft.com/office/drawing/2014/main" id="{C897FB40-47AB-A840-AA8A-76FC42B00B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9660" y="6095106"/>
            <a:ext cx="2628827" cy="482670"/>
          </a:xfrm>
          <a:prstGeom prst="rect">
            <a:avLst/>
          </a:prstGeom>
        </p:spPr>
      </p:pic>
      <p:pic>
        <p:nvPicPr>
          <p:cNvPr id="8" name="Picture 7" descr="A screenshot of a computer&#10;&#10;Description automatically generated">
            <a:extLst>
              <a:ext uri="{FF2B5EF4-FFF2-40B4-BE49-F238E27FC236}">
                <a16:creationId xmlns:a16="http://schemas.microsoft.com/office/drawing/2014/main" id="{71EDFDB0-D548-BAEB-3868-A37A7EF20085}"/>
              </a:ext>
            </a:extLst>
          </p:cNvPr>
          <p:cNvPicPr>
            <a:picLocks noChangeAspect="1"/>
          </p:cNvPicPr>
          <p:nvPr/>
        </p:nvPicPr>
        <p:blipFill>
          <a:blip r:embed="rId3"/>
          <a:stretch>
            <a:fillRect/>
          </a:stretch>
        </p:blipFill>
        <p:spPr>
          <a:xfrm>
            <a:off x="476507" y="1290320"/>
            <a:ext cx="8913153" cy="4976786"/>
          </a:xfrm>
          <a:prstGeom prst="rect">
            <a:avLst/>
          </a:prstGeom>
        </p:spPr>
      </p:pic>
    </p:spTree>
    <p:extLst>
      <p:ext uri="{BB962C8B-B14F-4D97-AF65-F5344CB8AC3E}">
        <p14:creationId xmlns:p14="http://schemas.microsoft.com/office/powerpoint/2010/main" val="1454313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8C9F2-F25F-7A44-BD67-EC7C08EDC961}"/>
              </a:ext>
            </a:extLst>
          </p:cNvPr>
          <p:cNvSpPr>
            <a:spLocks noGrp="1"/>
          </p:cNvSpPr>
          <p:nvPr>
            <p:ph type="title" idx="4294967295"/>
          </p:nvPr>
        </p:nvSpPr>
        <p:spPr>
          <a:xfrm>
            <a:off x="838200" y="352594"/>
            <a:ext cx="10515600" cy="1325563"/>
          </a:xfrm>
        </p:spPr>
        <p:txBody>
          <a:bodyPr/>
          <a:lstStyle/>
          <a:p>
            <a:pPr algn="ctr"/>
            <a:r>
              <a:rPr lang="en-US" dirty="0">
                <a:solidFill>
                  <a:schemeClr val="accent1"/>
                </a:solidFill>
              </a:rPr>
              <a:t>Inadequate Oxygen Delivery Index Dose is Associated with Cardiac Arrest Risk</a:t>
            </a:r>
          </a:p>
        </p:txBody>
      </p:sp>
      <p:sp>
        <p:nvSpPr>
          <p:cNvPr id="3" name="Content Placeholder 2">
            <a:extLst>
              <a:ext uri="{FF2B5EF4-FFF2-40B4-BE49-F238E27FC236}">
                <a16:creationId xmlns:a16="http://schemas.microsoft.com/office/drawing/2014/main" id="{A71DB303-6F3A-FA44-AC80-FCA2A0C30B3D}"/>
              </a:ext>
            </a:extLst>
          </p:cNvPr>
          <p:cNvSpPr>
            <a:spLocks noGrp="1"/>
          </p:cNvSpPr>
          <p:nvPr>
            <p:ph idx="4294967295"/>
          </p:nvPr>
        </p:nvSpPr>
        <p:spPr>
          <a:xfrm>
            <a:off x="0" y="1846263"/>
            <a:ext cx="4935538" cy="3727450"/>
          </a:xfrm>
        </p:spPr>
        <p:txBody>
          <a:bodyPr>
            <a:noAutofit/>
          </a:bodyPr>
          <a:lstStyle/>
          <a:p>
            <a:r>
              <a:rPr lang="en-US" sz="2000" dirty="0"/>
              <a:t>Prospectively calculated the exposure or “dose” of IDO2 for patients with and without cardiac arrest</a:t>
            </a:r>
          </a:p>
          <a:p>
            <a:pPr lvl="1"/>
            <a:r>
              <a:rPr lang="en-US" sz="2000" dirty="0"/>
              <a:t>defined as the area under the IDO2 curve computed over a 120- minute window that preceded the CA and “control” event by a censored pre-event window of 30 minutes </a:t>
            </a:r>
          </a:p>
          <a:p>
            <a:pPr lvl="1"/>
            <a:r>
              <a:rPr lang="en-US" sz="2000" dirty="0"/>
              <a:t>Secondary/sensitivity analyses assessed alternative definitions of “dose of IDO2” with 20 minute and 10-minute censored pre-event windows substituted for 30 minutes. </a:t>
            </a:r>
          </a:p>
          <a:p>
            <a:pPr marL="0" indent="0">
              <a:buNone/>
            </a:pPr>
            <a:endParaRPr lang="en-US" sz="2000" dirty="0"/>
          </a:p>
        </p:txBody>
      </p:sp>
      <p:pic>
        <p:nvPicPr>
          <p:cNvPr id="4" name="Content Placeholder 4" descr="Chart&#10;&#10;Description automatically generated">
            <a:extLst>
              <a:ext uri="{FF2B5EF4-FFF2-40B4-BE49-F238E27FC236}">
                <a16:creationId xmlns:a16="http://schemas.microsoft.com/office/drawing/2014/main" id="{0AFFB6B7-56BA-A7F9-D1C8-22C854CE009E}"/>
              </a:ext>
            </a:extLst>
          </p:cNvPr>
          <p:cNvPicPr>
            <a:picLocks noChangeAspect="1"/>
          </p:cNvPicPr>
          <p:nvPr/>
        </p:nvPicPr>
        <p:blipFill>
          <a:blip r:embed="rId2"/>
          <a:stretch>
            <a:fillRect/>
          </a:stretch>
        </p:blipFill>
        <p:spPr>
          <a:xfrm>
            <a:off x="6096000" y="1845638"/>
            <a:ext cx="5734855" cy="3727473"/>
          </a:xfrm>
          <a:prstGeom prst="rect">
            <a:avLst/>
          </a:prstGeom>
        </p:spPr>
      </p:pic>
      <p:sp>
        <p:nvSpPr>
          <p:cNvPr id="6" name="TextBox 5">
            <a:extLst>
              <a:ext uri="{FF2B5EF4-FFF2-40B4-BE49-F238E27FC236}">
                <a16:creationId xmlns:a16="http://schemas.microsoft.com/office/drawing/2014/main" id="{E6DCD03A-A5CF-903A-1E21-4885A6199B75}"/>
              </a:ext>
            </a:extLst>
          </p:cNvPr>
          <p:cNvSpPr txBox="1"/>
          <p:nvPr/>
        </p:nvSpPr>
        <p:spPr>
          <a:xfrm>
            <a:off x="361145" y="5908072"/>
            <a:ext cx="7090533" cy="646331"/>
          </a:xfrm>
          <a:prstGeom prst="rect">
            <a:avLst/>
          </a:prstGeom>
          <a:noFill/>
        </p:spPr>
        <p:txBody>
          <a:bodyPr wrap="square">
            <a:spAutoFit/>
          </a:bodyPr>
          <a:lstStyle/>
          <a:p>
            <a:r>
              <a:rPr lang="en-US" sz="1200" b="0" i="0" u="none" strike="noStrike" dirty="0">
                <a:solidFill>
                  <a:srgbClr val="212121"/>
                </a:solidFill>
                <a:effectLst/>
                <a:latin typeface="BlinkMacSystemFont"/>
              </a:rPr>
              <a:t>Futterman C, Salvin JW, McManus M, Lowry AW, </a:t>
            </a:r>
            <a:r>
              <a:rPr lang="en-US" sz="1200" b="0" i="0" u="none" strike="noStrike" dirty="0" err="1">
                <a:solidFill>
                  <a:srgbClr val="212121"/>
                </a:solidFill>
                <a:effectLst/>
                <a:latin typeface="BlinkMacSystemFont"/>
              </a:rPr>
              <a:t>Baronov</a:t>
            </a:r>
            <a:r>
              <a:rPr lang="en-US" sz="1200" b="0" i="0" u="none" strike="noStrike" dirty="0">
                <a:solidFill>
                  <a:srgbClr val="212121"/>
                </a:solidFill>
                <a:effectLst/>
                <a:latin typeface="BlinkMacSystemFont"/>
              </a:rPr>
              <a:t> D, </a:t>
            </a:r>
            <a:r>
              <a:rPr lang="en-US" sz="1200" b="0" i="0" u="none" strike="noStrike" dirty="0" err="1">
                <a:solidFill>
                  <a:srgbClr val="212121"/>
                </a:solidFill>
                <a:effectLst/>
                <a:latin typeface="BlinkMacSystemFont"/>
              </a:rPr>
              <a:t>Almodovar</a:t>
            </a:r>
            <a:r>
              <a:rPr lang="en-US" sz="1200" b="0" i="0" u="none" strike="noStrike" dirty="0">
                <a:solidFill>
                  <a:srgbClr val="212121"/>
                </a:solidFill>
                <a:effectLst/>
                <a:latin typeface="BlinkMacSystemFont"/>
              </a:rPr>
              <a:t> MC, Pineda JA, Nadkarni VM, </a:t>
            </a:r>
            <a:r>
              <a:rPr lang="en-US" sz="1200" b="0" i="0" u="none" strike="noStrike" dirty="0" err="1">
                <a:solidFill>
                  <a:srgbClr val="212121"/>
                </a:solidFill>
                <a:effectLst/>
                <a:latin typeface="BlinkMacSystemFont"/>
              </a:rPr>
              <a:t>Laussen</a:t>
            </a:r>
            <a:r>
              <a:rPr lang="en-US" sz="1200" b="0" i="0" u="none" strike="noStrike" dirty="0">
                <a:solidFill>
                  <a:srgbClr val="212121"/>
                </a:solidFill>
                <a:effectLst/>
                <a:latin typeface="BlinkMacSystemFont"/>
              </a:rPr>
              <a:t> PC, Gazit AZ. Inadequate oxygen delivery index dose is associated with cardiac arrest risk in neonates following cardiopulmonary bypass surgery. Resuscitation. 2019 Sep;142:74-80.</a:t>
            </a:r>
            <a:endParaRPr lang="en-US" sz="1200" dirty="0"/>
          </a:p>
        </p:txBody>
      </p:sp>
      <p:pic>
        <p:nvPicPr>
          <p:cNvPr id="7" name="Picture 6">
            <a:extLst>
              <a:ext uri="{FF2B5EF4-FFF2-40B4-BE49-F238E27FC236}">
                <a16:creationId xmlns:a16="http://schemas.microsoft.com/office/drawing/2014/main" id="{1896C95A-51C0-A8BD-AB14-2BFF5A7731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9660" y="6095106"/>
            <a:ext cx="2628827" cy="482670"/>
          </a:xfrm>
          <a:prstGeom prst="rect">
            <a:avLst/>
          </a:prstGeom>
        </p:spPr>
      </p:pic>
    </p:spTree>
    <p:extLst>
      <p:ext uri="{BB962C8B-B14F-4D97-AF65-F5344CB8AC3E}">
        <p14:creationId xmlns:p14="http://schemas.microsoft.com/office/powerpoint/2010/main" val="27598091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4AB10-A0C9-7F1A-09EE-00DD1EB6B0CB}"/>
              </a:ext>
            </a:extLst>
          </p:cNvPr>
          <p:cNvSpPr>
            <a:spLocks noGrp="1"/>
          </p:cNvSpPr>
          <p:nvPr>
            <p:ph type="title"/>
          </p:nvPr>
        </p:nvSpPr>
        <p:spPr/>
        <p:txBody>
          <a:bodyPr/>
          <a:lstStyle/>
          <a:p>
            <a:pPr algn="ctr"/>
            <a:r>
              <a:rPr lang="en-US" dirty="0">
                <a:solidFill>
                  <a:schemeClr val="accent1"/>
                </a:solidFill>
              </a:rPr>
              <a:t>IDO2 as early warning</a:t>
            </a:r>
            <a:r>
              <a:rPr lang="en-US" dirty="0"/>
              <a:t> </a:t>
            </a:r>
          </a:p>
        </p:txBody>
      </p:sp>
      <p:pic>
        <p:nvPicPr>
          <p:cNvPr id="5" name="Content Placeholder 4" descr="Chart, line chart&#10;&#10;Description automatically generated">
            <a:extLst>
              <a:ext uri="{FF2B5EF4-FFF2-40B4-BE49-F238E27FC236}">
                <a16:creationId xmlns:a16="http://schemas.microsoft.com/office/drawing/2014/main" id="{7012E29C-444C-0551-BFF9-59117D251FDE}"/>
              </a:ext>
            </a:extLst>
          </p:cNvPr>
          <p:cNvPicPr>
            <a:picLocks noChangeAspect="1"/>
          </p:cNvPicPr>
          <p:nvPr/>
        </p:nvPicPr>
        <p:blipFill>
          <a:blip r:embed="rId2"/>
          <a:stretch>
            <a:fillRect/>
          </a:stretch>
        </p:blipFill>
        <p:spPr>
          <a:xfrm>
            <a:off x="3268639" y="1516864"/>
            <a:ext cx="5654722" cy="5199634"/>
          </a:xfrm>
          <a:prstGeom prst="rect">
            <a:avLst/>
          </a:prstGeom>
        </p:spPr>
      </p:pic>
      <p:pic>
        <p:nvPicPr>
          <p:cNvPr id="3" name="Picture 2">
            <a:extLst>
              <a:ext uri="{FF2B5EF4-FFF2-40B4-BE49-F238E27FC236}">
                <a16:creationId xmlns:a16="http://schemas.microsoft.com/office/drawing/2014/main" id="{815003CC-B63B-74DD-1CA1-9DC1F4A959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9660" y="6095106"/>
            <a:ext cx="2628827" cy="482670"/>
          </a:xfrm>
          <a:prstGeom prst="rect">
            <a:avLst/>
          </a:prstGeom>
        </p:spPr>
      </p:pic>
    </p:spTree>
    <p:extLst>
      <p:ext uri="{BB962C8B-B14F-4D97-AF65-F5344CB8AC3E}">
        <p14:creationId xmlns:p14="http://schemas.microsoft.com/office/powerpoint/2010/main" val="14818184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CD995D8-9B55-26C5-95C5-7CB8436964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9660" y="6095106"/>
            <a:ext cx="2628827" cy="482670"/>
          </a:xfrm>
          <a:prstGeom prst="rect">
            <a:avLst/>
          </a:prstGeom>
        </p:spPr>
      </p:pic>
      <p:sp>
        <p:nvSpPr>
          <p:cNvPr id="10" name="TextBox 9">
            <a:extLst>
              <a:ext uri="{FF2B5EF4-FFF2-40B4-BE49-F238E27FC236}">
                <a16:creationId xmlns:a16="http://schemas.microsoft.com/office/drawing/2014/main" id="{075773FA-3F2D-4860-C7D5-221F951A3D07}"/>
              </a:ext>
            </a:extLst>
          </p:cNvPr>
          <p:cNvSpPr txBox="1"/>
          <p:nvPr/>
        </p:nvSpPr>
        <p:spPr>
          <a:xfrm>
            <a:off x="478331" y="3640486"/>
            <a:ext cx="6099462" cy="369332"/>
          </a:xfrm>
          <a:prstGeom prst="rect">
            <a:avLst/>
          </a:prstGeom>
          <a:noFill/>
        </p:spPr>
        <p:txBody>
          <a:bodyPr wrap="square">
            <a:spAutoFit/>
          </a:bodyPr>
          <a:lstStyle/>
          <a:p>
            <a:r>
              <a:rPr lang="en-US" dirty="0">
                <a:solidFill>
                  <a:srgbClr val="212121"/>
                </a:solidFill>
                <a:latin typeface="Roboto" panose="020F0502020204030204" pitchFamily="34" charset="0"/>
              </a:rPr>
              <a:t>J </a:t>
            </a:r>
            <a:r>
              <a:rPr lang="en-US" dirty="0" err="1">
                <a:solidFill>
                  <a:srgbClr val="212121"/>
                </a:solidFill>
                <a:latin typeface="Roboto" panose="020F0502020204030204" pitchFamily="34" charset="0"/>
              </a:rPr>
              <a:t>Thorac</a:t>
            </a:r>
            <a:r>
              <a:rPr lang="en-US" dirty="0">
                <a:solidFill>
                  <a:srgbClr val="212121"/>
                </a:solidFill>
                <a:latin typeface="Roboto" panose="020F0502020204030204" pitchFamily="34" charset="0"/>
              </a:rPr>
              <a:t> Cardiovasc Surg. 2016 Jul;152(1):171-7. </a:t>
            </a:r>
            <a:endParaRPr lang="en-US" dirty="0"/>
          </a:p>
        </p:txBody>
      </p:sp>
      <p:sp>
        <p:nvSpPr>
          <p:cNvPr id="12" name="TextBox 11">
            <a:extLst>
              <a:ext uri="{FF2B5EF4-FFF2-40B4-BE49-F238E27FC236}">
                <a16:creationId xmlns:a16="http://schemas.microsoft.com/office/drawing/2014/main" id="{5D142023-F456-F31E-225E-D27A776D549A}"/>
              </a:ext>
            </a:extLst>
          </p:cNvPr>
          <p:cNvSpPr txBox="1"/>
          <p:nvPr/>
        </p:nvSpPr>
        <p:spPr>
          <a:xfrm>
            <a:off x="5700965" y="5654083"/>
            <a:ext cx="6099462" cy="369332"/>
          </a:xfrm>
          <a:prstGeom prst="rect">
            <a:avLst/>
          </a:prstGeom>
          <a:noFill/>
        </p:spPr>
        <p:txBody>
          <a:bodyPr wrap="square">
            <a:spAutoFit/>
          </a:bodyPr>
          <a:lstStyle/>
          <a:p>
            <a:r>
              <a:rPr lang="en-US" b="0" i="0" u="none" strike="noStrike" dirty="0">
                <a:solidFill>
                  <a:srgbClr val="212121"/>
                </a:solidFill>
                <a:effectLst/>
                <a:latin typeface="BlinkMacSystemFont"/>
              </a:rPr>
              <a:t>J </a:t>
            </a:r>
            <a:r>
              <a:rPr lang="en-US" b="0" i="0" u="none" strike="noStrike" dirty="0" err="1">
                <a:solidFill>
                  <a:srgbClr val="212121"/>
                </a:solidFill>
                <a:effectLst/>
                <a:latin typeface="BlinkMacSystemFont"/>
              </a:rPr>
              <a:t>Thorac</a:t>
            </a:r>
            <a:r>
              <a:rPr lang="en-US" b="0" i="0" u="none" strike="noStrike" dirty="0">
                <a:solidFill>
                  <a:srgbClr val="212121"/>
                </a:solidFill>
                <a:effectLst/>
                <a:latin typeface="BlinkMacSystemFont"/>
              </a:rPr>
              <a:t> Cardiovasc Surg. 2022 Jul;164(1):211-222.e3. </a:t>
            </a:r>
            <a:endParaRPr lang="en-US" dirty="0"/>
          </a:p>
        </p:txBody>
      </p:sp>
      <p:pic>
        <p:nvPicPr>
          <p:cNvPr id="14" name="Content Placeholder 4" descr="Graphical user interface, text, application&#10;&#10;Description automatically generated">
            <a:extLst>
              <a:ext uri="{FF2B5EF4-FFF2-40B4-BE49-F238E27FC236}">
                <a16:creationId xmlns:a16="http://schemas.microsoft.com/office/drawing/2014/main" id="{11BFC3B4-ECD1-8811-5BA0-7CB5A23E3A12}"/>
              </a:ext>
            </a:extLst>
          </p:cNvPr>
          <p:cNvPicPr>
            <a:picLocks noGrp="1" noChangeAspect="1"/>
          </p:cNvPicPr>
          <p:nvPr>
            <p:ph idx="1"/>
          </p:nvPr>
        </p:nvPicPr>
        <p:blipFill>
          <a:blip r:embed="rId3"/>
          <a:stretch>
            <a:fillRect/>
          </a:stretch>
        </p:blipFill>
        <p:spPr>
          <a:xfrm>
            <a:off x="478331" y="430389"/>
            <a:ext cx="5617669" cy="3210097"/>
          </a:xfrm>
        </p:spPr>
      </p:pic>
      <p:pic>
        <p:nvPicPr>
          <p:cNvPr id="5" name="Content Placeholder 4" descr="Graphical user interface, application&#10;&#10;Description automatically generated">
            <a:extLst>
              <a:ext uri="{FF2B5EF4-FFF2-40B4-BE49-F238E27FC236}">
                <a16:creationId xmlns:a16="http://schemas.microsoft.com/office/drawing/2014/main" id="{A088A4B1-8E66-56EA-4301-C3D822B70F0B}"/>
              </a:ext>
            </a:extLst>
          </p:cNvPr>
          <p:cNvPicPr>
            <a:picLocks noChangeAspect="1"/>
          </p:cNvPicPr>
          <p:nvPr/>
        </p:nvPicPr>
        <p:blipFill>
          <a:blip r:embed="rId4"/>
          <a:stretch>
            <a:fillRect/>
          </a:stretch>
        </p:blipFill>
        <p:spPr>
          <a:xfrm>
            <a:off x="5666419" y="1832748"/>
            <a:ext cx="6352068" cy="3821335"/>
          </a:xfrm>
          <a:prstGeom prst="rect">
            <a:avLst/>
          </a:prstGeom>
        </p:spPr>
      </p:pic>
    </p:spTree>
    <p:extLst>
      <p:ext uri="{BB962C8B-B14F-4D97-AF65-F5344CB8AC3E}">
        <p14:creationId xmlns:p14="http://schemas.microsoft.com/office/powerpoint/2010/main" val="42726057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E6258-E254-1178-392B-60E47A1AF188}"/>
              </a:ext>
            </a:extLst>
          </p:cNvPr>
          <p:cNvSpPr>
            <a:spLocks noGrp="1"/>
          </p:cNvSpPr>
          <p:nvPr>
            <p:ph type="title"/>
          </p:nvPr>
        </p:nvSpPr>
        <p:spPr>
          <a:xfrm>
            <a:off x="838199" y="681037"/>
            <a:ext cx="10515600" cy="1325563"/>
          </a:xfrm>
        </p:spPr>
        <p:txBody>
          <a:bodyPr>
            <a:noAutofit/>
          </a:bodyPr>
          <a:lstStyle/>
          <a:p>
            <a:r>
              <a:rPr lang="en-US" sz="2800" b="1" i="0" u="none" strike="noStrike" dirty="0">
                <a:solidFill>
                  <a:schemeClr val="accent5"/>
                </a:solidFill>
                <a:effectLst/>
                <a:latin typeface="Merriweather" pitchFamily="2" charset="77"/>
              </a:rPr>
              <a:t>Use of a Risk Analytic Algorithm to Inform Weaning From Vasoactive Medication in Patients Following Pediatric Cardiac Surgery</a:t>
            </a:r>
            <a:br>
              <a:rPr lang="en-US" sz="2800" b="1" i="0" u="none" strike="noStrike" dirty="0">
                <a:solidFill>
                  <a:schemeClr val="accent5"/>
                </a:solidFill>
                <a:effectLst/>
                <a:latin typeface="Merriweather" pitchFamily="2" charset="77"/>
              </a:rPr>
            </a:br>
            <a:r>
              <a:rPr lang="en-US" sz="1400" b="1" i="0" u="none" strike="noStrike" dirty="0">
                <a:solidFill>
                  <a:schemeClr val="accent5"/>
                </a:solidFill>
                <a:effectLst/>
                <a:latin typeface="Merriweather" pitchFamily="2" charset="77"/>
              </a:rPr>
              <a:t>Goldsmith et al 2021</a:t>
            </a:r>
            <a:br>
              <a:rPr lang="en-US" sz="2800" b="1" i="0" u="none" strike="noStrike" dirty="0">
                <a:solidFill>
                  <a:schemeClr val="accent5"/>
                </a:solidFill>
                <a:effectLst/>
                <a:latin typeface="Merriweather" pitchFamily="2" charset="77"/>
              </a:rPr>
            </a:br>
            <a:endParaRPr lang="en-US" sz="2800" dirty="0">
              <a:solidFill>
                <a:schemeClr val="accent5"/>
              </a:solidFill>
            </a:endParaRPr>
          </a:p>
        </p:txBody>
      </p:sp>
      <p:pic>
        <p:nvPicPr>
          <p:cNvPr id="5" name="Content Placeholder 4" descr="A graph showing the growth of a number of people&#10;&#10;Description automatically generated with medium confidence">
            <a:extLst>
              <a:ext uri="{FF2B5EF4-FFF2-40B4-BE49-F238E27FC236}">
                <a16:creationId xmlns:a16="http://schemas.microsoft.com/office/drawing/2014/main" id="{6E28A6C8-8FC6-9CF0-6629-9BA7650902D0}"/>
              </a:ext>
            </a:extLst>
          </p:cNvPr>
          <p:cNvPicPr>
            <a:picLocks noGrp="1" noChangeAspect="1"/>
          </p:cNvPicPr>
          <p:nvPr>
            <p:ph idx="1"/>
          </p:nvPr>
        </p:nvPicPr>
        <p:blipFill>
          <a:blip r:embed="rId2"/>
          <a:stretch>
            <a:fillRect/>
          </a:stretch>
        </p:blipFill>
        <p:spPr>
          <a:xfrm>
            <a:off x="6640442" y="1661406"/>
            <a:ext cx="4713357" cy="4351338"/>
          </a:xfrm>
        </p:spPr>
      </p:pic>
      <p:pic>
        <p:nvPicPr>
          <p:cNvPr id="7" name="Picture 6" descr="A diagram of a patient's recovery&#10;&#10;Description automatically generated">
            <a:extLst>
              <a:ext uri="{FF2B5EF4-FFF2-40B4-BE49-F238E27FC236}">
                <a16:creationId xmlns:a16="http://schemas.microsoft.com/office/drawing/2014/main" id="{C67E7684-06C2-B0E1-D2E3-FA04E707E6AD}"/>
              </a:ext>
            </a:extLst>
          </p:cNvPr>
          <p:cNvPicPr>
            <a:picLocks noChangeAspect="1"/>
          </p:cNvPicPr>
          <p:nvPr/>
        </p:nvPicPr>
        <p:blipFill>
          <a:blip r:embed="rId3"/>
          <a:stretch>
            <a:fillRect/>
          </a:stretch>
        </p:blipFill>
        <p:spPr>
          <a:xfrm>
            <a:off x="431800" y="2321914"/>
            <a:ext cx="5854700" cy="3030322"/>
          </a:xfrm>
          <a:prstGeom prst="rect">
            <a:avLst/>
          </a:prstGeom>
        </p:spPr>
      </p:pic>
      <p:pic>
        <p:nvPicPr>
          <p:cNvPr id="8" name="Picture 7">
            <a:extLst>
              <a:ext uri="{FF2B5EF4-FFF2-40B4-BE49-F238E27FC236}">
                <a16:creationId xmlns:a16="http://schemas.microsoft.com/office/drawing/2014/main" id="{07F1A7D1-D0B2-0BF1-54D1-A800DB02E7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89660" y="6095106"/>
            <a:ext cx="2628827" cy="482670"/>
          </a:xfrm>
          <a:prstGeom prst="rect">
            <a:avLst/>
          </a:prstGeom>
        </p:spPr>
      </p:pic>
    </p:spTree>
    <p:extLst>
      <p:ext uri="{BB962C8B-B14F-4D97-AF65-F5344CB8AC3E}">
        <p14:creationId xmlns:p14="http://schemas.microsoft.com/office/powerpoint/2010/main" val="13336234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C1356-03F2-F4AA-4230-6209F90FF9A5}"/>
              </a:ext>
            </a:extLst>
          </p:cNvPr>
          <p:cNvSpPr>
            <a:spLocks noGrp="1"/>
          </p:cNvSpPr>
          <p:nvPr>
            <p:ph type="title"/>
          </p:nvPr>
        </p:nvSpPr>
        <p:spPr/>
        <p:txBody>
          <a:bodyPr>
            <a:normAutofit fontScale="90000"/>
          </a:bodyPr>
          <a:lstStyle/>
          <a:p>
            <a:r>
              <a:rPr lang="en-US" sz="3100" b="0" i="0" u="none" strike="noStrike" dirty="0">
                <a:solidFill>
                  <a:schemeClr val="accent5"/>
                </a:solidFill>
                <a:effectLst/>
                <a:latin typeface="Cambria" panose="02040503050406030204" pitchFamily="18" charset="0"/>
              </a:rPr>
              <a:t>Associations with Extubation Failure and Predictive Value of Risk Analytics Algorithms with Extubation Readiness Tests following Congenital Cardiac Surgery</a:t>
            </a:r>
            <a:br>
              <a:rPr lang="en-US" sz="1800" b="0" i="0" u="none" strike="noStrike" dirty="0">
                <a:solidFill>
                  <a:schemeClr val="accent5"/>
                </a:solidFill>
                <a:effectLst/>
                <a:latin typeface="Cambria" panose="02040503050406030204" pitchFamily="18" charset="0"/>
              </a:rPr>
            </a:br>
            <a:r>
              <a:rPr lang="en-US" sz="1400" b="0" i="0" u="none" strike="noStrike" dirty="0">
                <a:solidFill>
                  <a:schemeClr val="accent5"/>
                </a:solidFill>
                <a:effectLst/>
                <a:latin typeface="Cambria" panose="02040503050406030204" pitchFamily="18" charset="0"/>
              </a:rPr>
              <a:t>Hames et al 2022</a:t>
            </a:r>
            <a:endParaRPr lang="en-US" sz="1400" dirty="0">
              <a:solidFill>
                <a:schemeClr val="accent5"/>
              </a:solidFill>
            </a:endParaRPr>
          </a:p>
        </p:txBody>
      </p:sp>
      <p:pic>
        <p:nvPicPr>
          <p:cNvPr id="5" name="Content Placeholder 4" descr="A table with numbers and symbols&#10;&#10;Description automatically generated">
            <a:extLst>
              <a:ext uri="{FF2B5EF4-FFF2-40B4-BE49-F238E27FC236}">
                <a16:creationId xmlns:a16="http://schemas.microsoft.com/office/drawing/2014/main" id="{F7E70952-84FD-7E6B-0A37-F8A7B897AFAF}"/>
              </a:ext>
            </a:extLst>
          </p:cNvPr>
          <p:cNvPicPr>
            <a:picLocks noGrp="1" noChangeAspect="1"/>
          </p:cNvPicPr>
          <p:nvPr>
            <p:ph idx="1"/>
          </p:nvPr>
        </p:nvPicPr>
        <p:blipFill>
          <a:blip r:embed="rId2"/>
          <a:stretch>
            <a:fillRect/>
          </a:stretch>
        </p:blipFill>
        <p:spPr>
          <a:xfrm>
            <a:off x="2239820" y="1584324"/>
            <a:ext cx="7712359" cy="5155545"/>
          </a:xfrm>
        </p:spPr>
      </p:pic>
      <p:pic>
        <p:nvPicPr>
          <p:cNvPr id="6" name="Picture 5">
            <a:extLst>
              <a:ext uri="{FF2B5EF4-FFF2-40B4-BE49-F238E27FC236}">
                <a16:creationId xmlns:a16="http://schemas.microsoft.com/office/drawing/2014/main" id="{D77ED77A-3E52-751E-583A-95E226DCD0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9660" y="6095106"/>
            <a:ext cx="2628827" cy="482670"/>
          </a:xfrm>
          <a:prstGeom prst="rect">
            <a:avLst/>
          </a:prstGeom>
        </p:spPr>
      </p:pic>
    </p:spTree>
    <p:extLst>
      <p:ext uri="{BB962C8B-B14F-4D97-AF65-F5344CB8AC3E}">
        <p14:creationId xmlns:p14="http://schemas.microsoft.com/office/powerpoint/2010/main" val="42697962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text, indoor, floor, cluttered&#10;&#10;Description automatically generated">
            <a:extLst>
              <a:ext uri="{FF2B5EF4-FFF2-40B4-BE49-F238E27FC236}">
                <a16:creationId xmlns:a16="http://schemas.microsoft.com/office/drawing/2014/main" id="{C64920BB-F06A-D644-9742-9176510BD4A4}"/>
              </a:ext>
            </a:extLst>
          </p:cNvPr>
          <p:cNvPicPr>
            <a:picLocks noGrp="1" noChangeAspect="1"/>
          </p:cNvPicPr>
          <p:nvPr>
            <p:ph idx="1"/>
          </p:nvPr>
        </p:nvPicPr>
        <p:blipFill rotWithShape="1">
          <a:blip r:embed="rId2"/>
          <a:srcRect b="1368"/>
          <a:stretch/>
        </p:blipFill>
        <p:spPr>
          <a:xfrm>
            <a:off x="1460597" y="1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Tree>
    <p:extLst>
      <p:ext uri="{BB962C8B-B14F-4D97-AF65-F5344CB8AC3E}">
        <p14:creationId xmlns:p14="http://schemas.microsoft.com/office/powerpoint/2010/main" val="1251949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screenshot of a computer&#10;&#10;Description automatically generated">
            <a:extLst>
              <a:ext uri="{FF2B5EF4-FFF2-40B4-BE49-F238E27FC236}">
                <a16:creationId xmlns:a16="http://schemas.microsoft.com/office/drawing/2014/main" id="{527F3167-5152-124D-568C-008EF9B40F78}"/>
              </a:ext>
            </a:extLst>
          </p:cNvPr>
          <p:cNvPicPr>
            <a:picLocks noGrp="1" noChangeAspect="1"/>
          </p:cNvPicPr>
          <p:nvPr>
            <p:ph idx="1"/>
          </p:nvPr>
        </p:nvPicPr>
        <p:blipFill>
          <a:blip r:embed="rId2"/>
          <a:stretch>
            <a:fillRect/>
          </a:stretch>
        </p:blipFill>
        <p:spPr>
          <a:xfrm>
            <a:off x="498830" y="1152517"/>
            <a:ext cx="10829350" cy="4597456"/>
          </a:xfrm>
          <a:noFill/>
        </p:spPr>
      </p:pic>
      <p:sp>
        <p:nvSpPr>
          <p:cNvPr id="6" name="TextBox 5">
            <a:extLst>
              <a:ext uri="{FF2B5EF4-FFF2-40B4-BE49-F238E27FC236}">
                <a16:creationId xmlns:a16="http://schemas.microsoft.com/office/drawing/2014/main" id="{CC443C79-16E1-3F6C-0397-E040F6BB354B}"/>
              </a:ext>
            </a:extLst>
          </p:cNvPr>
          <p:cNvSpPr txBox="1"/>
          <p:nvPr/>
        </p:nvSpPr>
        <p:spPr>
          <a:xfrm>
            <a:off x="147925" y="6402611"/>
            <a:ext cx="5791200" cy="400110"/>
          </a:xfrm>
          <a:prstGeom prst="rect">
            <a:avLst/>
          </a:prstGeom>
          <a:noFill/>
        </p:spPr>
        <p:txBody>
          <a:bodyPr wrap="square" rtlCol="0">
            <a:spAutoFit/>
          </a:bodyPr>
          <a:lstStyle/>
          <a:p>
            <a:r>
              <a:rPr lang="en-US" sz="1000" b="1" i="1" kern="1800" dirty="0">
                <a:solidFill>
                  <a:srgbClr val="212121"/>
                </a:solidFill>
                <a:effectLst/>
                <a:ea typeface="Times New Roman" panose="02020603050405020304" pitchFamily="18" charset="0"/>
              </a:rPr>
              <a:t>Use of a Risk Analytic Algorithm to Inform Weaning from Vasoactive Medication in Patients Following Pediatric Cardiac Surgery</a:t>
            </a:r>
            <a:r>
              <a:rPr lang="en-US" sz="1000" b="1" kern="1800" dirty="0">
                <a:solidFill>
                  <a:srgbClr val="212121"/>
                </a:solidFill>
                <a:effectLst/>
                <a:ea typeface="Times New Roman" panose="02020603050405020304" pitchFamily="18" charset="0"/>
              </a:rPr>
              <a:t>, Futterman C, Gazit A, </a:t>
            </a:r>
            <a:r>
              <a:rPr lang="en-US" sz="1000" b="1" kern="1800" dirty="0">
                <a:solidFill>
                  <a:srgbClr val="212121"/>
                </a:solidFill>
                <a:ea typeface="Times New Roman" panose="02020603050405020304" pitchFamily="18" charset="0"/>
              </a:rPr>
              <a:t>Salvin JW et al.</a:t>
            </a:r>
            <a:r>
              <a:rPr lang="en-US" sz="1000" b="1" kern="1800" dirty="0">
                <a:solidFill>
                  <a:srgbClr val="212121"/>
                </a:solidFill>
                <a:effectLst/>
                <a:ea typeface="Times New Roman" panose="02020603050405020304" pitchFamily="18" charset="0"/>
              </a:rPr>
              <a:t>, World Congress abstract 2023</a:t>
            </a:r>
            <a:endParaRPr lang="en-US" sz="1000" dirty="0"/>
          </a:p>
        </p:txBody>
      </p:sp>
      <p:pic>
        <p:nvPicPr>
          <p:cNvPr id="7" name="Picture 6">
            <a:extLst>
              <a:ext uri="{FF2B5EF4-FFF2-40B4-BE49-F238E27FC236}">
                <a16:creationId xmlns:a16="http://schemas.microsoft.com/office/drawing/2014/main" id="{C59E4EB5-C58D-1AAE-8FC7-9FDC9C93E9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71876" y="6161276"/>
            <a:ext cx="2628827" cy="482670"/>
          </a:xfrm>
          <a:prstGeom prst="rect">
            <a:avLst/>
          </a:prstGeom>
        </p:spPr>
      </p:pic>
      <p:sp>
        <p:nvSpPr>
          <p:cNvPr id="4" name="TextBox 3">
            <a:extLst>
              <a:ext uri="{FF2B5EF4-FFF2-40B4-BE49-F238E27FC236}">
                <a16:creationId xmlns:a16="http://schemas.microsoft.com/office/drawing/2014/main" id="{37674FB9-0A16-095A-4C30-7A1A21968AE9}"/>
              </a:ext>
            </a:extLst>
          </p:cNvPr>
          <p:cNvSpPr txBox="1"/>
          <p:nvPr/>
        </p:nvSpPr>
        <p:spPr>
          <a:xfrm>
            <a:off x="1835531" y="5163697"/>
            <a:ext cx="8207188" cy="923330"/>
          </a:xfrm>
          <a:prstGeom prst="rect">
            <a:avLst/>
          </a:prstGeom>
          <a:noFill/>
        </p:spPr>
        <p:txBody>
          <a:bodyPr wrap="square">
            <a:spAutoFit/>
          </a:bodyPr>
          <a:lstStyle/>
          <a:p>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Negative binomial regression risk adjusted model showed that IVAI duration was 18% shorter (95% CI: 5 - 29%) in the intervention group</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with the largest effect size in STAT 5. There was no change in ICU LOS or cardiac arrest.</a:t>
            </a:r>
            <a:endParaRPr lang="en-US" dirty="0"/>
          </a:p>
        </p:txBody>
      </p:sp>
      <p:sp>
        <p:nvSpPr>
          <p:cNvPr id="2" name="Title 1">
            <a:extLst>
              <a:ext uri="{FF2B5EF4-FFF2-40B4-BE49-F238E27FC236}">
                <a16:creationId xmlns:a16="http://schemas.microsoft.com/office/drawing/2014/main" id="{ABBE0C9E-75BA-CCFA-527D-67A4A5404BF9}"/>
              </a:ext>
            </a:extLst>
          </p:cNvPr>
          <p:cNvSpPr>
            <a:spLocks noGrp="1"/>
          </p:cNvSpPr>
          <p:nvPr>
            <p:ph type="title"/>
          </p:nvPr>
        </p:nvSpPr>
        <p:spPr>
          <a:xfrm>
            <a:off x="838200" y="-25865"/>
            <a:ext cx="10515600" cy="1325563"/>
          </a:xfrm>
        </p:spPr>
        <p:txBody>
          <a:bodyPr/>
          <a:lstStyle/>
          <a:p>
            <a:pPr algn="ctr"/>
            <a:r>
              <a:rPr lang="en-US" dirty="0">
                <a:solidFill>
                  <a:schemeClr val="accent5"/>
                </a:solidFill>
              </a:rPr>
              <a:t>Vasoactive wean clinical trial</a:t>
            </a:r>
            <a:br>
              <a:rPr lang="en-US" dirty="0">
                <a:solidFill>
                  <a:schemeClr val="accent5"/>
                </a:solidFill>
              </a:rPr>
            </a:br>
            <a:r>
              <a:rPr lang="en-US" sz="2000" dirty="0">
                <a:solidFill>
                  <a:schemeClr val="accent5"/>
                </a:solidFill>
              </a:rPr>
              <a:t>BCH, St. Louis, Children’s National </a:t>
            </a:r>
          </a:p>
        </p:txBody>
      </p:sp>
    </p:spTree>
    <p:extLst>
      <p:ext uri="{BB962C8B-B14F-4D97-AF65-F5344CB8AC3E}">
        <p14:creationId xmlns:p14="http://schemas.microsoft.com/office/powerpoint/2010/main" val="31358716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E2B89-D03F-3CBC-2B38-F698E1A21E1A}"/>
              </a:ext>
            </a:extLst>
          </p:cNvPr>
          <p:cNvSpPr>
            <a:spLocks noGrp="1"/>
          </p:cNvSpPr>
          <p:nvPr>
            <p:ph type="title"/>
          </p:nvPr>
        </p:nvSpPr>
        <p:spPr/>
        <p:txBody>
          <a:bodyPr/>
          <a:lstStyle/>
          <a:p>
            <a:pPr algn="ctr"/>
            <a:r>
              <a:rPr lang="en-US" dirty="0">
                <a:solidFill>
                  <a:schemeClr val="accent1"/>
                </a:solidFill>
              </a:rPr>
              <a:t>Can predictive analytics improve outcomes?</a:t>
            </a:r>
          </a:p>
        </p:txBody>
      </p:sp>
      <p:sp>
        <p:nvSpPr>
          <p:cNvPr id="3" name="Content Placeholder 2">
            <a:extLst>
              <a:ext uri="{FF2B5EF4-FFF2-40B4-BE49-F238E27FC236}">
                <a16:creationId xmlns:a16="http://schemas.microsoft.com/office/drawing/2014/main" id="{D8C0DC3B-E18B-53D2-4D8B-5EDE2EEBB88E}"/>
              </a:ext>
            </a:extLst>
          </p:cNvPr>
          <p:cNvSpPr>
            <a:spLocks noGrp="1"/>
          </p:cNvSpPr>
          <p:nvPr>
            <p:ph type="body" idx="1"/>
          </p:nvPr>
        </p:nvSpPr>
        <p:spPr>
          <a:xfrm>
            <a:off x="838200" y="1825625"/>
            <a:ext cx="10515600" cy="4351338"/>
          </a:xfrm>
        </p:spPr>
        <p:txBody>
          <a:bodyPr/>
          <a:lstStyle/>
          <a:p>
            <a:r>
              <a:rPr lang="en-US" dirty="0"/>
              <a:t>To gauge impact of these tools:</a:t>
            </a:r>
          </a:p>
          <a:p>
            <a:pPr lvl="1"/>
            <a:r>
              <a:rPr lang="en-US" dirty="0"/>
              <a:t>Need to understand how and why decisions are made</a:t>
            </a:r>
          </a:p>
          <a:p>
            <a:pPr lvl="1"/>
            <a:r>
              <a:rPr lang="en-US" dirty="0"/>
              <a:t>Implementation is key – clinical decision support system?</a:t>
            </a:r>
          </a:p>
          <a:p>
            <a:pPr lvl="1"/>
            <a:r>
              <a:rPr lang="en-US" dirty="0"/>
              <a:t>An understanding of the workflow and environment</a:t>
            </a:r>
          </a:p>
          <a:p>
            <a:pPr lvl="1"/>
            <a:r>
              <a:rPr lang="en-US" dirty="0"/>
              <a:t>Capture human factors</a:t>
            </a:r>
          </a:p>
          <a:p>
            <a:pPr lvl="1"/>
            <a:endParaRPr lang="en-US" dirty="0"/>
          </a:p>
        </p:txBody>
      </p:sp>
      <p:pic>
        <p:nvPicPr>
          <p:cNvPr id="4" name="Picture 3">
            <a:extLst>
              <a:ext uri="{FF2B5EF4-FFF2-40B4-BE49-F238E27FC236}">
                <a16:creationId xmlns:a16="http://schemas.microsoft.com/office/drawing/2014/main" id="{2DD84D3D-99EF-27F6-4466-1CE2E72B53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6318" y="5829230"/>
            <a:ext cx="2628827" cy="482670"/>
          </a:xfrm>
          <a:prstGeom prst="rect">
            <a:avLst/>
          </a:prstGeom>
        </p:spPr>
      </p:pic>
    </p:spTree>
    <p:extLst>
      <p:ext uri="{BB962C8B-B14F-4D97-AF65-F5344CB8AC3E}">
        <p14:creationId xmlns:p14="http://schemas.microsoft.com/office/powerpoint/2010/main" val="22672952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1CB7B-B648-324C-928A-934BC7B6EF42}"/>
              </a:ext>
            </a:extLst>
          </p:cNvPr>
          <p:cNvSpPr>
            <a:spLocks noGrp="1"/>
          </p:cNvSpPr>
          <p:nvPr>
            <p:ph type="title"/>
          </p:nvPr>
        </p:nvSpPr>
        <p:spPr>
          <a:xfrm>
            <a:off x="838200" y="216547"/>
            <a:ext cx="10515600" cy="1325563"/>
          </a:xfrm>
        </p:spPr>
        <p:txBody>
          <a:bodyPr/>
          <a:lstStyle/>
          <a:p>
            <a:pPr algn="ctr"/>
            <a:r>
              <a:rPr lang="en-US" dirty="0">
                <a:solidFill>
                  <a:schemeClr val="accent5"/>
                </a:solidFill>
              </a:rPr>
              <a:t>Human factors</a:t>
            </a:r>
          </a:p>
        </p:txBody>
      </p:sp>
      <p:grpSp>
        <p:nvGrpSpPr>
          <p:cNvPr id="8" name="Group 7">
            <a:extLst>
              <a:ext uri="{FF2B5EF4-FFF2-40B4-BE49-F238E27FC236}">
                <a16:creationId xmlns:a16="http://schemas.microsoft.com/office/drawing/2014/main" id="{76BA1B6F-5776-E923-DDCB-E6CBF17B9AB2}"/>
              </a:ext>
            </a:extLst>
          </p:cNvPr>
          <p:cNvGrpSpPr/>
          <p:nvPr/>
        </p:nvGrpSpPr>
        <p:grpSpPr>
          <a:xfrm>
            <a:off x="838200" y="1190727"/>
            <a:ext cx="4056734" cy="5145714"/>
            <a:chOff x="324203" y="1347161"/>
            <a:chExt cx="4056734" cy="5145714"/>
          </a:xfrm>
        </p:grpSpPr>
        <p:grpSp>
          <p:nvGrpSpPr>
            <p:cNvPr id="4" name="Group 3">
              <a:extLst>
                <a:ext uri="{FF2B5EF4-FFF2-40B4-BE49-F238E27FC236}">
                  <a16:creationId xmlns:a16="http://schemas.microsoft.com/office/drawing/2014/main" id="{EFF580D2-77F8-A9E1-CCEB-F0EAC25C13EC}"/>
                </a:ext>
              </a:extLst>
            </p:cNvPr>
            <p:cNvGrpSpPr/>
            <p:nvPr/>
          </p:nvGrpSpPr>
          <p:grpSpPr>
            <a:xfrm>
              <a:off x="324203" y="1347161"/>
              <a:ext cx="4056734" cy="2476960"/>
              <a:chOff x="1" y="1409240"/>
              <a:chExt cx="4056734" cy="2476960"/>
            </a:xfrm>
          </p:grpSpPr>
          <p:pic>
            <p:nvPicPr>
              <p:cNvPr id="12" name="Picture 11" descr="Chart, radar chart&#10;&#10;Description automatically generated">
                <a:extLst>
                  <a:ext uri="{FF2B5EF4-FFF2-40B4-BE49-F238E27FC236}">
                    <a16:creationId xmlns:a16="http://schemas.microsoft.com/office/drawing/2014/main" id="{31B061D7-6E33-634F-BDCA-6173F56817B9}"/>
                  </a:ext>
                </a:extLst>
              </p:cNvPr>
              <p:cNvPicPr>
                <a:picLocks noChangeAspect="1"/>
              </p:cNvPicPr>
              <p:nvPr/>
            </p:nvPicPr>
            <p:blipFill rotWithShape="1">
              <a:blip r:embed="rId2"/>
              <a:srcRect l="287"/>
              <a:stretch/>
            </p:blipFill>
            <p:spPr>
              <a:xfrm>
                <a:off x="1" y="1679104"/>
                <a:ext cx="4056734" cy="2207096"/>
              </a:xfrm>
              <a:prstGeom prst="rect">
                <a:avLst/>
              </a:prstGeom>
            </p:spPr>
          </p:pic>
          <p:sp>
            <p:nvSpPr>
              <p:cNvPr id="13" name="TextBox 12">
                <a:extLst>
                  <a:ext uri="{FF2B5EF4-FFF2-40B4-BE49-F238E27FC236}">
                    <a16:creationId xmlns:a16="http://schemas.microsoft.com/office/drawing/2014/main" id="{2EAB55D1-F6F3-2541-B127-924EF9153189}"/>
                  </a:ext>
                </a:extLst>
              </p:cNvPr>
              <p:cNvSpPr txBox="1"/>
              <p:nvPr/>
            </p:nvSpPr>
            <p:spPr>
              <a:xfrm>
                <a:off x="324203" y="1409240"/>
                <a:ext cx="2892936" cy="369332"/>
              </a:xfrm>
              <a:prstGeom prst="rect">
                <a:avLst/>
              </a:prstGeom>
              <a:noFill/>
            </p:spPr>
            <p:txBody>
              <a:bodyPr wrap="square" rtlCol="0">
                <a:spAutoFit/>
              </a:bodyPr>
              <a:lstStyle/>
              <a:p>
                <a:r>
                  <a:rPr lang="en-US" i="1" dirty="0"/>
                  <a:t>Semi-structured Interviews</a:t>
                </a:r>
                <a:endParaRPr lang="en-US" dirty="0"/>
              </a:p>
            </p:txBody>
          </p:sp>
        </p:grpSp>
        <p:grpSp>
          <p:nvGrpSpPr>
            <p:cNvPr id="5" name="Group 4">
              <a:extLst>
                <a:ext uri="{FF2B5EF4-FFF2-40B4-BE49-F238E27FC236}">
                  <a16:creationId xmlns:a16="http://schemas.microsoft.com/office/drawing/2014/main" id="{3F4C0C0E-7541-B0D8-E23F-5A23B4EE3A2E}"/>
                </a:ext>
              </a:extLst>
            </p:cNvPr>
            <p:cNvGrpSpPr/>
            <p:nvPr/>
          </p:nvGrpSpPr>
          <p:grpSpPr>
            <a:xfrm>
              <a:off x="324203" y="4057633"/>
              <a:ext cx="4021788" cy="2435242"/>
              <a:chOff x="133016" y="4272359"/>
              <a:chExt cx="4021788" cy="2435242"/>
            </a:xfrm>
          </p:grpSpPr>
          <p:pic>
            <p:nvPicPr>
              <p:cNvPr id="11" name="Picture 10" descr="Chart, radar chart&#10;&#10;Description automatically generated">
                <a:extLst>
                  <a:ext uri="{FF2B5EF4-FFF2-40B4-BE49-F238E27FC236}">
                    <a16:creationId xmlns:a16="http://schemas.microsoft.com/office/drawing/2014/main" id="{E4B4D3BC-DD61-8940-8457-1EDC7D4A228A}"/>
                  </a:ext>
                </a:extLst>
              </p:cNvPr>
              <p:cNvPicPr>
                <a:picLocks noChangeAspect="1"/>
              </p:cNvPicPr>
              <p:nvPr/>
            </p:nvPicPr>
            <p:blipFill rotWithShape="1">
              <a:blip r:embed="rId3"/>
              <a:srcRect r="1145"/>
              <a:stretch/>
            </p:blipFill>
            <p:spPr>
              <a:xfrm>
                <a:off x="133016" y="4500505"/>
                <a:ext cx="4021788" cy="2207096"/>
              </a:xfrm>
              <a:prstGeom prst="rect">
                <a:avLst/>
              </a:prstGeom>
            </p:spPr>
          </p:pic>
          <p:sp>
            <p:nvSpPr>
              <p:cNvPr id="14" name="TextBox 13">
                <a:extLst>
                  <a:ext uri="{FF2B5EF4-FFF2-40B4-BE49-F238E27FC236}">
                    <a16:creationId xmlns:a16="http://schemas.microsoft.com/office/drawing/2014/main" id="{3F0905CE-B166-FD42-AA9A-82F91FFDDF62}"/>
                  </a:ext>
                </a:extLst>
              </p:cNvPr>
              <p:cNvSpPr txBox="1"/>
              <p:nvPr/>
            </p:nvSpPr>
            <p:spPr>
              <a:xfrm>
                <a:off x="324203" y="4272359"/>
                <a:ext cx="2820046" cy="369332"/>
              </a:xfrm>
              <a:prstGeom prst="rect">
                <a:avLst/>
              </a:prstGeom>
              <a:noFill/>
            </p:spPr>
            <p:txBody>
              <a:bodyPr wrap="square" rtlCol="0">
                <a:spAutoFit/>
              </a:bodyPr>
              <a:lstStyle/>
              <a:p>
                <a:r>
                  <a:rPr lang="en-US" i="1" dirty="0"/>
                  <a:t>Ethnographic Observations</a:t>
                </a:r>
                <a:endParaRPr lang="en-US" dirty="0"/>
              </a:p>
            </p:txBody>
          </p:sp>
        </p:grpSp>
      </p:grpSp>
      <p:sp>
        <p:nvSpPr>
          <p:cNvPr id="3" name="Rectangle 2">
            <a:extLst>
              <a:ext uri="{FF2B5EF4-FFF2-40B4-BE49-F238E27FC236}">
                <a16:creationId xmlns:a16="http://schemas.microsoft.com/office/drawing/2014/main" id="{80760C32-DDA7-C14D-9DA1-B4A50D9CCC70}"/>
              </a:ext>
            </a:extLst>
          </p:cNvPr>
          <p:cNvSpPr/>
          <p:nvPr/>
        </p:nvSpPr>
        <p:spPr>
          <a:xfrm>
            <a:off x="3293660" y="6059435"/>
            <a:ext cx="6096000" cy="738664"/>
          </a:xfrm>
          <a:prstGeom prst="rect">
            <a:avLst/>
          </a:prstGeom>
        </p:spPr>
        <p:txBody>
          <a:bodyPr>
            <a:spAutoFit/>
          </a:bodyPr>
          <a:lstStyle/>
          <a:p>
            <a:r>
              <a:rPr lang="en-US" sz="1400" b="1" dirty="0"/>
              <a:t>Complex decision making in an intensive care environment: Perceived practice versus observed reality; </a:t>
            </a:r>
            <a:r>
              <a:rPr lang="en-US" sz="1400" dirty="0"/>
              <a:t>Teele SA et al. Journal of Evaluation in Clinical Practice; 2024, 30(2), 337-345. https://</a:t>
            </a:r>
            <a:r>
              <a:rPr lang="en-US" sz="1400" dirty="0" err="1"/>
              <a:t>doi.org</a:t>
            </a:r>
            <a:r>
              <a:rPr lang="en-US" sz="1400" dirty="0"/>
              <a:t>/10.1111/jep.13930</a:t>
            </a:r>
            <a:endParaRPr lang="en-US" sz="1400" i="1" dirty="0"/>
          </a:p>
        </p:txBody>
      </p:sp>
      <p:sp>
        <p:nvSpPr>
          <p:cNvPr id="6" name="TextBox 5">
            <a:extLst>
              <a:ext uri="{FF2B5EF4-FFF2-40B4-BE49-F238E27FC236}">
                <a16:creationId xmlns:a16="http://schemas.microsoft.com/office/drawing/2014/main" id="{32A509CC-EF7D-5D49-9018-30621929843C}"/>
              </a:ext>
            </a:extLst>
          </p:cNvPr>
          <p:cNvSpPr txBox="1"/>
          <p:nvPr/>
        </p:nvSpPr>
        <p:spPr>
          <a:xfrm>
            <a:off x="5332936" y="1166842"/>
            <a:ext cx="5830933" cy="4524315"/>
          </a:xfrm>
          <a:prstGeom prst="rect">
            <a:avLst/>
          </a:prstGeom>
          <a:noFill/>
        </p:spPr>
        <p:txBody>
          <a:bodyPr wrap="square" rtlCol="0">
            <a:spAutoFit/>
          </a:bodyPr>
          <a:lstStyle/>
          <a:p>
            <a:pPr marL="285750" indent="-285750">
              <a:buFont typeface="Arial" panose="020B0604020202020204" pitchFamily="34" charset="0"/>
              <a:buChar char="•"/>
            </a:pPr>
            <a:r>
              <a:rPr lang="en-US" sz="2400" dirty="0"/>
              <a:t>Interviews vs. Observations</a:t>
            </a:r>
          </a:p>
          <a:p>
            <a:pPr marL="742950" lvl="1" indent="-285750">
              <a:buFont typeface="Arial" panose="020B0604020202020204" pitchFamily="34" charset="0"/>
              <a:buChar char="•"/>
            </a:pPr>
            <a:r>
              <a:rPr lang="en-US" sz="2400" dirty="0"/>
              <a:t>How we </a:t>
            </a:r>
            <a:r>
              <a:rPr lang="en-US" sz="2400" b="1" dirty="0"/>
              <a:t>say</a:t>
            </a:r>
            <a:r>
              <a:rPr lang="en-US" sz="2400" dirty="0"/>
              <a:t> we make decisions is quite discrepant from how we </a:t>
            </a:r>
            <a:r>
              <a:rPr lang="en-US" sz="2400" b="1" dirty="0"/>
              <a:t>make</a:t>
            </a:r>
            <a:r>
              <a:rPr lang="en-US" sz="2400" dirty="0"/>
              <a:t> decisions</a:t>
            </a:r>
          </a:p>
          <a:p>
            <a:pPr marL="1200150" lvl="2" indent="-285750">
              <a:buFont typeface="Arial" panose="020B0604020202020204" pitchFamily="34" charset="0"/>
              <a:buChar char="•"/>
            </a:pPr>
            <a:r>
              <a:rPr lang="en-US" sz="2400" dirty="0"/>
              <a:t>Patient characteristics (what we </a:t>
            </a:r>
            <a:r>
              <a:rPr lang="en-US" sz="2400" b="1" dirty="0"/>
              <a:t>say</a:t>
            </a:r>
            <a:r>
              <a:rPr lang="en-US" sz="2400" dirty="0"/>
              <a:t>) vs. team expertise and value based (stakeholder) characteristics (what we </a:t>
            </a:r>
            <a:r>
              <a:rPr lang="en-US" sz="2400" b="1" dirty="0"/>
              <a:t>do</a:t>
            </a:r>
            <a:r>
              <a:rPr lang="en-US" sz="2400" dirty="0"/>
              <a:t>)</a:t>
            </a:r>
          </a:p>
          <a:p>
            <a:pPr marL="742950" lvl="1" indent="-285750">
              <a:buFont typeface="Arial" panose="020B0604020202020204" pitchFamily="34" charset="0"/>
              <a:buChar char="•"/>
            </a:pPr>
            <a:r>
              <a:rPr lang="en-US" sz="2400" dirty="0"/>
              <a:t>Technology is directly connected to patient characteristics in what we say</a:t>
            </a:r>
          </a:p>
          <a:p>
            <a:pPr marL="742950" lvl="1" indent="-285750">
              <a:buFont typeface="Arial" panose="020B0604020202020204" pitchFamily="34" charset="0"/>
              <a:buChar char="•"/>
            </a:pPr>
            <a:r>
              <a:rPr lang="en-US" sz="2400" dirty="0"/>
              <a:t>Technology is very peripheral from patient characteristics in what we do</a:t>
            </a:r>
          </a:p>
        </p:txBody>
      </p:sp>
      <p:pic>
        <p:nvPicPr>
          <p:cNvPr id="7" name="Picture 6">
            <a:extLst>
              <a:ext uri="{FF2B5EF4-FFF2-40B4-BE49-F238E27FC236}">
                <a16:creationId xmlns:a16="http://schemas.microsoft.com/office/drawing/2014/main" id="{2DC67898-CDC6-5C1A-AE5A-B43195A17A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89660" y="6095106"/>
            <a:ext cx="2628827" cy="482670"/>
          </a:xfrm>
          <a:prstGeom prst="rect">
            <a:avLst/>
          </a:prstGeom>
        </p:spPr>
      </p:pic>
    </p:spTree>
    <p:extLst>
      <p:ext uri="{BB962C8B-B14F-4D97-AF65-F5344CB8AC3E}">
        <p14:creationId xmlns:p14="http://schemas.microsoft.com/office/powerpoint/2010/main" val="28529031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39992-7219-DF41-B5D0-C7A858966800}"/>
              </a:ext>
            </a:extLst>
          </p:cNvPr>
          <p:cNvSpPr>
            <a:spLocks noGrp="1"/>
          </p:cNvSpPr>
          <p:nvPr>
            <p:ph type="title"/>
          </p:nvPr>
        </p:nvSpPr>
        <p:spPr/>
        <p:txBody>
          <a:bodyPr/>
          <a:lstStyle/>
          <a:p>
            <a:pPr algn="ctr"/>
            <a:r>
              <a:rPr lang="en-US" dirty="0">
                <a:solidFill>
                  <a:schemeClr val="accent1"/>
                </a:solidFill>
              </a:rPr>
              <a:t>Why is this important?</a:t>
            </a:r>
          </a:p>
        </p:txBody>
      </p:sp>
      <p:sp>
        <p:nvSpPr>
          <p:cNvPr id="3" name="Content Placeholder 2">
            <a:extLst>
              <a:ext uri="{FF2B5EF4-FFF2-40B4-BE49-F238E27FC236}">
                <a16:creationId xmlns:a16="http://schemas.microsoft.com/office/drawing/2014/main" id="{1381A18E-1E67-5742-BA10-51B2D2CA49D9}"/>
              </a:ext>
            </a:extLst>
          </p:cNvPr>
          <p:cNvSpPr>
            <a:spLocks noGrp="1"/>
          </p:cNvSpPr>
          <p:nvPr>
            <p:ph idx="1"/>
          </p:nvPr>
        </p:nvSpPr>
        <p:spPr/>
        <p:txBody>
          <a:bodyPr/>
          <a:lstStyle/>
          <a:p>
            <a:r>
              <a:rPr lang="en-US" i="1" dirty="0"/>
              <a:t>Modification</a:t>
            </a:r>
            <a:r>
              <a:rPr lang="en-US" dirty="0"/>
              <a:t> of human factors is an essential component of incorporating technology aimed at optimizing patient care, improving the workplace environment</a:t>
            </a:r>
            <a:r>
              <a:rPr lang="en-US"/>
              <a:t>, strengthening </a:t>
            </a:r>
            <a:r>
              <a:rPr lang="en-US" dirty="0"/>
              <a:t>systems-based practice, and improving our approach to trainee education</a:t>
            </a:r>
          </a:p>
          <a:p>
            <a:r>
              <a:rPr lang="en-US" dirty="0"/>
              <a:t>Without a more sophisticated understanding of human factors, implementation of any CDSS tool is unlikely to have an impact in outcome</a:t>
            </a:r>
          </a:p>
          <a:p>
            <a:endParaRPr lang="en-US" dirty="0"/>
          </a:p>
          <a:p>
            <a:endParaRPr lang="en-US" dirty="0"/>
          </a:p>
          <a:p>
            <a:endParaRPr lang="en-US" dirty="0"/>
          </a:p>
        </p:txBody>
      </p:sp>
      <p:pic>
        <p:nvPicPr>
          <p:cNvPr id="4" name="Picture 3">
            <a:extLst>
              <a:ext uri="{FF2B5EF4-FFF2-40B4-BE49-F238E27FC236}">
                <a16:creationId xmlns:a16="http://schemas.microsoft.com/office/drawing/2014/main" id="{6DA87425-A9DC-0C49-EEDE-64D31B4269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9660" y="6095106"/>
            <a:ext cx="2628827" cy="482670"/>
          </a:xfrm>
          <a:prstGeom prst="rect">
            <a:avLst/>
          </a:prstGeom>
        </p:spPr>
      </p:pic>
    </p:spTree>
    <p:extLst>
      <p:ext uri="{BB962C8B-B14F-4D97-AF65-F5344CB8AC3E}">
        <p14:creationId xmlns:p14="http://schemas.microsoft.com/office/powerpoint/2010/main" val="16263084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57EDD-A14D-D748-832E-B0C88DE0F1CD}"/>
              </a:ext>
            </a:extLst>
          </p:cNvPr>
          <p:cNvSpPr>
            <a:spLocks noGrp="1"/>
          </p:cNvSpPr>
          <p:nvPr>
            <p:ph type="title"/>
          </p:nvPr>
        </p:nvSpPr>
        <p:spPr/>
        <p:txBody>
          <a:bodyPr/>
          <a:lstStyle/>
          <a:p>
            <a:pPr algn="ctr"/>
            <a:r>
              <a:rPr lang="en-US" dirty="0">
                <a:solidFill>
                  <a:schemeClr val="accent1"/>
                </a:solidFill>
              </a:rPr>
              <a:t>Conclusions</a:t>
            </a:r>
          </a:p>
        </p:txBody>
      </p:sp>
      <p:sp>
        <p:nvSpPr>
          <p:cNvPr id="3" name="Content Placeholder 2">
            <a:extLst>
              <a:ext uri="{FF2B5EF4-FFF2-40B4-BE49-F238E27FC236}">
                <a16:creationId xmlns:a16="http://schemas.microsoft.com/office/drawing/2014/main" id="{9E8776FC-9E92-0C4C-B9DA-95865A322E63}"/>
              </a:ext>
            </a:extLst>
          </p:cNvPr>
          <p:cNvSpPr>
            <a:spLocks noGrp="1"/>
          </p:cNvSpPr>
          <p:nvPr>
            <p:ph idx="1"/>
          </p:nvPr>
        </p:nvSpPr>
        <p:spPr/>
        <p:txBody>
          <a:bodyPr/>
          <a:lstStyle/>
          <a:p>
            <a:r>
              <a:rPr lang="en-US" dirty="0"/>
              <a:t>High frequency data collection systems may serve as a both early warning indicator of adverse events and an indicator for de-escalation of care</a:t>
            </a:r>
          </a:p>
          <a:p>
            <a:r>
              <a:rPr lang="en-US" dirty="0"/>
              <a:t>Must derive a better framework for utilization of such tools in order to maximize potential</a:t>
            </a:r>
          </a:p>
          <a:p>
            <a:r>
              <a:rPr lang="en-US" dirty="0"/>
              <a:t>Understanding of human factors are essential prior to the implementation of any analytics tool</a:t>
            </a:r>
          </a:p>
          <a:p>
            <a:pPr marL="457200" lvl="1" indent="0">
              <a:buNone/>
            </a:pPr>
            <a:endParaRPr lang="en-US" dirty="0"/>
          </a:p>
          <a:p>
            <a:endParaRPr lang="en-US" dirty="0"/>
          </a:p>
        </p:txBody>
      </p:sp>
      <p:pic>
        <p:nvPicPr>
          <p:cNvPr id="4" name="Picture 3">
            <a:extLst>
              <a:ext uri="{FF2B5EF4-FFF2-40B4-BE49-F238E27FC236}">
                <a16:creationId xmlns:a16="http://schemas.microsoft.com/office/drawing/2014/main" id="{A0A5D1B9-A12E-E7FB-4E01-D485A412A5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9660" y="6095106"/>
            <a:ext cx="2628827" cy="482670"/>
          </a:xfrm>
          <a:prstGeom prst="rect">
            <a:avLst/>
          </a:prstGeom>
        </p:spPr>
      </p:pic>
    </p:spTree>
    <p:extLst>
      <p:ext uri="{BB962C8B-B14F-4D97-AF65-F5344CB8AC3E}">
        <p14:creationId xmlns:p14="http://schemas.microsoft.com/office/powerpoint/2010/main" val="10222585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18"/>
          <p:cNvSpPr txBox="1">
            <a:spLocks noGrp="1"/>
          </p:cNvSpPr>
          <p:nvPr>
            <p:ph type="title"/>
          </p:nvPr>
        </p:nvSpPr>
        <p:spPr>
          <a:xfrm>
            <a:off x="831850" y="0"/>
            <a:ext cx="10515600" cy="6858000"/>
          </a:xfrm>
          <a:prstGeom prst="rect">
            <a:avLst/>
          </a:prstGeom>
          <a:noFill/>
          <a:ln>
            <a:noFill/>
          </a:ln>
        </p:spPr>
        <p:txBody>
          <a:bodyPr spcFirstLastPara="1" wrap="square" lIns="0" tIns="0" rIns="0" bIns="0" anchor="ctr" anchorCtr="0">
            <a:normAutofit/>
          </a:bodyPr>
          <a:lstStyle/>
          <a:p>
            <a:pPr marL="0" lvl="0" indent="0" algn="ctr" rtl="0">
              <a:lnSpc>
                <a:spcPct val="90000"/>
              </a:lnSpc>
              <a:spcBef>
                <a:spcPts val="0"/>
              </a:spcBef>
              <a:spcAft>
                <a:spcPts val="0"/>
              </a:spcAft>
              <a:buClr>
                <a:schemeClr val="lt1"/>
              </a:buClr>
              <a:buSzPts val="6000"/>
              <a:buFont typeface="Lato"/>
              <a:buNone/>
            </a:pPr>
            <a:r>
              <a:rPr lang="en-US"/>
              <a:t>UT Austin Sickbay Experience</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pic>
        <p:nvPicPr>
          <p:cNvPr id="408" name="Google Shape;408;p89" descr="A building with a clock tower&#10;&#10;Description automatically generated"/>
          <p:cNvPicPr preferRelativeResize="0"/>
          <p:nvPr/>
        </p:nvPicPr>
        <p:blipFill rotWithShape="1">
          <a:blip r:embed="rId3">
            <a:alphaModFix/>
          </a:blip>
          <a:srcRect l="26979" r="16460"/>
          <a:stretch/>
        </p:blipFill>
        <p:spPr>
          <a:xfrm>
            <a:off x="328269" y="0"/>
            <a:ext cx="11580701" cy="6858000"/>
          </a:xfrm>
          <a:prstGeom prst="rect">
            <a:avLst/>
          </a:prstGeom>
          <a:noFill/>
          <a:ln>
            <a:noFill/>
          </a:ln>
        </p:spPr>
      </p:pic>
      <p:sp>
        <p:nvSpPr>
          <p:cNvPr id="409" name="Google Shape;409;p89"/>
          <p:cNvSpPr txBox="1">
            <a:spLocks noGrp="1"/>
          </p:cNvSpPr>
          <p:nvPr>
            <p:ph type="body" idx="4294967295"/>
          </p:nvPr>
        </p:nvSpPr>
        <p:spPr>
          <a:xfrm>
            <a:off x="328270" y="545818"/>
            <a:ext cx="4973073" cy="1555126"/>
          </a:xfrm>
          <a:prstGeom prst="rect">
            <a:avLst/>
          </a:prstGeom>
          <a:solidFill>
            <a:srgbClr val="D8E2F3"/>
          </a:solidFill>
          <a:ln>
            <a:noFill/>
          </a:ln>
        </p:spPr>
        <p:txBody>
          <a:bodyPr spcFirstLastPara="1" wrap="square" lIns="91425" tIns="45700" rIns="91425" bIns="45700" anchor="t" anchorCtr="0">
            <a:normAutofit fontScale="85000" lnSpcReduction="10000"/>
          </a:bodyPr>
          <a:lstStyle/>
          <a:p>
            <a:pPr marL="457200" marR="0" lvl="0" indent="-406400" algn="l" rtl="0">
              <a:lnSpc>
                <a:spcPct val="90000"/>
              </a:lnSpc>
              <a:spcBef>
                <a:spcPts val="1000"/>
              </a:spcBef>
              <a:spcAft>
                <a:spcPts val="0"/>
              </a:spcAft>
              <a:buClr>
                <a:schemeClr val="dk1"/>
              </a:buClr>
              <a:buSzPct val="117647"/>
              <a:buFont typeface="Arial"/>
              <a:buChar char="•"/>
            </a:pPr>
            <a:r>
              <a:rPr lang="en-US"/>
              <a:t>2018 Sickbay integration vision</a:t>
            </a:r>
            <a:endParaRPr/>
          </a:p>
          <a:p>
            <a:pPr marL="914400" lvl="1" indent="-381000" algn="l" rtl="0">
              <a:lnSpc>
                <a:spcPct val="90000"/>
              </a:lnSpc>
              <a:spcBef>
                <a:spcPts val="500"/>
              </a:spcBef>
              <a:spcAft>
                <a:spcPts val="0"/>
              </a:spcAft>
              <a:buSzPct val="117647"/>
              <a:buChar char="•"/>
            </a:pPr>
            <a:r>
              <a:rPr lang="en-US"/>
              <a:t>Research platform</a:t>
            </a:r>
            <a:endParaRPr/>
          </a:p>
          <a:p>
            <a:pPr marL="914400" lvl="1" indent="-381000" algn="l" rtl="0">
              <a:lnSpc>
                <a:spcPct val="90000"/>
              </a:lnSpc>
              <a:spcBef>
                <a:spcPts val="500"/>
              </a:spcBef>
              <a:spcAft>
                <a:spcPts val="0"/>
              </a:spcAft>
              <a:buSzPct val="117647"/>
              <a:buChar char="•"/>
            </a:pPr>
            <a:r>
              <a:rPr lang="en-US"/>
              <a:t>Quality improvement</a:t>
            </a:r>
            <a:endParaRPr/>
          </a:p>
          <a:p>
            <a:pPr marL="914400" lvl="1" indent="-381000" algn="l" rtl="0">
              <a:lnSpc>
                <a:spcPct val="90000"/>
              </a:lnSpc>
              <a:spcBef>
                <a:spcPts val="500"/>
              </a:spcBef>
              <a:spcAft>
                <a:spcPts val="0"/>
              </a:spcAft>
              <a:buSzPct val="117647"/>
              <a:buChar char="•"/>
            </a:pPr>
            <a:r>
              <a:rPr lang="en-US"/>
              <a:t>Clinical outcomes</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90"/>
          <p:cNvSpPr txBox="1">
            <a:spLocks noGrp="1"/>
          </p:cNvSpPr>
          <p:nvPr>
            <p:ph type="title"/>
          </p:nvPr>
        </p:nvSpPr>
        <p:spPr>
          <a:xfrm>
            <a:off x="838200" y="5554"/>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en-US" sz="4000"/>
              <a:t>DCMC Sickbay Integration</a:t>
            </a:r>
            <a:endParaRPr/>
          </a:p>
        </p:txBody>
      </p:sp>
      <p:sp>
        <p:nvSpPr>
          <p:cNvPr id="415" name="Google Shape;415;p90"/>
          <p:cNvSpPr txBox="1">
            <a:spLocks noGrp="1"/>
          </p:cNvSpPr>
          <p:nvPr>
            <p:ph type="body" idx="1"/>
          </p:nvPr>
        </p:nvSpPr>
        <p:spPr>
          <a:xfrm>
            <a:off x="839788" y="1312772"/>
            <a:ext cx="5157787" cy="458992"/>
          </a:xfrm>
          <a:prstGeom prst="rect">
            <a:avLst/>
          </a:prstGeom>
          <a:noFill/>
          <a:ln>
            <a:noFill/>
          </a:ln>
        </p:spPr>
        <p:txBody>
          <a:bodyPr spcFirstLastPara="1" wrap="square" lIns="91425" tIns="45700" rIns="91425" bIns="45700" anchor="b" anchorCtr="0">
            <a:normAutofit fontScale="92500" lnSpcReduction="20000"/>
          </a:bodyPr>
          <a:lstStyle/>
          <a:p>
            <a:pPr marL="457200" lvl="0" indent="-228600" algn="ctr" rtl="0">
              <a:lnSpc>
                <a:spcPct val="90000"/>
              </a:lnSpc>
              <a:spcBef>
                <a:spcPts val="1000"/>
              </a:spcBef>
              <a:spcAft>
                <a:spcPts val="0"/>
              </a:spcAft>
              <a:buSzPct val="108108"/>
              <a:buNone/>
            </a:pPr>
            <a:r>
              <a:rPr lang="en-US"/>
              <a:t>PHASE 1</a:t>
            </a:r>
            <a:endParaRPr/>
          </a:p>
        </p:txBody>
      </p:sp>
      <p:sp>
        <p:nvSpPr>
          <p:cNvPr id="416" name="Google Shape;416;p90"/>
          <p:cNvSpPr txBox="1">
            <a:spLocks noGrp="1"/>
          </p:cNvSpPr>
          <p:nvPr>
            <p:ph type="body" idx="2"/>
          </p:nvPr>
        </p:nvSpPr>
        <p:spPr>
          <a:xfrm>
            <a:off x="839788" y="1883122"/>
            <a:ext cx="5157787" cy="4306542"/>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1000"/>
              </a:spcBef>
              <a:spcAft>
                <a:spcPts val="0"/>
              </a:spcAft>
              <a:buClr>
                <a:schemeClr val="dk1"/>
              </a:buClr>
              <a:buSzPts val="1800"/>
              <a:buChar char="•"/>
            </a:pPr>
            <a:r>
              <a:rPr lang="en-US" sz="2400"/>
              <a:t>Phillips device integration</a:t>
            </a:r>
            <a:endParaRPr sz="2000"/>
          </a:p>
          <a:p>
            <a:pPr marL="914400" lvl="1" indent="-228600" algn="l" rtl="0">
              <a:lnSpc>
                <a:spcPct val="90000"/>
              </a:lnSpc>
              <a:spcBef>
                <a:spcPts val="500"/>
              </a:spcBef>
              <a:spcAft>
                <a:spcPts val="0"/>
              </a:spcAft>
              <a:buSzPts val="1800"/>
              <a:buNone/>
            </a:pPr>
            <a:endParaRPr sz="2000"/>
          </a:p>
          <a:p>
            <a:pPr marL="457200" lvl="0" indent="-342900" algn="l" rtl="0">
              <a:lnSpc>
                <a:spcPct val="90000"/>
              </a:lnSpc>
              <a:spcBef>
                <a:spcPts val="1000"/>
              </a:spcBef>
              <a:spcAft>
                <a:spcPts val="0"/>
              </a:spcAft>
              <a:buClr>
                <a:schemeClr val="dk1"/>
              </a:buClr>
              <a:buSzPts val="1800"/>
              <a:buChar char="•"/>
            </a:pPr>
            <a:r>
              <a:rPr lang="en-US" sz="2400"/>
              <a:t>CCU and PICU first</a:t>
            </a:r>
            <a:endParaRPr/>
          </a:p>
          <a:p>
            <a:pPr marL="914400" lvl="1" indent="-342900" algn="l" rtl="0">
              <a:lnSpc>
                <a:spcPct val="90000"/>
              </a:lnSpc>
              <a:spcBef>
                <a:spcPts val="500"/>
              </a:spcBef>
              <a:spcAft>
                <a:spcPts val="0"/>
              </a:spcAft>
              <a:buSzPts val="1800"/>
              <a:buChar char="•"/>
            </a:pPr>
            <a:r>
              <a:rPr lang="en-US" sz="2000"/>
              <a:t>Extended to NICU</a:t>
            </a:r>
            <a:endParaRPr/>
          </a:p>
          <a:p>
            <a:pPr marL="914400" lvl="1" indent="-342900" algn="l" rtl="0">
              <a:lnSpc>
                <a:spcPct val="90000"/>
              </a:lnSpc>
              <a:spcBef>
                <a:spcPts val="500"/>
              </a:spcBef>
              <a:spcAft>
                <a:spcPts val="0"/>
              </a:spcAft>
              <a:buSzPts val="1800"/>
              <a:buChar char="•"/>
            </a:pPr>
            <a:r>
              <a:rPr lang="en-US" sz="2000"/>
              <a:t>….CVOR and Cath lab…then ED</a:t>
            </a:r>
            <a:endParaRPr/>
          </a:p>
          <a:p>
            <a:pPr marL="914400" lvl="1" indent="-228600" algn="l" rtl="0">
              <a:lnSpc>
                <a:spcPct val="90000"/>
              </a:lnSpc>
              <a:spcBef>
                <a:spcPts val="500"/>
              </a:spcBef>
              <a:spcAft>
                <a:spcPts val="0"/>
              </a:spcAft>
              <a:buSzPts val="1800"/>
              <a:buNone/>
            </a:pPr>
            <a:endParaRPr sz="2000"/>
          </a:p>
          <a:p>
            <a:pPr marL="457200" lvl="0" indent="-342900" algn="l" rtl="0">
              <a:lnSpc>
                <a:spcPct val="90000"/>
              </a:lnSpc>
              <a:spcBef>
                <a:spcPts val="1000"/>
              </a:spcBef>
              <a:spcAft>
                <a:spcPts val="0"/>
              </a:spcAft>
              <a:buClr>
                <a:schemeClr val="dk1"/>
              </a:buClr>
              <a:buSzPts val="1800"/>
              <a:buChar char="•"/>
            </a:pPr>
            <a:r>
              <a:rPr lang="en-US" sz="2400"/>
              <a:t>Barriers</a:t>
            </a:r>
            <a:endParaRPr/>
          </a:p>
          <a:p>
            <a:pPr marL="914400" lvl="1" indent="-342900" algn="l" rtl="0">
              <a:lnSpc>
                <a:spcPct val="90000"/>
              </a:lnSpc>
              <a:spcBef>
                <a:spcPts val="500"/>
              </a:spcBef>
              <a:spcAft>
                <a:spcPts val="0"/>
              </a:spcAft>
              <a:buSzPts val="1800"/>
              <a:buChar char="•"/>
            </a:pPr>
            <a:r>
              <a:rPr lang="en-US" sz="2000"/>
              <a:t>Corporate</a:t>
            </a:r>
            <a:endParaRPr/>
          </a:p>
          <a:p>
            <a:pPr marL="914400" lvl="1" indent="-342900" algn="l" rtl="0">
              <a:lnSpc>
                <a:spcPct val="90000"/>
              </a:lnSpc>
              <a:spcBef>
                <a:spcPts val="500"/>
              </a:spcBef>
              <a:spcAft>
                <a:spcPts val="0"/>
              </a:spcAft>
              <a:buSzPts val="1800"/>
              <a:buChar char="•"/>
            </a:pPr>
            <a:r>
              <a:rPr lang="en-US" sz="2000"/>
              <a:t>Technical aspects (components, jacks, etc.)</a:t>
            </a:r>
            <a:endParaRPr/>
          </a:p>
          <a:p>
            <a:pPr marL="914400" lvl="1" indent="-228600" algn="l" rtl="0">
              <a:lnSpc>
                <a:spcPct val="90000"/>
              </a:lnSpc>
              <a:spcBef>
                <a:spcPts val="500"/>
              </a:spcBef>
              <a:spcAft>
                <a:spcPts val="0"/>
              </a:spcAft>
              <a:buSzPts val="1800"/>
              <a:buNone/>
            </a:pPr>
            <a:endParaRPr/>
          </a:p>
        </p:txBody>
      </p:sp>
      <p:sp>
        <p:nvSpPr>
          <p:cNvPr id="417" name="Google Shape;417;p90"/>
          <p:cNvSpPr txBox="1">
            <a:spLocks noGrp="1"/>
          </p:cNvSpPr>
          <p:nvPr>
            <p:ph type="body" idx="3"/>
          </p:nvPr>
        </p:nvSpPr>
        <p:spPr>
          <a:xfrm>
            <a:off x="6172200" y="1312772"/>
            <a:ext cx="5183188" cy="458992"/>
          </a:xfrm>
          <a:prstGeom prst="rect">
            <a:avLst/>
          </a:prstGeom>
          <a:noFill/>
          <a:ln>
            <a:noFill/>
          </a:ln>
        </p:spPr>
        <p:txBody>
          <a:bodyPr spcFirstLastPara="1" wrap="square" lIns="91425" tIns="45700" rIns="91425" bIns="45700" anchor="b" anchorCtr="0">
            <a:normAutofit fontScale="92500" lnSpcReduction="20000"/>
          </a:bodyPr>
          <a:lstStyle/>
          <a:p>
            <a:pPr marL="457200" lvl="0" indent="-228600" algn="ctr" rtl="0">
              <a:lnSpc>
                <a:spcPct val="90000"/>
              </a:lnSpc>
              <a:spcBef>
                <a:spcPts val="1000"/>
              </a:spcBef>
              <a:spcAft>
                <a:spcPts val="0"/>
              </a:spcAft>
              <a:buSzPct val="108108"/>
              <a:buNone/>
            </a:pPr>
            <a:r>
              <a:rPr lang="en-US"/>
              <a:t>PHASE 2</a:t>
            </a:r>
            <a:endParaRPr/>
          </a:p>
        </p:txBody>
      </p:sp>
      <p:sp>
        <p:nvSpPr>
          <p:cNvPr id="418" name="Google Shape;418;p90"/>
          <p:cNvSpPr txBox="1">
            <a:spLocks noGrp="1"/>
          </p:cNvSpPr>
          <p:nvPr>
            <p:ph type="body" idx="4"/>
          </p:nvPr>
        </p:nvSpPr>
        <p:spPr>
          <a:xfrm>
            <a:off x="6172200" y="1883121"/>
            <a:ext cx="5183188" cy="4306542"/>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1000"/>
              </a:spcBef>
              <a:spcAft>
                <a:spcPts val="0"/>
              </a:spcAft>
              <a:buClr>
                <a:schemeClr val="dk1"/>
              </a:buClr>
              <a:buSzPts val="1800"/>
              <a:buChar char="•"/>
            </a:pPr>
            <a:r>
              <a:rPr lang="en-US" sz="2400"/>
              <a:t>Non-Phillips device integration</a:t>
            </a:r>
            <a:endParaRPr/>
          </a:p>
          <a:p>
            <a:pPr marL="914400" lvl="1" indent="-342900" algn="l" rtl="0">
              <a:lnSpc>
                <a:spcPct val="90000"/>
              </a:lnSpc>
              <a:spcBef>
                <a:spcPts val="500"/>
              </a:spcBef>
              <a:spcAft>
                <a:spcPts val="0"/>
              </a:spcAft>
              <a:buSzPts val="1800"/>
              <a:buChar char="•"/>
            </a:pPr>
            <a:r>
              <a:rPr lang="en-US" sz="2000"/>
              <a:t>CCU</a:t>
            </a:r>
            <a:endParaRPr/>
          </a:p>
          <a:p>
            <a:pPr marL="1371600" lvl="2" indent="-342900" algn="l" rtl="0">
              <a:lnSpc>
                <a:spcPct val="90000"/>
              </a:lnSpc>
              <a:spcBef>
                <a:spcPts val="500"/>
              </a:spcBef>
              <a:spcAft>
                <a:spcPts val="0"/>
              </a:spcAft>
              <a:buSzPts val="1800"/>
              <a:buChar char="•"/>
            </a:pPr>
            <a:r>
              <a:rPr lang="en-US"/>
              <a:t>Complete bed monitoring</a:t>
            </a:r>
            <a:endParaRPr/>
          </a:p>
          <a:p>
            <a:pPr marL="1371600" lvl="2" indent="-342900" algn="l" rtl="0">
              <a:lnSpc>
                <a:spcPct val="90000"/>
              </a:lnSpc>
              <a:spcBef>
                <a:spcPts val="500"/>
              </a:spcBef>
              <a:spcAft>
                <a:spcPts val="0"/>
              </a:spcAft>
              <a:buSzPts val="1800"/>
              <a:buChar char="•"/>
            </a:pPr>
            <a:r>
              <a:rPr lang="en-US"/>
              <a:t>Trend monitor</a:t>
            </a:r>
            <a:endParaRPr/>
          </a:p>
          <a:p>
            <a:pPr marL="1371600" lvl="2" indent="-342900" algn="l" rtl="0">
              <a:lnSpc>
                <a:spcPct val="90000"/>
              </a:lnSpc>
              <a:spcBef>
                <a:spcPts val="500"/>
              </a:spcBef>
              <a:spcAft>
                <a:spcPts val="0"/>
              </a:spcAft>
              <a:buSzPts val="1800"/>
              <a:buChar char="•"/>
            </a:pPr>
            <a:r>
              <a:rPr lang="en-US"/>
              <a:t>NIRS</a:t>
            </a:r>
            <a:endParaRPr/>
          </a:p>
          <a:p>
            <a:pPr marL="1371600" lvl="2" indent="-342900" algn="l" rtl="0">
              <a:lnSpc>
                <a:spcPct val="90000"/>
              </a:lnSpc>
              <a:spcBef>
                <a:spcPts val="500"/>
              </a:spcBef>
              <a:spcAft>
                <a:spcPts val="0"/>
              </a:spcAft>
              <a:buSzPts val="1800"/>
              <a:buChar char="•"/>
            </a:pPr>
            <a:r>
              <a:rPr lang="en-US"/>
              <a:t>Ventilator</a:t>
            </a:r>
            <a:endParaRPr/>
          </a:p>
          <a:p>
            <a:pPr marL="1371600" lvl="2" indent="-342900" algn="l" rtl="0">
              <a:lnSpc>
                <a:spcPct val="90000"/>
              </a:lnSpc>
              <a:spcBef>
                <a:spcPts val="500"/>
              </a:spcBef>
              <a:spcAft>
                <a:spcPts val="0"/>
              </a:spcAft>
              <a:buSzPts val="1800"/>
              <a:buChar char="•"/>
            </a:pPr>
            <a:r>
              <a:rPr lang="en-US"/>
              <a:t>Labs and medications</a:t>
            </a:r>
            <a:endParaRPr/>
          </a:p>
          <a:p>
            <a:pPr marL="914400" lvl="1" indent="-342900" algn="l" rtl="0">
              <a:lnSpc>
                <a:spcPct val="90000"/>
              </a:lnSpc>
              <a:spcBef>
                <a:spcPts val="500"/>
              </a:spcBef>
              <a:spcAft>
                <a:spcPts val="0"/>
              </a:spcAft>
              <a:buSzPts val="1800"/>
              <a:buChar char="•"/>
            </a:pPr>
            <a:r>
              <a:rPr lang="en-US" sz="2000"/>
              <a:t>CVOR and Cath lab</a:t>
            </a:r>
            <a:endParaRPr/>
          </a:p>
          <a:p>
            <a:pPr marL="1371600" lvl="2" indent="-342900" algn="l" rtl="0">
              <a:lnSpc>
                <a:spcPct val="90000"/>
              </a:lnSpc>
              <a:spcBef>
                <a:spcPts val="500"/>
              </a:spcBef>
              <a:spcAft>
                <a:spcPts val="0"/>
              </a:spcAft>
              <a:buSzPts val="1800"/>
              <a:buChar char="•"/>
            </a:pPr>
            <a:r>
              <a:rPr lang="en-US"/>
              <a:t>Draeger anesthesia machines</a:t>
            </a:r>
            <a:endParaRPr/>
          </a:p>
          <a:p>
            <a:pPr marL="1371600" lvl="2" indent="-342900" algn="l" rtl="0">
              <a:lnSpc>
                <a:spcPct val="90000"/>
              </a:lnSpc>
              <a:spcBef>
                <a:spcPts val="500"/>
              </a:spcBef>
              <a:spcAft>
                <a:spcPts val="0"/>
              </a:spcAft>
              <a:buSzPts val="1800"/>
              <a:buChar char="•"/>
            </a:pPr>
            <a:r>
              <a:rPr lang="en-US"/>
              <a:t>NIRS</a:t>
            </a:r>
            <a:endParaRPr/>
          </a:p>
          <a:p>
            <a:pPr marL="1371600" lvl="2" indent="-342900" algn="l" rtl="0">
              <a:lnSpc>
                <a:spcPct val="90000"/>
              </a:lnSpc>
              <a:spcBef>
                <a:spcPts val="500"/>
              </a:spcBef>
              <a:spcAft>
                <a:spcPts val="0"/>
              </a:spcAft>
              <a:buSzPts val="1800"/>
              <a:buChar char="•"/>
            </a:pPr>
            <a:r>
              <a:rPr lang="en-US"/>
              <a:t>Perfusion pump</a:t>
            </a:r>
            <a:endParaRPr sz="2000"/>
          </a:p>
          <a:p>
            <a:pPr marL="1371600" lvl="2" indent="-228600" algn="l" rtl="0">
              <a:lnSpc>
                <a:spcPct val="90000"/>
              </a:lnSpc>
              <a:spcBef>
                <a:spcPts val="500"/>
              </a:spcBef>
              <a:spcAft>
                <a:spcPts val="0"/>
              </a:spcAft>
              <a:buSzPts val="1800"/>
              <a:buNone/>
            </a:pP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pic>
        <p:nvPicPr>
          <p:cNvPr id="423" name="Google Shape;423;p91"/>
          <p:cNvPicPr preferRelativeResize="0"/>
          <p:nvPr/>
        </p:nvPicPr>
        <p:blipFill rotWithShape="1">
          <a:blip r:embed="rId3">
            <a:alphaModFix/>
          </a:blip>
          <a:srcRect l="72571" t="11709" r="6064" b="4557"/>
          <a:stretch/>
        </p:blipFill>
        <p:spPr>
          <a:xfrm>
            <a:off x="2835959" y="925286"/>
            <a:ext cx="7207352" cy="5296585"/>
          </a:xfrm>
          <a:prstGeom prst="rect">
            <a:avLst/>
          </a:prstGeom>
          <a:noFill/>
          <a:ln>
            <a:noFill/>
          </a:ln>
        </p:spPr>
      </p:pic>
      <p:sp>
        <p:nvSpPr>
          <p:cNvPr id="424" name="Google Shape;424;p91"/>
          <p:cNvSpPr txBox="1"/>
          <p:nvPr/>
        </p:nvSpPr>
        <p:spPr>
          <a:xfrm>
            <a:off x="496436" y="1772217"/>
            <a:ext cx="981359" cy="307777"/>
          </a:xfrm>
          <a:prstGeom prst="rect">
            <a:avLst/>
          </a:prstGeom>
          <a:solidFill>
            <a:schemeClr val="lt1"/>
          </a:solidFill>
          <a:ln w="19050"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Phase 1</a:t>
            </a:r>
            <a:endParaRPr/>
          </a:p>
        </p:txBody>
      </p:sp>
      <p:cxnSp>
        <p:nvCxnSpPr>
          <p:cNvPr id="425" name="Google Shape;425;p91"/>
          <p:cNvCxnSpPr>
            <a:stCxn id="424" idx="3"/>
          </p:cNvCxnSpPr>
          <p:nvPr/>
        </p:nvCxnSpPr>
        <p:spPr>
          <a:xfrm>
            <a:off x="1477795" y="1926106"/>
            <a:ext cx="1146300" cy="0"/>
          </a:xfrm>
          <a:prstGeom prst="straightConnector1">
            <a:avLst/>
          </a:prstGeom>
          <a:noFill/>
          <a:ln w="28575" cap="flat" cmpd="sng">
            <a:solidFill>
              <a:schemeClr val="accent1"/>
            </a:solidFill>
            <a:prstDash val="solid"/>
            <a:round/>
            <a:headEnd type="none" w="sm" len="sm"/>
            <a:tailEnd type="triangle" w="med" len="med"/>
          </a:ln>
        </p:spPr>
      </p:cxnSp>
      <p:sp>
        <p:nvSpPr>
          <p:cNvPr id="426" name="Google Shape;426;p91"/>
          <p:cNvSpPr txBox="1"/>
          <p:nvPr/>
        </p:nvSpPr>
        <p:spPr>
          <a:xfrm>
            <a:off x="496436" y="4099710"/>
            <a:ext cx="981359" cy="307777"/>
          </a:xfrm>
          <a:prstGeom prst="rect">
            <a:avLst/>
          </a:prstGeom>
          <a:solidFill>
            <a:schemeClr val="lt1"/>
          </a:solidFill>
          <a:ln w="28575"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Phase 2</a:t>
            </a:r>
            <a:endParaRPr/>
          </a:p>
        </p:txBody>
      </p:sp>
      <p:cxnSp>
        <p:nvCxnSpPr>
          <p:cNvPr id="427" name="Google Shape;427;p91"/>
          <p:cNvCxnSpPr>
            <a:stCxn id="426" idx="3"/>
          </p:cNvCxnSpPr>
          <p:nvPr/>
        </p:nvCxnSpPr>
        <p:spPr>
          <a:xfrm>
            <a:off x="1477795" y="4253599"/>
            <a:ext cx="1146300" cy="0"/>
          </a:xfrm>
          <a:prstGeom prst="straightConnector1">
            <a:avLst/>
          </a:prstGeom>
          <a:noFill/>
          <a:ln w="28575" cap="flat" cmpd="sng">
            <a:solidFill>
              <a:schemeClr val="accent1"/>
            </a:solidFill>
            <a:prstDash val="solid"/>
            <a:round/>
            <a:headEnd type="none" w="sm" len="sm"/>
            <a:tailEnd type="triangle" w="med" len="med"/>
          </a:ln>
        </p:spPr>
      </p:cxn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pic>
        <p:nvPicPr>
          <p:cNvPr id="432" name="Google Shape;432;p92"/>
          <p:cNvPicPr preferRelativeResize="0"/>
          <p:nvPr/>
        </p:nvPicPr>
        <p:blipFill rotWithShape="1">
          <a:blip r:embed="rId3">
            <a:alphaModFix/>
          </a:blip>
          <a:srcRect/>
          <a:stretch/>
        </p:blipFill>
        <p:spPr>
          <a:xfrm>
            <a:off x="807669" y="2030941"/>
            <a:ext cx="4750822" cy="3429861"/>
          </a:xfrm>
          <a:prstGeom prst="rect">
            <a:avLst/>
          </a:prstGeom>
          <a:noFill/>
          <a:ln>
            <a:noFill/>
          </a:ln>
        </p:spPr>
      </p:pic>
      <p:sp>
        <p:nvSpPr>
          <p:cNvPr id="433" name="Google Shape;433;p92"/>
          <p:cNvSpPr txBox="1"/>
          <p:nvPr/>
        </p:nvSpPr>
        <p:spPr>
          <a:xfrm>
            <a:off x="838200" y="532613"/>
            <a:ext cx="10515600" cy="603596"/>
          </a:xfrm>
          <a:prstGeom prst="rect">
            <a:avLst/>
          </a:prstGeom>
          <a:noFill/>
          <a:ln>
            <a:noFill/>
          </a:ln>
        </p:spPr>
        <p:txBody>
          <a:bodyPr spcFirstLastPara="1" wrap="square" lIns="91425" tIns="45700" rIns="91425" bIns="45700" anchor="t" anchorCtr="0">
            <a:normAutofit lnSpcReduction="10000"/>
          </a:bodyPr>
          <a:lstStyle/>
          <a:p>
            <a:pPr marL="0" marR="0" lvl="0" indent="0" algn="ctr" rtl="0">
              <a:lnSpc>
                <a:spcPct val="90000"/>
              </a:lnSpc>
              <a:spcBef>
                <a:spcPts val="0"/>
              </a:spcBef>
              <a:spcAft>
                <a:spcPts val="0"/>
              </a:spcAft>
              <a:buClr>
                <a:srgbClr val="000000"/>
              </a:buClr>
              <a:buSzPts val="4000"/>
              <a:buFont typeface="Arial"/>
              <a:buNone/>
            </a:pPr>
            <a:r>
              <a:rPr lang="en-US" sz="4000" b="1" i="0" u="none" strike="noStrike" cap="none">
                <a:solidFill>
                  <a:schemeClr val="dk1"/>
                </a:solidFill>
                <a:latin typeface="Arial"/>
                <a:ea typeface="Arial"/>
                <a:cs typeface="Arial"/>
                <a:sym typeface="Arial"/>
              </a:rPr>
              <a:t>For Each Ventilator:</a:t>
            </a:r>
            <a:endParaRPr/>
          </a:p>
        </p:txBody>
      </p:sp>
      <p:sp>
        <p:nvSpPr>
          <p:cNvPr id="434" name="Google Shape;434;p92"/>
          <p:cNvSpPr txBox="1"/>
          <p:nvPr/>
        </p:nvSpPr>
        <p:spPr>
          <a:xfrm>
            <a:off x="3829611" y="5636578"/>
            <a:ext cx="1210588" cy="307777"/>
          </a:xfrm>
          <a:prstGeom prst="rect">
            <a:avLst/>
          </a:prstGeom>
          <a:solidFill>
            <a:schemeClr val="lt1"/>
          </a:solidFill>
          <a:ln w="28575"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Into wall jack</a:t>
            </a:r>
            <a:endParaRPr/>
          </a:p>
        </p:txBody>
      </p:sp>
      <p:cxnSp>
        <p:nvCxnSpPr>
          <p:cNvPr id="435" name="Google Shape;435;p92"/>
          <p:cNvCxnSpPr/>
          <p:nvPr/>
        </p:nvCxnSpPr>
        <p:spPr>
          <a:xfrm>
            <a:off x="2335534" y="5324062"/>
            <a:ext cx="1451798" cy="442135"/>
          </a:xfrm>
          <a:prstGeom prst="straightConnector1">
            <a:avLst/>
          </a:prstGeom>
          <a:noFill/>
          <a:ln w="28575" cap="flat" cmpd="sng">
            <a:solidFill>
              <a:schemeClr val="accent1"/>
            </a:solidFill>
            <a:prstDash val="solid"/>
            <a:round/>
            <a:headEnd type="none" w="sm" len="sm"/>
            <a:tailEnd type="triangle" w="med" len="med"/>
          </a:ln>
        </p:spPr>
      </p:cxnSp>
      <p:pic>
        <p:nvPicPr>
          <p:cNvPr id="436" name="Google Shape;436;p92"/>
          <p:cNvPicPr preferRelativeResize="0"/>
          <p:nvPr/>
        </p:nvPicPr>
        <p:blipFill rotWithShape="1">
          <a:blip r:embed="rId4">
            <a:alphaModFix/>
          </a:blip>
          <a:srcRect/>
          <a:stretch/>
        </p:blipFill>
        <p:spPr>
          <a:xfrm>
            <a:off x="6885018" y="1515226"/>
            <a:ext cx="4560203" cy="4810161"/>
          </a:xfrm>
          <a:prstGeom prst="rect">
            <a:avLst/>
          </a:prstGeom>
          <a:noFill/>
          <a:ln>
            <a:noFill/>
          </a:ln>
        </p:spPr>
      </p:pic>
      <p:cxnSp>
        <p:nvCxnSpPr>
          <p:cNvPr id="437" name="Google Shape;437;p92"/>
          <p:cNvCxnSpPr>
            <a:stCxn id="438" idx="0"/>
          </p:cNvCxnSpPr>
          <p:nvPr/>
        </p:nvCxnSpPr>
        <p:spPr>
          <a:xfrm rot="10800000" flipH="1">
            <a:off x="5681601" y="4287857"/>
            <a:ext cx="2226600" cy="1341600"/>
          </a:xfrm>
          <a:prstGeom prst="straightConnector1">
            <a:avLst/>
          </a:prstGeom>
          <a:noFill/>
          <a:ln w="28575" cap="flat" cmpd="sng">
            <a:solidFill>
              <a:schemeClr val="accent1"/>
            </a:solidFill>
            <a:prstDash val="solid"/>
            <a:round/>
            <a:headEnd type="none" w="sm" len="sm"/>
            <a:tailEnd type="triangle" w="med" len="med"/>
          </a:ln>
        </p:spPr>
      </p:cxnSp>
      <p:sp>
        <p:nvSpPr>
          <p:cNvPr id="438" name="Google Shape;438;p92"/>
          <p:cNvSpPr txBox="1"/>
          <p:nvPr/>
        </p:nvSpPr>
        <p:spPr>
          <a:xfrm>
            <a:off x="5176494" y="5629457"/>
            <a:ext cx="1010213" cy="307777"/>
          </a:xfrm>
          <a:prstGeom prst="rect">
            <a:avLst/>
          </a:prstGeom>
          <a:solidFill>
            <a:schemeClr val="lt1"/>
          </a:solidFill>
          <a:ln w="28575"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Right here</a:t>
            </a:r>
            <a:endParaRPr/>
          </a:p>
        </p:txBody>
      </p:sp>
      <p:sp>
        <p:nvSpPr>
          <p:cNvPr id="439" name="Google Shape;439;p92"/>
          <p:cNvSpPr txBox="1"/>
          <p:nvPr/>
        </p:nvSpPr>
        <p:spPr>
          <a:xfrm>
            <a:off x="550271" y="2177359"/>
            <a:ext cx="1338828" cy="307777"/>
          </a:xfrm>
          <a:prstGeom prst="rect">
            <a:avLst/>
          </a:prstGeom>
          <a:solidFill>
            <a:schemeClr val="lt1"/>
          </a:solidFill>
          <a:ln w="28575"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Ethernet cable</a:t>
            </a:r>
            <a:endParaRPr/>
          </a:p>
        </p:txBody>
      </p:sp>
      <p:cxnSp>
        <p:nvCxnSpPr>
          <p:cNvPr id="440" name="Google Shape;440;p92"/>
          <p:cNvCxnSpPr/>
          <p:nvPr/>
        </p:nvCxnSpPr>
        <p:spPr>
          <a:xfrm>
            <a:off x="1219685" y="2485136"/>
            <a:ext cx="256025" cy="547775"/>
          </a:xfrm>
          <a:prstGeom prst="straightConnector1">
            <a:avLst/>
          </a:prstGeom>
          <a:noFill/>
          <a:ln w="28575" cap="flat" cmpd="sng">
            <a:solidFill>
              <a:schemeClr val="accent1"/>
            </a:solidFill>
            <a:prstDash val="solid"/>
            <a:round/>
            <a:headEnd type="none" w="sm" len="sm"/>
            <a:tailEnd type="triangle" w="med" len="med"/>
          </a:ln>
        </p:spPr>
      </p:cxnSp>
      <p:sp>
        <p:nvSpPr>
          <p:cNvPr id="441" name="Google Shape;441;p92"/>
          <p:cNvSpPr txBox="1"/>
          <p:nvPr/>
        </p:nvSpPr>
        <p:spPr>
          <a:xfrm>
            <a:off x="2525863" y="1462175"/>
            <a:ext cx="1507144" cy="307777"/>
          </a:xfrm>
          <a:prstGeom prst="rect">
            <a:avLst/>
          </a:prstGeom>
          <a:solidFill>
            <a:schemeClr val="lt1"/>
          </a:solidFill>
          <a:ln w="28575"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Lantronix dongle</a:t>
            </a:r>
            <a:endParaRPr/>
          </a:p>
        </p:txBody>
      </p:sp>
      <p:cxnSp>
        <p:nvCxnSpPr>
          <p:cNvPr id="442" name="Google Shape;442;p92"/>
          <p:cNvCxnSpPr/>
          <p:nvPr/>
        </p:nvCxnSpPr>
        <p:spPr>
          <a:xfrm>
            <a:off x="3372139" y="1769952"/>
            <a:ext cx="457472" cy="900820"/>
          </a:xfrm>
          <a:prstGeom prst="straightConnector1">
            <a:avLst/>
          </a:prstGeom>
          <a:noFill/>
          <a:ln w="28575" cap="flat" cmpd="sng">
            <a:solidFill>
              <a:schemeClr val="accent1"/>
            </a:solidFill>
            <a:prstDash val="solid"/>
            <a:round/>
            <a:headEnd type="none" w="sm" len="sm"/>
            <a:tailEnd type="triangle" w="med" len="med"/>
          </a:ln>
        </p:spPr>
      </p:cxnSp>
      <p:sp>
        <p:nvSpPr>
          <p:cNvPr id="443" name="Google Shape;443;p92"/>
          <p:cNvSpPr txBox="1"/>
          <p:nvPr/>
        </p:nvSpPr>
        <p:spPr>
          <a:xfrm>
            <a:off x="5445463" y="1771515"/>
            <a:ext cx="1120820" cy="307777"/>
          </a:xfrm>
          <a:prstGeom prst="rect">
            <a:avLst/>
          </a:prstGeom>
          <a:solidFill>
            <a:schemeClr val="lt1"/>
          </a:solidFill>
          <a:ln w="28575"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Serial cable</a:t>
            </a:r>
            <a:endParaRPr/>
          </a:p>
        </p:txBody>
      </p:sp>
      <p:cxnSp>
        <p:nvCxnSpPr>
          <p:cNvPr id="444" name="Google Shape;444;p92"/>
          <p:cNvCxnSpPr>
            <a:stCxn id="443" idx="2"/>
          </p:cNvCxnSpPr>
          <p:nvPr/>
        </p:nvCxnSpPr>
        <p:spPr>
          <a:xfrm flipH="1">
            <a:off x="5473973" y="2079292"/>
            <a:ext cx="531900" cy="1349700"/>
          </a:xfrm>
          <a:prstGeom prst="straightConnector1">
            <a:avLst/>
          </a:prstGeom>
          <a:noFill/>
          <a:ln w="28575" cap="flat" cmpd="sng">
            <a:solidFill>
              <a:schemeClr val="accent1"/>
            </a:solidFill>
            <a:prstDash val="solid"/>
            <a:round/>
            <a:headEnd type="none" w="sm" len="sm"/>
            <a:tailEnd type="triangle" w="med" len="med"/>
          </a:ln>
        </p:spPr>
      </p:cxn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sp>
        <p:nvSpPr>
          <p:cNvPr id="449" name="Google Shape;449;p93"/>
          <p:cNvSpPr txBox="1">
            <a:spLocks noGrp="1"/>
          </p:cNvSpPr>
          <p:nvPr>
            <p:ph type="title"/>
          </p:nvPr>
        </p:nvSpPr>
        <p:spPr>
          <a:xfrm>
            <a:off x="838200" y="220269"/>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en-US" sz="4000"/>
              <a:t>What this set-up really looks like…</a:t>
            </a:r>
            <a:endParaRPr/>
          </a:p>
        </p:txBody>
      </p:sp>
      <p:pic>
        <p:nvPicPr>
          <p:cNvPr id="450" name="Google Shape;450;p93" descr="A person using a computer&#10;&#10;Description automatically generated"/>
          <p:cNvPicPr preferRelativeResize="0"/>
          <p:nvPr/>
        </p:nvPicPr>
        <p:blipFill rotWithShape="1">
          <a:blip r:embed="rId3">
            <a:alphaModFix/>
          </a:blip>
          <a:srcRect/>
          <a:stretch/>
        </p:blipFill>
        <p:spPr>
          <a:xfrm>
            <a:off x="293634" y="1356054"/>
            <a:ext cx="3392969" cy="2266731"/>
          </a:xfrm>
          <a:prstGeom prst="rect">
            <a:avLst/>
          </a:prstGeom>
          <a:noFill/>
          <a:ln>
            <a:noFill/>
          </a:ln>
        </p:spPr>
      </p:pic>
      <p:pic>
        <p:nvPicPr>
          <p:cNvPr id="451" name="Google Shape;451;p93" descr="A person sitting at a desk using a computer&#10;&#10;Description automatically generated"/>
          <p:cNvPicPr preferRelativeResize="0"/>
          <p:nvPr/>
        </p:nvPicPr>
        <p:blipFill rotWithShape="1">
          <a:blip r:embed="rId4">
            <a:alphaModFix/>
          </a:blip>
          <a:srcRect l="5915" r="6985"/>
          <a:stretch/>
        </p:blipFill>
        <p:spPr>
          <a:xfrm>
            <a:off x="3872959" y="2050090"/>
            <a:ext cx="4372019" cy="3351300"/>
          </a:xfrm>
          <a:prstGeom prst="rect">
            <a:avLst/>
          </a:prstGeom>
          <a:noFill/>
          <a:ln>
            <a:noFill/>
          </a:ln>
        </p:spPr>
      </p:pic>
      <p:pic>
        <p:nvPicPr>
          <p:cNvPr id="452" name="Google Shape;452;p93" descr="A bunch of wires on a machine&#10;&#10;Description automatically generated"/>
          <p:cNvPicPr preferRelativeResize="0"/>
          <p:nvPr/>
        </p:nvPicPr>
        <p:blipFill rotWithShape="1">
          <a:blip r:embed="rId5">
            <a:alphaModFix/>
          </a:blip>
          <a:srcRect/>
          <a:stretch/>
        </p:blipFill>
        <p:spPr>
          <a:xfrm>
            <a:off x="293634" y="3828693"/>
            <a:ext cx="3396445" cy="2266731"/>
          </a:xfrm>
          <a:prstGeom prst="rect">
            <a:avLst/>
          </a:prstGeom>
          <a:noFill/>
          <a:ln>
            <a:noFill/>
          </a:ln>
        </p:spPr>
      </p:pic>
      <p:pic>
        <p:nvPicPr>
          <p:cNvPr id="453" name="Google Shape;453;p93" descr="A person standing in a room with many colorful wires&#10;&#10;Description automatically generated"/>
          <p:cNvPicPr preferRelativeResize="0"/>
          <p:nvPr/>
        </p:nvPicPr>
        <p:blipFill rotWithShape="1">
          <a:blip r:embed="rId6">
            <a:alphaModFix/>
          </a:blip>
          <a:srcRect b="1276"/>
          <a:stretch/>
        </p:blipFill>
        <p:spPr>
          <a:xfrm>
            <a:off x="8434811" y="1356055"/>
            <a:ext cx="3199145" cy="4739370"/>
          </a:xfrm>
          <a:prstGeom prst="rect">
            <a:avLst/>
          </a:prstGeom>
          <a:noFill/>
          <a:ln>
            <a:noFill/>
          </a:ln>
        </p:spPr>
      </p:pic>
      <p:pic>
        <p:nvPicPr>
          <p:cNvPr id="454" name="Google Shape;454;p93"/>
          <p:cNvPicPr preferRelativeResize="0"/>
          <p:nvPr/>
        </p:nvPicPr>
        <p:blipFill rotWithShape="1">
          <a:blip r:embed="rId7">
            <a:alphaModFix/>
          </a:blip>
          <a:srcRect l="9383" r="20616"/>
          <a:stretch/>
        </p:blipFill>
        <p:spPr>
          <a:xfrm>
            <a:off x="10276137" y="5025963"/>
            <a:ext cx="1692356" cy="1611768"/>
          </a:xfrm>
          <a:prstGeom prst="rect">
            <a:avLst/>
          </a:prstGeom>
          <a:noFill/>
          <a:ln>
            <a:noFill/>
          </a:ln>
        </p:spPr>
      </p:pic>
      <p:pic>
        <p:nvPicPr>
          <p:cNvPr id="455" name="Google Shape;455;p93"/>
          <p:cNvPicPr preferRelativeResize="0"/>
          <p:nvPr/>
        </p:nvPicPr>
        <p:blipFill rotWithShape="1">
          <a:blip r:embed="rId8">
            <a:alphaModFix/>
          </a:blip>
          <a:srcRect l="11280" b="39376"/>
          <a:stretch/>
        </p:blipFill>
        <p:spPr>
          <a:xfrm>
            <a:off x="8249245" y="5025963"/>
            <a:ext cx="1692355" cy="1611768"/>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p94"/>
          <p:cNvSpPr txBox="1">
            <a:spLocks noGrp="1"/>
          </p:cNvSpPr>
          <p:nvPr>
            <p:ph type="title"/>
          </p:nvPr>
        </p:nvSpPr>
        <p:spPr>
          <a:xfrm>
            <a:off x="831850" y="0"/>
            <a:ext cx="10515600" cy="6858000"/>
          </a:xfrm>
          <a:prstGeom prst="rect">
            <a:avLst/>
          </a:prstGeom>
          <a:noFill/>
          <a:ln>
            <a:noFill/>
          </a:ln>
        </p:spPr>
        <p:txBody>
          <a:bodyPr spcFirstLastPara="1" wrap="square" lIns="0" tIns="0" rIns="0" bIns="0" anchor="ctr" anchorCtr="0">
            <a:normAutofit/>
          </a:bodyPr>
          <a:lstStyle/>
          <a:p>
            <a:pPr marL="0" lvl="0" indent="0" algn="ctr" rtl="0">
              <a:lnSpc>
                <a:spcPct val="90000"/>
              </a:lnSpc>
              <a:spcBef>
                <a:spcPts val="0"/>
              </a:spcBef>
              <a:spcAft>
                <a:spcPts val="0"/>
              </a:spcAft>
              <a:buSzPts val="6000"/>
              <a:buNone/>
            </a:pPr>
            <a:r>
              <a:rPr lang="en-US"/>
              <a:t>Clinical Utility</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p95"/>
          <p:cNvSpPr txBox="1">
            <a:spLocks noGrp="1"/>
          </p:cNvSpPr>
          <p:nvPr>
            <p:ph type="title"/>
          </p:nvPr>
        </p:nvSpPr>
        <p:spPr>
          <a:xfrm>
            <a:off x="838200" y="6667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en-US" sz="4000"/>
              <a:t>Workroom Monitoring</a:t>
            </a:r>
            <a:endParaRPr sz="4000"/>
          </a:p>
        </p:txBody>
      </p:sp>
      <p:pic>
        <p:nvPicPr>
          <p:cNvPr id="466" name="Google Shape;466;p95" descr="A screenshot of a computer&#10;&#10;Description automatically generated"/>
          <p:cNvPicPr preferRelativeResize="0"/>
          <p:nvPr/>
        </p:nvPicPr>
        <p:blipFill rotWithShape="1">
          <a:blip r:embed="rId3">
            <a:alphaModFix/>
          </a:blip>
          <a:srcRect/>
          <a:stretch/>
        </p:blipFill>
        <p:spPr>
          <a:xfrm>
            <a:off x="190500" y="1217983"/>
            <a:ext cx="11820525" cy="545073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pic>
        <p:nvPicPr>
          <p:cNvPr id="471" name="Google Shape;471;p96"/>
          <p:cNvPicPr preferRelativeResize="0"/>
          <p:nvPr/>
        </p:nvPicPr>
        <p:blipFill rotWithShape="1">
          <a:blip r:embed="rId3">
            <a:alphaModFix/>
          </a:blip>
          <a:srcRect l="4224" t="5545" r="2012" b="5874"/>
          <a:stretch/>
        </p:blipFill>
        <p:spPr>
          <a:xfrm>
            <a:off x="1565290" y="135802"/>
            <a:ext cx="9238057" cy="654565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pic>
        <p:nvPicPr>
          <p:cNvPr id="476" name="Google Shape;476;p97"/>
          <p:cNvPicPr preferRelativeResize="0"/>
          <p:nvPr/>
        </p:nvPicPr>
        <p:blipFill rotWithShape="1">
          <a:blip r:embed="rId3">
            <a:alphaModFix/>
          </a:blip>
          <a:srcRect/>
          <a:stretch/>
        </p:blipFill>
        <p:spPr>
          <a:xfrm>
            <a:off x="1261569" y="1195057"/>
            <a:ext cx="9668862" cy="5426649"/>
          </a:xfrm>
          <a:prstGeom prst="rect">
            <a:avLst/>
          </a:prstGeom>
          <a:noFill/>
          <a:ln>
            <a:noFill/>
          </a:ln>
        </p:spPr>
      </p:pic>
      <p:sp>
        <p:nvSpPr>
          <p:cNvPr id="477" name="Google Shape;477;p97"/>
          <p:cNvSpPr txBox="1">
            <a:spLocks noGrp="1"/>
          </p:cNvSpPr>
          <p:nvPr>
            <p:ph type="title"/>
          </p:nvPr>
        </p:nvSpPr>
        <p:spPr>
          <a:xfrm>
            <a:off x="838200" y="75414"/>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en-US" sz="4000"/>
              <a:t>Monitor with dual display (6h trend)</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81"/>
        <p:cNvGrpSpPr/>
        <p:nvPr/>
      </p:nvGrpSpPr>
      <p:grpSpPr>
        <a:xfrm>
          <a:off x="0" y="0"/>
          <a:ext cx="0" cy="0"/>
          <a:chOff x="0" y="0"/>
          <a:chExt cx="0" cy="0"/>
        </a:xfrm>
      </p:grpSpPr>
      <p:sp>
        <p:nvSpPr>
          <p:cNvPr id="482" name="Google Shape;482;p98"/>
          <p:cNvSpPr txBox="1">
            <a:spLocks noGrp="1"/>
          </p:cNvSpPr>
          <p:nvPr>
            <p:ph type="title"/>
          </p:nvPr>
        </p:nvSpPr>
        <p:spPr>
          <a:xfrm>
            <a:off x="831850" y="0"/>
            <a:ext cx="10515600" cy="6858000"/>
          </a:xfrm>
          <a:prstGeom prst="rect">
            <a:avLst/>
          </a:prstGeom>
          <a:noFill/>
          <a:ln>
            <a:noFill/>
          </a:ln>
        </p:spPr>
        <p:txBody>
          <a:bodyPr spcFirstLastPara="1" wrap="square" lIns="0" tIns="0" rIns="0" bIns="0" anchor="ctr" anchorCtr="0">
            <a:normAutofit/>
          </a:bodyPr>
          <a:lstStyle/>
          <a:p>
            <a:pPr marL="0" lvl="0" indent="0" algn="ctr" rtl="0">
              <a:lnSpc>
                <a:spcPct val="90000"/>
              </a:lnSpc>
              <a:spcBef>
                <a:spcPts val="0"/>
              </a:spcBef>
              <a:spcAft>
                <a:spcPts val="0"/>
              </a:spcAft>
              <a:buSzPts val="6000"/>
              <a:buNone/>
            </a:pPr>
            <a:r>
              <a:rPr lang="en-US"/>
              <a:t>Quality Improvement</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pic>
        <p:nvPicPr>
          <p:cNvPr id="487" name="Google Shape;487;p99"/>
          <p:cNvPicPr preferRelativeResize="0"/>
          <p:nvPr/>
        </p:nvPicPr>
        <p:blipFill rotWithShape="1">
          <a:blip r:embed="rId3">
            <a:alphaModFix/>
          </a:blip>
          <a:srcRect/>
          <a:stretch/>
        </p:blipFill>
        <p:spPr>
          <a:xfrm>
            <a:off x="568859" y="1325563"/>
            <a:ext cx="11054282" cy="5106155"/>
          </a:xfrm>
          <a:prstGeom prst="rect">
            <a:avLst/>
          </a:prstGeom>
          <a:noFill/>
          <a:ln>
            <a:noFill/>
          </a:ln>
        </p:spPr>
      </p:pic>
      <p:sp>
        <p:nvSpPr>
          <p:cNvPr id="488" name="Google Shape;488;p99"/>
          <p:cNvSpPr txBox="1">
            <a:spLocks noGrp="1"/>
          </p:cNvSpPr>
          <p:nvPr>
            <p:ph type="title"/>
          </p:nvPr>
        </p:nvSpPr>
        <p:spPr>
          <a:xfrm>
            <a:off x="838200" y="0"/>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en-US" sz="4000"/>
              <a:t>CPR Debrief</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100"/>
          <p:cNvSpPr txBox="1">
            <a:spLocks noGrp="1"/>
          </p:cNvSpPr>
          <p:nvPr>
            <p:ph type="title" idx="4294967295"/>
          </p:nvPr>
        </p:nvSpPr>
        <p:spPr>
          <a:xfrm>
            <a:off x="838198" y="0"/>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4400"/>
              <a:buNone/>
            </a:pPr>
            <a:r>
              <a:rPr lang="en-US" sz="4000"/>
              <a:t>Medication Administration Inputs</a:t>
            </a:r>
            <a:endParaRPr/>
          </a:p>
        </p:txBody>
      </p:sp>
      <p:pic>
        <p:nvPicPr>
          <p:cNvPr id="494" name="Google Shape;494;p100"/>
          <p:cNvPicPr preferRelativeResize="0"/>
          <p:nvPr/>
        </p:nvPicPr>
        <p:blipFill rotWithShape="1">
          <a:blip r:embed="rId3">
            <a:alphaModFix/>
          </a:blip>
          <a:srcRect/>
          <a:stretch/>
        </p:blipFill>
        <p:spPr>
          <a:xfrm>
            <a:off x="744385" y="1325563"/>
            <a:ext cx="10703227" cy="4592121"/>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sp>
        <p:nvSpPr>
          <p:cNvPr id="499" name="Google Shape;499;p101"/>
          <p:cNvSpPr txBox="1">
            <a:spLocks noGrp="1"/>
          </p:cNvSpPr>
          <p:nvPr>
            <p:ph type="title" idx="4294967295"/>
          </p:nvPr>
        </p:nvSpPr>
        <p:spPr>
          <a:xfrm>
            <a:off x="838199" y="65158"/>
            <a:ext cx="10515600" cy="1325562"/>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4400"/>
              <a:buNone/>
            </a:pPr>
            <a:r>
              <a:rPr lang="en-US" sz="4000"/>
              <a:t>Mechanical Ventilator Inputs</a:t>
            </a:r>
            <a:endParaRPr/>
          </a:p>
        </p:txBody>
      </p:sp>
      <p:pic>
        <p:nvPicPr>
          <p:cNvPr id="500" name="Google Shape;500;p101"/>
          <p:cNvPicPr preferRelativeResize="0"/>
          <p:nvPr/>
        </p:nvPicPr>
        <p:blipFill rotWithShape="1">
          <a:blip r:embed="rId3">
            <a:alphaModFix/>
          </a:blip>
          <a:srcRect/>
          <a:stretch/>
        </p:blipFill>
        <p:spPr>
          <a:xfrm>
            <a:off x="838199" y="1390720"/>
            <a:ext cx="10515601" cy="4418878"/>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04"/>
        <p:cNvGrpSpPr/>
        <p:nvPr/>
      </p:nvGrpSpPr>
      <p:grpSpPr>
        <a:xfrm>
          <a:off x="0" y="0"/>
          <a:ext cx="0" cy="0"/>
          <a:chOff x="0" y="0"/>
          <a:chExt cx="0" cy="0"/>
        </a:xfrm>
      </p:grpSpPr>
      <p:sp>
        <p:nvSpPr>
          <p:cNvPr id="505" name="Google Shape;505;p102"/>
          <p:cNvSpPr txBox="1">
            <a:spLocks noGrp="1"/>
          </p:cNvSpPr>
          <p:nvPr>
            <p:ph type="title"/>
          </p:nvPr>
        </p:nvSpPr>
        <p:spPr>
          <a:xfrm>
            <a:off x="831850" y="0"/>
            <a:ext cx="10515600" cy="6858000"/>
          </a:xfrm>
          <a:prstGeom prst="rect">
            <a:avLst/>
          </a:prstGeom>
          <a:noFill/>
          <a:ln>
            <a:noFill/>
          </a:ln>
        </p:spPr>
        <p:txBody>
          <a:bodyPr spcFirstLastPara="1" wrap="square" lIns="0" tIns="0" rIns="0" bIns="0" anchor="ctr" anchorCtr="0">
            <a:normAutofit/>
          </a:bodyPr>
          <a:lstStyle/>
          <a:p>
            <a:pPr marL="0" lvl="0" indent="0" algn="ctr" rtl="0">
              <a:lnSpc>
                <a:spcPct val="90000"/>
              </a:lnSpc>
              <a:spcBef>
                <a:spcPts val="0"/>
              </a:spcBef>
              <a:spcAft>
                <a:spcPts val="0"/>
              </a:spcAft>
              <a:buSzPts val="6000"/>
              <a:buNone/>
            </a:pPr>
            <a:r>
              <a:rPr lang="en-US"/>
              <a:t>Research Activities</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09"/>
        <p:cNvGrpSpPr/>
        <p:nvPr/>
      </p:nvGrpSpPr>
      <p:grpSpPr>
        <a:xfrm>
          <a:off x="0" y="0"/>
          <a:ext cx="0" cy="0"/>
          <a:chOff x="0" y="0"/>
          <a:chExt cx="0" cy="0"/>
        </a:xfrm>
      </p:grpSpPr>
      <p:sp>
        <p:nvSpPr>
          <p:cNvPr id="510" name="Google Shape;510;p103"/>
          <p:cNvSpPr txBox="1">
            <a:spLocks noGrp="1"/>
          </p:cNvSpPr>
          <p:nvPr>
            <p:ph type="title"/>
          </p:nvPr>
        </p:nvSpPr>
        <p:spPr>
          <a:xfrm>
            <a:off x="185351" y="116997"/>
            <a:ext cx="5221077" cy="1654199"/>
          </a:xfrm>
          <a:prstGeom prst="rect">
            <a:avLst/>
          </a:prstGeom>
          <a:noFill/>
          <a:ln w="12700" cap="flat" cmpd="sng">
            <a:solidFill>
              <a:schemeClr val="dk1"/>
            </a:solidFill>
            <a:prstDash val="solid"/>
            <a:round/>
            <a:headEnd type="none" w="sm" len="sm"/>
            <a:tailEnd type="none" w="sm" len="sm"/>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50000"/>
              <a:buNone/>
            </a:pPr>
            <a:r>
              <a:rPr lang="en-US" sz="4000"/>
              <a:t>Hemodynamic Response to Blood Transfusion</a:t>
            </a:r>
            <a:endParaRPr/>
          </a:p>
        </p:txBody>
      </p:sp>
      <p:sp>
        <p:nvSpPr>
          <p:cNvPr id="511" name="Google Shape;511;p103"/>
          <p:cNvSpPr txBox="1">
            <a:spLocks noGrp="1"/>
          </p:cNvSpPr>
          <p:nvPr>
            <p:ph type="body" idx="1"/>
          </p:nvPr>
        </p:nvSpPr>
        <p:spPr>
          <a:xfrm>
            <a:off x="317126" y="1901661"/>
            <a:ext cx="4957526" cy="4351338"/>
          </a:xfrm>
          <a:prstGeom prst="rect">
            <a:avLst/>
          </a:prstGeom>
          <a:noFill/>
          <a:ln>
            <a:noFill/>
          </a:ln>
        </p:spPr>
        <p:txBody>
          <a:bodyPr spcFirstLastPara="1" wrap="square" lIns="91425" tIns="45700" rIns="91425" bIns="45700" anchor="t" anchorCtr="0">
            <a:normAutofit fontScale="85000" lnSpcReduction="20000"/>
          </a:bodyPr>
          <a:lstStyle/>
          <a:p>
            <a:pPr marL="457200" lvl="0" indent="-342900" algn="l" rtl="0">
              <a:lnSpc>
                <a:spcPct val="100000"/>
              </a:lnSpc>
              <a:spcBef>
                <a:spcPts val="0"/>
              </a:spcBef>
              <a:spcAft>
                <a:spcPts val="0"/>
              </a:spcAft>
              <a:buClr>
                <a:schemeClr val="dk1"/>
              </a:buClr>
              <a:buSzPct val="100840"/>
              <a:buChar char="•"/>
            </a:pPr>
            <a:r>
              <a:rPr lang="en-US"/>
              <a:t>6 babies underwent ASO</a:t>
            </a:r>
            <a:endParaRPr/>
          </a:p>
          <a:p>
            <a:pPr marL="914400" lvl="1" indent="-342900" algn="l" rtl="0">
              <a:lnSpc>
                <a:spcPct val="100000"/>
              </a:lnSpc>
              <a:spcBef>
                <a:spcPts val="0"/>
              </a:spcBef>
              <a:spcAft>
                <a:spcPts val="0"/>
              </a:spcAft>
              <a:buClr>
                <a:schemeClr val="dk1"/>
              </a:buClr>
              <a:buSzPct val="117647"/>
              <a:buChar char="•"/>
            </a:pPr>
            <a:r>
              <a:rPr lang="en-US"/>
              <a:t>Evaluation of 10 blood transfusions</a:t>
            </a:r>
            <a:endParaRPr/>
          </a:p>
          <a:p>
            <a:pPr marL="914400" lvl="1" indent="-342900" algn="l" rtl="0">
              <a:lnSpc>
                <a:spcPct val="100000"/>
              </a:lnSpc>
              <a:spcBef>
                <a:spcPts val="0"/>
              </a:spcBef>
              <a:spcAft>
                <a:spcPts val="0"/>
              </a:spcAft>
              <a:buClr>
                <a:schemeClr val="dk1"/>
              </a:buClr>
              <a:buSzPct val="117647"/>
              <a:buChar char="•"/>
            </a:pPr>
            <a:r>
              <a:rPr lang="en-US"/>
              <a:t>Median 36h after surgery </a:t>
            </a:r>
            <a:endParaRPr/>
          </a:p>
          <a:p>
            <a:pPr marL="457200" lvl="1" indent="0" algn="l" rtl="0">
              <a:lnSpc>
                <a:spcPct val="100000"/>
              </a:lnSpc>
              <a:spcBef>
                <a:spcPts val="0"/>
              </a:spcBef>
              <a:spcAft>
                <a:spcPts val="0"/>
              </a:spcAft>
              <a:buClr>
                <a:schemeClr val="dk1"/>
              </a:buClr>
              <a:buSzPct val="117647"/>
              <a:buNone/>
            </a:pPr>
            <a:r>
              <a:rPr lang="en-US"/>
              <a:t>   [IQR:10-40]</a:t>
            </a:r>
            <a:endParaRPr/>
          </a:p>
          <a:p>
            <a:pPr marL="457200" lvl="0" indent="-342900" algn="l" rtl="0">
              <a:lnSpc>
                <a:spcPct val="100000"/>
              </a:lnSpc>
              <a:spcBef>
                <a:spcPts val="1300"/>
              </a:spcBef>
              <a:spcAft>
                <a:spcPts val="0"/>
              </a:spcAft>
              <a:buClr>
                <a:schemeClr val="dk1"/>
              </a:buClr>
              <a:buSzPct val="100840"/>
              <a:buChar char="•"/>
            </a:pPr>
            <a:r>
              <a:rPr lang="en-US"/>
              <a:t>Systolic and mean BP for increase for 3 hours after transfusion</a:t>
            </a:r>
            <a:endParaRPr/>
          </a:p>
          <a:p>
            <a:pPr marL="914400" lvl="1" indent="-342900" algn="l" rtl="0">
              <a:lnSpc>
                <a:spcPct val="100000"/>
              </a:lnSpc>
              <a:spcBef>
                <a:spcPts val="1300"/>
              </a:spcBef>
              <a:spcAft>
                <a:spcPts val="0"/>
              </a:spcAft>
              <a:buClr>
                <a:schemeClr val="dk1"/>
              </a:buClr>
              <a:buSzPct val="117647"/>
              <a:buChar char="•"/>
            </a:pPr>
            <a:r>
              <a:rPr lang="en-US"/>
              <a:t>5-12.5% increase above baseline</a:t>
            </a:r>
            <a:endParaRPr/>
          </a:p>
          <a:p>
            <a:pPr marL="914400" lvl="1" indent="-190500" algn="l" rtl="0">
              <a:lnSpc>
                <a:spcPct val="100000"/>
              </a:lnSpc>
              <a:spcBef>
                <a:spcPts val="1300"/>
              </a:spcBef>
              <a:spcAft>
                <a:spcPts val="0"/>
              </a:spcAft>
              <a:buClr>
                <a:schemeClr val="dk1"/>
              </a:buClr>
              <a:buSzPct val="117647"/>
              <a:buNone/>
            </a:pPr>
            <a:endParaRPr/>
          </a:p>
          <a:p>
            <a:pPr marL="457200" lvl="0" indent="-342900" algn="l" rtl="0">
              <a:lnSpc>
                <a:spcPct val="100000"/>
              </a:lnSpc>
              <a:spcBef>
                <a:spcPts val="1300"/>
              </a:spcBef>
              <a:spcAft>
                <a:spcPts val="0"/>
              </a:spcAft>
              <a:buClr>
                <a:schemeClr val="dk1"/>
              </a:buClr>
              <a:buSzPct val="100840"/>
              <a:buChar char="•"/>
            </a:pPr>
            <a:r>
              <a:rPr lang="en-US" b="1">
                <a:solidFill>
                  <a:srgbClr val="FF0000"/>
                </a:solidFill>
              </a:rPr>
              <a:t>Up to 57,600 vital sign data points per transfusion…</a:t>
            </a:r>
            <a:endParaRPr/>
          </a:p>
          <a:p>
            <a:pPr marL="914400" lvl="1" indent="-190500" algn="l" rtl="0">
              <a:lnSpc>
                <a:spcPct val="100000"/>
              </a:lnSpc>
              <a:spcBef>
                <a:spcPts val="1300"/>
              </a:spcBef>
              <a:spcAft>
                <a:spcPts val="0"/>
              </a:spcAft>
              <a:buClr>
                <a:schemeClr val="dk1"/>
              </a:buClr>
              <a:buSzPct val="117647"/>
              <a:buNone/>
            </a:pPr>
            <a:endParaRPr/>
          </a:p>
          <a:p>
            <a:pPr marL="914400" lvl="1" indent="-190500" algn="l" rtl="0">
              <a:lnSpc>
                <a:spcPct val="100000"/>
              </a:lnSpc>
              <a:spcBef>
                <a:spcPts val="1300"/>
              </a:spcBef>
              <a:spcAft>
                <a:spcPts val="0"/>
              </a:spcAft>
              <a:buClr>
                <a:schemeClr val="dk1"/>
              </a:buClr>
              <a:buSzPct val="117647"/>
              <a:buNone/>
            </a:pPr>
            <a:endParaRPr/>
          </a:p>
          <a:p>
            <a:pPr marL="914400" lvl="1" indent="-190500" algn="l" rtl="0">
              <a:lnSpc>
                <a:spcPct val="100000"/>
              </a:lnSpc>
              <a:spcBef>
                <a:spcPts val="1300"/>
              </a:spcBef>
              <a:spcAft>
                <a:spcPts val="0"/>
              </a:spcAft>
              <a:buClr>
                <a:schemeClr val="dk1"/>
              </a:buClr>
              <a:buSzPct val="117647"/>
              <a:buNone/>
            </a:pPr>
            <a:endParaRPr/>
          </a:p>
          <a:p>
            <a:pPr marL="457200" lvl="0" indent="-228600" algn="l" rtl="0">
              <a:lnSpc>
                <a:spcPct val="90000"/>
              </a:lnSpc>
              <a:spcBef>
                <a:spcPts val="1000"/>
              </a:spcBef>
              <a:spcAft>
                <a:spcPts val="0"/>
              </a:spcAft>
              <a:buClr>
                <a:schemeClr val="dk1"/>
              </a:buClr>
              <a:buSzPct val="75630"/>
              <a:buNone/>
            </a:pPr>
            <a:endParaRPr/>
          </a:p>
        </p:txBody>
      </p:sp>
      <p:sp>
        <p:nvSpPr>
          <p:cNvPr id="512" name="Google Shape;512;p10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p>
            <a:pPr marL="457200" lvl="0" indent="-228600" algn="l" rtl="0">
              <a:lnSpc>
                <a:spcPct val="90000"/>
              </a:lnSpc>
              <a:spcBef>
                <a:spcPts val="1000"/>
              </a:spcBef>
              <a:spcAft>
                <a:spcPts val="0"/>
              </a:spcAft>
              <a:buClr>
                <a:schemeClr val="dk1"/>
              </a:buClr>
              <a:buSzPct val="75630"/>
              <a:buNone/>
            </a:pPr>
            <a:endParaRPr/>
          </a:p>
        </p:txBody>
      </p:sp>
      <p:pic>
        <p:nvPicPr>
          <p:cNvPr id="513" name="Google Shape;513;p103"/>
          <p:cNvPicPr preferRelativeResize="0"/>
          <p:nvPr/>
        </p:nvPicPr>
        <p:blipFill rotWithShape="1">
          <a:blip r:embed="rId3">
            <a:alphaModFix/>
          </a:blip>
          <a:srcRect b="67657"/>
          <a:stretch/>
        </p:blipFill>
        <p:spPr>
          <a:xfrm>
            <a:off x="5631254" y="191408"/>
            <a:ext cx="6401555" cy="3013547"/>
          </a:xfrm>
          <a:prstGeom prst="rect">
            <a:avLst/>
          </a:prstGeom>
          <a:noFill/>
          <a:ln>
            <a:noFill/>
          </a:ln>
        </p:spPr>
      </p:pic>
      <p:pic>
        <p:nvPicPr>
          <p:cNvPr id="514" name="Google Shape;514;p103"/>
          <p:cNvPicPr preferRelativeResize="0"/>
          <p:nvPr/>
        </p:nvPicPr>
        <p:blipFill rotWithShape="1">
          <a:blip r:embed="rId4">
            <a:alphaModFix/>
          </a:blip>
          <a:srcRect t="64818"/>
          <a:stretch/>
        </p:blipFill>
        <p:spPr>
          <a:xfrm>
            <a:off x="5631254" y="3204955"/>
            <a:ext cx="6401555" cy="3278001"/>
          </a:xfrm>
          <a:prstGeom prst="rect">
            <a:avLst/>
          </a:prstGeom>
          <a:noFill/>
          <a:ln>
            <a:noFill/>
          </a:ln>
        </p:spPr>
      </p:pic>
      <p:sp>
        <p:nvSpPr>
          <p:cNvPr id="515" name="Google Shape;515;p103"/>
          <p:cNvSpPr txBox="1"/>
          <p:nvPr/>
        </p:nvSpPr>
        <p:spPr>
          <a:xfrm>
            <a:off x="0" y="6488668"/>
            <a:ext cx="4697120"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1" i="0" u="none" strike="noStrike" cap="none">
                <a:solidFill>
                  <a:srgbClr val="000000"/>
                </a:solidFill>
                <a:latin typeface="Arial"/>
                <a:ea typeface="Arial"/>
                <a:cs typeface="Arial"/>
                <a:sym typeface="Arial"/>
              </a:rPr>
              <a:t>MF Mikulski, </a:t>
            </a:r>
            <a:r>
              <a:rPr lang="en-US" sz="1400" b="1" i="1" u="none" strike="noStrike" cap="none">
                <a:solidFill>
                  <a:srgbClr val="000000"/>
                </a:solidFill>
                <a:latin typeface="Arial"/>
                <a:ea typeface="Arial"/>
                <a:cs typeface="Arial"/>
                <a:sym typeface="Arial"/>
              </a:rPr>
              <a:t>Cardiology in the Young</a:t>
            </a:r>
            <a:r>
              <a:rPr lang="en-US" sz="1400" b="1" i="0" u="none" strike="noStrike" cap="none">
                <a:solidFill>
                  <a:srgbClr val="000000"/>
                </a:solidFill>
                <a:latin typeface="Arial"/>
                <a:ea typeface="Arial"/>
                <a:cs typeface="Arial"/>
                <a:sym typeface="Arial"/>
              </a:rPr>
              <a:t>, 2024</a:t>
            </a:r>
            <a:endParaRPr/>
          </a:p>
        </p:txBody>
      </p:sp>
      <p:sp>
        <p:nvSpPr>
          <p:cNvPr id="516" name="Google Shape;516;p103"/>
          <p:cNvSpPr/>
          <p:nvPr/>
        </p:nvSpPr>
        <p:spPr>
          <a:xfrm>
            <a:off x="9863354" y="565668"/>
            <a:ext cx="251460" cy="557783"/>
          </a:xfrm>
          <a:prstGeom prst="downArrow">
            <a:avLst>
              <a:gd name="adj1" fmla="val 50000"/>
              <a:gd name="adj2" fmla="val 50000"/>
            </a:avLst>
          </a:prstGeom>
          <a:solidFill>
            <a:schemeClr val="accent1"/>
          </a:solidFill>
          <a:ln w="25400" cap="flat" cmpd="sng">
            <a:solidFill>
              <a:srgbClr val="31538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17" name="Google Shape;517;p103"/>
          <p:cNvSpPr/>
          <p:nvPr/>
        </p:nvSpPr>
        <p:spPr>
          <a:xfrm>
            <a:off x="9863354" y="3579215"/>
            <a:ext cx="251460" cy="557783"/>
          </a:xfrm>
          <a:prstGeom prst="downArrow">
            <a:avLst>
              <a:gd name="adj1" fmla="val 50000"/>
              <a:gd name="adj2" fmla="val 50000"/>
            </a:avLst>
          </a:prstGeom>
          <a:solidFill>
            <a:schemeClr val="accent1"/>
          </a:solidFill>
          <a:ln w="25400" cap="flat" cmpd="sng">
            <a:solidFill>
              <a:srgbClr val="31538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pic>
        <p:nvPicPr>
          <p:cNvPr id="523" name="Google Shape;523;p104"/>
          <p:cNvPicPr preferRelativeResize="0"/>
          <p:nvPr/>
        </p:nvPicPr>
        <p:blipFill rotWithShape="1">
          <a:blip r:embed="rId3">
            <a:alphaModFix/>
          </a:blip>
          <a:srcRect/>
          <a:stretch/>
        </p:blipFill>
        <p:spPr>
          <a:xfrm>
            <a:off x="6681456" y="162961"/>
            <a:ext cx="5305332" cy="6491335"/>
          </a:xfrm>
          <a:prstGeom prst="rect">
            <a:avLst/>
          </a:prstGeom>
          <a:noFill/>
          <a:ln>
            <a:noFill/>
          </a:ln>
        </p:spPr>
      </p:pic>
      <p:sp>
        <p:nvSpPr>
          <p:cNvPr id="524" name="Google Shape;524;p104"/>
          <p:cNvSpPr txBox="1"/>
          <p:nvPr/>
        </p:nvSpPr>
        <p:spPr>
          <a:xfrm>
            <a:off x="448902" y="1756754"/>
            <a:ext cx="5709186" cy="4629358"/>
          </a:xfrm>
          <a:prstGeom prst="rect">
            <a:avLst/>
          </a:prstGeom>
          <a:noFill/>
          <a:ln>
            <a:noFill/>
          </a:ln>
        </p:spPr>
        <p:txBody>
          <a:bodyPr spcFirstLastPara="1" wrap="square" lIns="91425" tIns="45700" rIns="91425" bIns="45700" anchor="t" anchorCtr="0">
            <a:normAutofit/>
          </a:bodyPr>
          <a:lstStyle/>
          <a:p>
            <a:pPr marL="228600" marR="0" lvl="0" indent="-228600" algn="l" rtl="0">
              <a:lnSpc>
                <a:spcPct val="100000"/>
              </a:lnSpc>
              <a:spcBef>
                <a:spcPts val="0"/>
              </a:spcBef>
              <a:spcAft>
                <a:spcPts val="0"/>
              </a:spcAft>
              <a:buClr>
                <a:schemeClr val="dk1"/>
              </a:buClr>
              <a:buSzPts val="2400"/>
              <a:buFont typeface="Arial"/>
              <a:buChar char="•"/>
            </a:pPr>
            <a:r>
              <a:rPr lang="en-US" sz="2800" b="0" i="0" u="none" strike="noStrike" cap="none">
                <a:solidFill>
                  <a:schemeClr val="dk1"/>
                </a:solidFill>
                <a:latin typeface="Arial"/>
                <a:ea typeface="Arial"/>
                <a:cs typeface="Arial"/>
                <a:sym typeface="Arial"/>
              </a:rPr>
              <a:t>14 babies underwent ASO</a:t>
            </a:r>
            <a:endParaRPr/>
          </a:p>
          <a:p>
            <a:pPr marL="685800" marR="0" lvl="1" indent="-228600" algn="l" rtl="0">
              <a:lnSpc>
                <a:spcPct val="100000"/>
              </a:lnSpc>
              <a:spcBef>
                <a:spcPts val="800"/>
              </a:spcBef>
              <a:spcAft>
                <a:spcPts val="0"/>
              </a:spcAft>
              <a:buClr>
                <a:schemeClr val="dk1"/>
              </a:buClr>
              <a:buSzPts val="2000"/>
              <a:buFont typeface="Arial"/>
              <a:buChar char="–"/>
            </a:pPr>
            <a:r>
              <a:rPr lang="en-US" sz="2400" b="0" i="0" u="none" strike="noStrike" cap="none">
                <a:solidFill>
                  <a:schemeClr val="dk1"/>
                </a:solidFill>
                <a:latin typeface="Arial"/>
                <a:ea typeface="Arial"/>
                <a:cs typeface="Arial"/>
                <a:sym typeface="Arial"/>
              </a:rPr>
              <a:t>Median day of life 7 [IQR: 4-14]</a:t>
            </a:r>
            <a:endParaRPr/>
          </a:p>
          <a:p>
            <a:pPr marL="685800" marR="0" lvl="1" indent="-228600" algn="l" rtl="0">
              <a:lnSpc>
                <a:spcPct val="100000"/>
              </a:lnSpc>
              <a:spcBef>
                <a:spcPts val="800"/>
              </a:spcBef>
              <a:spcAft>
                <a:spcPts val="0"/>
              </a:spcAft>
              <a:buClr>
                <a:schemeClr val="dk1"/>
              </a:buClr>
              <a:buSzPts val="2000"/>
              <a:buFont typeface="Arial"/>
              <a:buChar char="–"/>
            </a:pPr>
            <a:r>
              <a:rPr lang="en-US" sz="2400" b="0" i="0" u="none" strike="noStrike" cap="none">
                <a:solidFill>
                  <a:schemeClr val="dk1"/>
                </a:solidFill>
                <a:latin typeface="Arial"/>
                <a:ea typeface="Arial"/>
                <a:cs typeface="Arial"/>
                <a:sym typeface="Arial"/>
              </a:rPr>
              <a:t>6 (43%) had VSD</a:t>
            </a:r>
            <a:endParaRPr/>
          </a:p>
          <a:p>
            <a:pPr marL="685800" marR="0" lvl="1" indent="-228600" algn="l" rtl="0">
              <a:lnSpc>
                <a:spcPct val="100000"/>
              </a:lnSpc>
              <a:spcBef>
                <a:spcPts val="800"/>
              </a:spcBef>
              <a:spcAft>
                <a:spcPts val="0"/>
              </a:spcAft>
              <a:buClr>
                <a:schemeClr val="dk1"/>
              </a:buClr>
              <a:buSzPts val="2000"/>
              <a:buFont typeface="Arial"/>
              <a:buChar char="–"/>
            </a:pPr>
            <a:r>
              <a:rPr lang="en-US" sz="2400" b="0" i="0" u="none" strike="noStrike" cap="none">
                <a:solidFill>
                  <a:schemeClr val="dk1"/>
                </a:solidFill>
                <a:latin typeface="Arial"/>
                <a:ea typeface="Arial"/>
                <a:cs typeface="Arial"/>
                <a:sym typeface="Arial"/>
              </a:rPr>
              <a:t>No perioperative mortalities </a:t>
            </a:r>
            <a:endParaRPr/>
          </a:p>
          <a:p>
            <a:pPr marL="0" marR="0" lvl="0" indent="0" algn="l" rtl="0">
              <a:lnSpc>
                <a:spcPct val="100000"/>
              </a:lnSpc>
              <a:spcBef>
                <a:spcPts val="1300"/>
              </a:spcBef>
              <a:spcAft>
                <a:spcPts val="0"/>
              </a:spcAft>
              <a:buClr>
                <a:schemeClr val="dk1"/>
              </a:buClr>
              <a:buSzPts val="2400"/>
              <a:buFont typeface="Arial"/>
              <a:buNone/>
            </a:pPr>
            <a:endParaRPr sz="2800" b="0" i="0" u="none" strike="noStrike" cap="none">
              <a:solidFill>
                <a:schemeClr val="dk1"/>
              </a:solidFill>
              <a:latin typeface="Arial"/>
              <a:ea typeface="Arial"/>
              <a:cs typeface="Arial"/>
              <a:sym typeface="Arial"/>
            </a:endParaRPr>
          </a:p>
          <a:p>
            <a:pPr marL="228600" marR="0" lvl="0" indent="-228600" algn="l" rtl="0">
              <a:lnSpc>
                <a:spcPct val="100000"/>
              </a:lnSpc>
              <a:spcBef>
                <a:spcPts val="1300"/>
              </a:spcBef>
              <a:spcAft>
                <a:spcPts val="0"/>
              </a:spcAft>
              <a:buClr>
                <a:schemeClr val="dk1"/>
              </a:buClr>
              <a:buSzPts val="2400"/>
              <a:buFont typeface="Arial"/>
              <a:buChar char="•"/>
            </a:pPr>
            <a:r>
              <a:rPr lang="en-US" sz="2800" b="0" i="0" u="none" strike="noStrike" cap="none">
                <a:solidFill>
                  <a:schemeClr val="dk1"/>
                </a:solidFill>
                <a:latin typeface="Arial"/>
                <a:ea typeface="Arial"/>
                <a:cs typeface="Arial"/>
                <a:sym typeface="Arial"/>
              </a:rPr>
              <a:t>Blood pressures decrease and recover over the first 1.5-2 days post surgery</a:t>
            </a:r>
            <a:endParaRPr/>
          </a:p>
        </p:txBody>
      </p:sp>
      <p:sp>
        <p:nvSpPr>
          <p:cNvPr id="525" name="Google Shape;525;p104"/>
          <p:cNvSpPr txBox="1"/>
          <p:nvPr/>
        </p:nvSpPr>
        <p:spPr>
          <a:xfrm>
            <a:off x="0" y="6488668"/>
            <a:ext cx="226376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1" i="0" u="none" strike="noStrike" cap="none">
                <a:solidFill>
                  <a:srgbClr val="000000"/>
                </a:solidFill>
                <a:latin typeface="Arial"/>
                <a:ea typeface="Arial"/>
                <a:cs typeface="Arial"/>
                <a:sym typeface="Arial"/>
              </a:rPr>
              <a:t>DP Howsmon, 2024</a:t>
            </a:r>
            <a:endParaRPr/>
          </a:p>
        </p:txBody>
      </p:sp>
      <p:sp>
        <p:nvSpPr>
          <p:cNvPr id="526" name="Google Shape;526;p104"/>
          <p:cNvSpPr txBox="1"/>
          <p:nvPr/>
        </p:nvSpPr>
        <p:spPr>
          <a:xfrm>
            <a:off x="448902" y="328637"/>
            <a:ext cx="4684414" cy="1192346"/>
          </a:xfrm>
          <a:prstGeom prst="rect">
            <a:avLst/>
          </a:prstGeom>
          <a:noFill/>
          <a:ln w="12700" cap="flat" cmpd="sng">
            <a:solidFill>
              <a:schemeClr val="dk1"/>
            </a:solidFill>
            <a:prstDash val="solid"/>
            <a:round/>
            <a:headEnd type="none" w="sm" len="sm"/>
            <a:tailEnd type="none" w="sm" len="sm"/>
          </a:ln>
        </p:spPr>
        <p:txBody>
          <a:bodyPr spcFirstLastPara="1" wrap="square" lIns="91425" tIns="45700" rIns="91425" bIns="45700" anchor="t" anchorCtr="0">
            <a:normAutofit fontScale="92500"/>
          </a:bodyPr>
          <a:lstStyle/>
          <a:p>
            <a:pPr marL="0" marR="0" lvl="0" indent="0" algn="l" rtl="0">
              <a:lnSpc>
                <a:spcPct val="90000"/>
              </a:lnSpc>
              <a:spcBef>
                <a:spcPts val="0"/>
              </a:spcBef>
              <a:spcAft>
                <a:spcPts val="0"/>
              </a:spcAft>
              <a:buClr>
                <a:srgbClr val="000000"/>
              </a:buClr>
              <a:buSzPct val="100000"/>
              <a:buFont typeface="Arial"/>
              <a:buNone/>
            </a:pPr>
            <a:r>
              <a:rPr lang="en-US" sz="4000" b="1" i="0" u="none" strike="noStrike" cap="none">
                <a:solidFill>
                  <a:schemeClr val="dk1"/>
                </a:solidFill>
                <a:latin typeface="Arial"/>
                <a:ea typeface="Arial"/>
                <a:cs typeface="Arial"/>
                <a:sym typeface="Arial"/>
              </a:rPr>
              <a:t>Post-Operative Trajectory Mapping</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31"/>
        <p:cNvGrpSpPr/>
        <p:nvPr/>
      </p:nvGrpSpPr>
      <p:grpSpPr>
        <a:xfrm>
          <a:off x="0" y="0"/>
          <a:ext cx="0" cy="0"/>
          <a:chOff x="0" y="0"/>
          <a:chExt cx="0" cy="0"/>
        </a:xfrm>
      </p:grpSpPr>
      <p:pic>
        <p:nvPicPr>
          <p:cNvPr id="532" name="Google Shape;532;p105"/>
          <p:cNvPicPr preferRelativeResize="0"/>
          <p:nvPr/>
        </p:nvPicPr>
        <p:blipFill rotWithShape="1">
          <a:blip r:embed="rId3">
            <a:alphaModFix/>
          </a:blip>
          <a:srcRect r="48859"/>
          <a:stretch/>
        </p:blipFill>
        <p:spPr>
          <a:xfrm>
            <a:off x="1437014" y="241803"/>
            <a:ext cx="3493333" cy="6217226"/>
          </a:xfrm>
          <a:prstGeom prst="rect">
            <a:avLst/>
          </a:prstGeom>
          <a:noFill/>
          <a:ln>
            <a:noFill/>
          </a:ln>
        </p:spPr>
      </p:pic>
      <p:pic>
        <p:nvPicPr>
          <p:cNvPr id="533" name="Google Shape;533;p105"/>
          <p:cNvPicPr preferRelativeResize="0"/>
          <p:nvPr/>
        </p:nvPicPr>
        <p:blipFill rotWithShape="1">
          <a:blip r:embed="rId3">
            <a:alphaModFix/>
          </a:blip>
          <a:srcRect l="52364"/>
          <a:stretch/>
        </p:blipFill>
        <p:spPr>
          <a:xfrm>
            <a:off x="6512012" y="241803"/>
            <a:ext cx="3496961" cy="6217226"/>
          </a:xfrm>
          <a:prstGeom prst="rect">
            <a:avLst/>
          </a:prstGeom>
          <a:noFill/>
          <a:ln>
            <a:noFill/>
          </a:ln>
        </p:spPr>
      </p:pic>
      <p:sp>
        <p:nvSpPr>
          <p:cNvPr id="534" name="Google Shape;534;p105"/>
          <p:cNvSpPr/>
          <p:nvPr/>
        </p:nvSpPr>
        <p:spPr>
          <a:xfrm>
            <a:off x="2310714" y="494270"/>
            <a:ext cx="407773" cy="840259"/>
          </a:xfrm>
          <a:prstGeom prst="ellipse">
            <a:avLst/>
          </a:prstGeom>
          <a:no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35" name="Google Shape;535;p105"/>
          <p:cNvSpPr/>
          <p:nvPr/>
        </p:nvSpPr>
        <p:spPr>
          <a:xfrm>
            <a:off x="2224216" y="1428940"/>
            <a:ext cx="580767" cy="3842951"/>
          </a:xfrm>
          <a:prstGeom prst="ellipse">
            <a:avLst/>
          </a:prstGeom>
          <a:no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36" name="Google Shape;536;p105"/>
          <p:cNvSpPr/>
          <p:nvPr/>
        </p:nvSpPr>
        <p:spPr>
          <a:xfrm>
            <a:off x="7245179" y="556053"/>
            <a:ext cx="407773" cy="766117"/>
          </a:xfrm>
          <a:prstGeom prst="ellipse">
            <a:avLst/>
          </a:prstGeom>
          <a:no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37" name="Google Shape;537;p105"/>
          <p:cNvSpPr/>
          <p:nvPr/>
        </p:nvSpPr>
        <p:spPr>
          <a:xfrm>
            <a:off x="7138088" y="1428938"/>
            <a:ext cx="580767" cy="3842951"/>
          </a:xfrm>
          <a:prstGeom prst="ellipse">
            <a:avLst/>
          </a:prstGeom>
          <a:no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38" name="Google Shape;538;p105"/>
          <p:cNvSpPr txBox="1"/>
          <p:nvPr/>
        </p:nvSpPr>
        <p:spPr>
          <a:xfrm>
            <a:off x="55718" y="1167328"/>
            <a:ext cx="1709122" cy="523220"/>
          </a:xfrm>
          <a:prstGeom prst="rect">
            <a:avLst/>
          </a:prstGeom>
          <a:noFill/>
          <a:ln w="28575"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Peritoneal Dialysis </a:t>
            </a:r>
            <a:endParaRPr/>
          </a:p>
          <a:p>
            <a:pPr marL="0" marR="0" lvl="0" indent="0" algn="ctr"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Initiation</a:t>
            </a:r>
            <a:endParaRPr/>
          </a:p>
        </p:txBody>
      </p:sp>
      <p:sp>
        <p:nvSpPr>
          <p:cNvPr id="539" name="Google Shape;539;p105"/>
          <p:cNvSpPr txBox="1"/>
          <p:nvPr/>
        </p:nvSpPr>
        <p:spPr>
          <a:xfrm>
            <a:off x="5243509" y="1072919"/>
            <a:ext cx="1877437" cy="523220"/>
          </a:xfrm>
          <a:prstGeom prst="rect">
            <a:avLst/>
          </a:prstGeom>
          <a:noFill/>
          <a:ln w="28575"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Inadequate </a:t>
            </a:r>
            <a:endParaRPr/>
          </a:p>
          <a:p>
            <a:pPr marL="0" marR="0" lvl="0" indent="0" algn="ctr"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Analgesia / Sedation </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34"/>
                                        </p:tgtEl>
                                        <p:attrNameLst>
                                          <p:attrName>style.visibility</p:attrName>
                                        </p:attrNameLst>
                                      </p:cBhvr>
                                      <p:to>
                                        <p:strVal val="visible"/>
                                      </p:to>
                                    </p:set>
                                    <p:animEffect transition="in" filter="fade">
                                      <p:cBhvr>
                                        <p:cTn id="7" dur="500"/>
                                        <p:tgtEl>
                                          <p:spTgt spid="534"/>
                                        </p:tgtEl>
                                      </p:cBhvr>
                                    </p:animEffect>
                                  </p:childTnLst>
                                </p:cTn>
                              </p:par>
                              <p:par>
                                <p:cTn id="8" presetID="10" presetClass="entr" presetSubtype="0" fill="hold" nodeType="withEffect">
                                  <p:stCondLst>
                                    <p:cond delay="0"/>
                                  </p:stCondLst>
                                  <p:childTnLst>
                                    <p:set>
                                      <p:cBhvr>
                                        <p:cTn id="9" dur="1" fill="hold">
                                          <p:stCondLst>
                                            <p:cond delay="0"/>
                                          </p:stCondLst>
                                        </p:cTn>
                                        <p:tgtEl>
                                          <p:spTgt spid="535"/>
                                        </p:tgtEl>
                                        <p:attrNameLst>
                                          <p:attrName>style.visibility</p:attrName>
                                        </p:attrNameLst>
                                      </p:cBhvr>
                                      <p:to>
                                        <p:strVal val="visible"/>
                                      </p:to>
                                    </p:set>
                                    <p:animEffect transition="in" filter="fade">
                                      <p:cBhvr>
                                        <p:cTn id="10" dur="500"/>
                                        <p:tgtEl>
                                          <p:spTgt spid="53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36"/>
                                        </p:tgtEl>
                                        <p:attrNameLst>
                                          <p:attrName>style.visibility</p:attrName>
                                        </p:attrNameLst>
                                      </p:cBhvr>
                                      <p:to>
                                        <p:strVal val="visible"/>
                                      </p:to>
                                    </p:set>
                                    <p:animEffect transition="in" filter="fade">
                                      <p:cBhvr>
                                        <p:cTn id="15" dur="500"/>
                                        <p:tgtEl>
                                          <p:spTgt spid="536"/>
                                        </p:tgtEl>
                                      </p:cBhvr>
                                    </p:animEffect>
                                  </p:childTnLst>
                                </p:cTn>
                              </p:par>
                              <p:par>
                                <p:cTn id="16" presetID="10" presetClass="entr" presetSubtype="0" fill="hold" nodeType="withEffect">
                                  <p:stCondLst>
                                    <p:cond delay="0"/>
                                  </p:stCondLst>
                                  <p:childTnLst>
                                    <p:set>
                                      <p:cBhvr>
                                        <p:cTn id="17" dur="1" fill="hold">
                                          <p:stCondLst>
                                            <p:cond delay="0"/>
                                          </p:stCondLst>
                                        </p:cTn>
                                        <p:tgtEl>
                                          <p:spTgt spid="537"/>
                                        </p:tgtEl>
                                        <p:attrNameLst>
                                          <p:attrName>style.visibility</p:attrName>
                                        </p:attrNameLst>
                                      </p:cBhvr>
                                      <p:to>
                                        <p:strVal val="visible"/>
                                      </p:to>
                                    </p:set>
                                    <p:animEffect transition="in" filter="fade">
                                      <p:cBhvr>
                                        <p:cTn id="18" dur="500"/>
                                        <p:tgtEl>
                                          <p:spTgt spid="53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38"/>
                                        </p:tgtEl>
                                        <p:attrNameLst>
                                          <p:attrName>style.visibility</p:attrName>
                                        </p:attrNameLst>
                                      </p:cBhvr>
                                      <p:to>
                                        <p:strVal val="visible"/>
                                      </p:to>
                                    </p:set>
                                    <p:animEffect transition="in" filter="fade">
                                      <p:cBhvr>
                                        <p:cTn id="23" dur="500"/>
                                        <p:tgtEl>
                                          <p:spTgt spid="53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39"/>
                                        </p:tgtEl>
                                        <p:attrNameLst>
                                          <p:attrName>style.visibility</p:attrName>
                                        </p:attrNameLst>
                                      </p:cBhvr>
                                      <p:to>
                                        <p:strVal val="visible"/>
                                      </p:to>
                                    </p:set>
                                    <p:animEffect transition="in" filter="fade">
                                      <p:cBhvr>
                                        <p:cTn id="28" dur="500"/>
                                        <p:tgtEl>
                                          <p:spTgt spid="5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pic>
        <p:nvPicPr>
          <p:cNvPr id="544" name="Google Shape;544;p106"/>
          <p:cNvPicPr preferRelativeResize="0">
            <a:picLocks noGrp="1"/>
          </p:cNvPicPr>
          <p:nvPr>
            <p:ph type="body" idx="1"/>
          </p:nvPr>
        </p:nvPicPr>
        <p:blipFill rotWithShape="1">
          <a:blip r:embed="rId3">
            <a:alphaModFix/>
          </a:blip>
          <a:srcRect/>
          <a:stretch/>
        </p:blipFill>
        <p:spPr>
          <a:xfrm>
            <a:off x="5715000" y="1097852"/>
            <a:ext cx="6248400" cy="4197159"/>
          </a:xfrm>
          <a:prstGeom prst="rect">
            <a:avLst/>
          </a:prstGeom>
          <a:noFill/>
          <a:ln>
            <a:noFill/>
          </a:ln>
        </p:spPr>
      </p:pic>
      <p:sp>
        <p:nvSpPr>
          <p:cNvPr id="545" name="Google Shape;545;p106"/>
          <p:cNvSpPr txBox="1"/>
          <p:nvPr/>
        </p:nvSpPr>
        <p:spPr>
          <a:xfrm>
            <a:off x="448902" y="328636"/>
            <a:ext cx="4808239" cy="1325563"/>
          </a:xfrm>
          <a:prstGeom prst="rect">
            <a:avLst/>
          </a:prstGeom>
          <a:noFill/>
          <a:ln w="12700" cap="flat" cmpd="sng">
            <a:solidFill>
              <a:schemeClr val="dk1"/>
            </a:solidFill>
            <a:prstDash val="solid"/>
            <a:round/>
            <a:headEnd type="none" w="sm" len="sm"/>
            <a:tailEnd type="none" w="sm" len="sm"/>
          </a:ln>
        </p:spPr>
        <p:txBody>
          <a:bodyPr spcFirstLastPara="1" wrap="square" lIns="91425" tIns="45700" rIns="91425" bIns="45700" anchor="ctr" anchorCtr="0">
            <a:normAutofit fontScale="92500"/>
          </a:bodyPr>
          <a:lstStyle/>
          <a:p>
            <a:pPr marL="0" marR="0" lvl="0" indent="0" algn="l" rtl="0">
              <a:lnSpc>
                <a:spcPct val="90000"/>
              </a:lnSpc>
              <a:spcBef>
                <a:spcPts val="0"/>
              </a:spcBef>
              <a:spcAft>
                <a:spcPts val="0"/>
              </a:spcAft>
              <a:buClr>
                <a:srgbClr val="000000"/>
              </a:buClr>
              <a:buSzPct val="100000"/>
              <a:buFont typeface="Arial"/>
              <a:buNone/>
            </a:pPr>
            <a:r>
              <a:rPr lang="en-US" sz="4000" b="1" i="0" u="none" strike="noStrike" cap="none">
                <a:solidFill>
                  <a:schemeClr val="dk1"/>
                </a:solidFill>
                <a:latin typeface="Arial"/>
                <a:ea typeface="Arial"/>
                <a:cs typeface="Arial"/>
                <a:sym typeface="Arial"/>
              </a:rPr>
              <a:t>PediRES-Q IAC-CPR</a:t>
            </a:r>
            <a:endParaRPr/>
          </a:p>
          <a:p>
            <a:pPr marL="0" marR="0" lvl="0" indent="0" algn="l" rtl="0">
              <a:lnSpc>
                <a:spcPct val="90000"/>
              </a:lnSpc>
              <a:spcBef>
                <a:spcPts val="0"/>
              </a:spcBef>
              <a:spcAft>
                <a:spcPts val="0"/>
              </a:spcAft>
              <a:buClr>
                <a:srgbClr val="000000"/>
              </a:buClr>
              <a:buSzPct val="100000"/>
              <a:buFont typeface="Arial"/>
              <a:buNone/>
            </a:pPr>
            <a:r>
              <a:rPr lang="en-US" sz="4000" b="1" i="0" u="none" strike="noStrike" cap="none">
                <a:solidFill>
                  <a:schemeClr val="dk1"/>
                </a:solidFill>
                <a:latin typeface="Arial"/>
                <a:ea typeface="Arial"/>
                <a:cs typeface="Arial"/>
                <a:sym typeface="Arial"/>
              </a:rPr>
              <a:t>data extraction</a:t>
            </a:r>
            <a:endParaRPr/>
          </a:p>
        </p:txBody>
      </p:sp>
      <p:pic>
        <p:nvPicPr>
          <p:cNvPr id="546" name="Google Shape;546;p106" descr="A graph of a heart beat&#10;&#10;Description automatically generated"/>
          <p:cNvPicPr preferRelativeResize="0"/>
          <p:nvPr/>
        </p:nvPicPr>
        <p:blipFill rotWithShape="1">
          <a:blip r:embed="rId4">
            <a:alphaModFix/>
          </a:blip>
          <a:srcRect t="6632" r="1349" b="5060"/>
          <a:stretch/>
        </p:blipFill>
        <p:spPr>
          <a:xfrm>
            <a:off x="452438" y="1966913"/>
            <a:ext cx="4810128" cy="3333760"/>
          </a:xfrm>
          <a:prstGeom prst="rect">
            <a:avLst/>
          </a:prstGeom>
          <a:noFill/>
          <a:ln>
            <a:noFill/>
          </a:ln>
        </p:spPr>
      </p:pic>
      <p:sp>
        <p:nvSpPr>
          <p:cNvPr id="547" name="Google Shape;547;p106"/>
          <p:cNvSpPr txBox="1"/>
          <p:nvPr/>
        </p:nvSpPr>
        <p:spPr>
          <a:xfrm>
            <a:off x="7562850" y="638175"/>
            <a:ext cx="274320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1" i="0" u="none" strike="noStrike" cap="none">
                <a:solidFill>
                  <a:srgbClr val="000000"/>
                </a:solidFill>
                <a:latin typeface="Arial"/>
                <a:ea typeface="Arial"/>
                <a:cs typeface="Arial"/>
                <a:sym typeface="Arial"/>
              </a:rPr>
              <a:t>SICKBAY DATA</a:t>
            </a:r>
            <a:endParaRPr sz="2400" b="1" i="0" u="none" strike="noStrike" cap="none">
              <a:solidFill>
                <a:srgbClr val="000000"/>
              </a:solidFill>
              <a:latin typeface="Arial"/>
              <a:ea typeface="Arial"/>
              <a:cs typeface="Arial"/>
              <a:sym typeface="Arial"/>
            </a:endParaRPr>
          </a:p>
        </p:txBody>
      </p:sp>
      <p:sp>
        <p:nvSpPr>
          <p:cNvPr id="548" name="Google Shape;548;p106"/>
          <p:cNvSpPr txBox="1"/>
          <p:nvPr/>
        </p:nvSpPr>
        <p:spPr>
          <a:xfrm>
            <a:off x="0" y="6488668"/>
            <a:ext cx="2156360"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1" i="0" u="none" strike="noStrike" cap="none">
                <a:solidFill>
                  <a:srgbClr val="000000"/>
                </a:solidFill>
                <a:latin typeface="Arial"/>
                <a:ea typeface="Arial"/>
                <a:cs typeface="Arial"/>
                <a:sym typeface="Arial"/>
              </a:rPr>
              <a:t>D Stromberg, 2024</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553"/>
        <p:cNvGrpSpPr/>
        <p:nvPr/>
      </p:nvGrpSpPr>
      <p:grpSpPr>
        <a:xfrm>
          <a:off x="0" y="0"/>
          <a:ext cx="0" cy="0"/>
          <a:chOff x="0" y="0"/>
          <a:chExt cx="0" cy="0"/>
        </a:xfrm>
      </p:grpSpPr>
      <p:sp>
        <p:nvSpPr>
          <p:cNvPr id="554" name="Google Shape;554;p107"/>
          <p:cNvSpPr txBox="1"/>
          <p:nvPr/>
        </p:nvSpPr>
        <p:spPr>
          <a:xfrm>
            <a:off x="5697177" y="528029"/>
            <a:ext cx="5890161" cy="1676608"/>
          </a:xfrm>
          <a:prstGeom prst="rect">
            <a:avLst/>
          </a:prstGeom>
          <a:noFill/>
          <a:ln>
            <a:noFill/>
          </a:ln>
        </p:spPr>
        <p:txBody>
          <a:bodyPr spcFirstLastPara="1" wrap="square" lIns="91425" tIns="45700" rIns="91425" bIns="45700" anchor="t" anchorCtr="0">
            <a:normAutofit fontScale="92500"/>
          </a:bodyPr>
          <a:lstStyle/>
          <a:p>
            <a:pPr marL="228600" marR="0" lvl="0" indent="-228600" algn="l" rtl="0">
              <a:lnSpc>
                <a:spcPct val="100000"/>
              </a:lnSpc>
              <a:spcBef>
                <a:spcPts val="0"/>
              </a:spcBef>
              <a:spcAft>
                <a:spcPts val="0"/>
              </a:spcAft>
              <a:buClr>
                <a:schemeClr val="dk1"/>
              </a:buClr>
              <a:buSzPct val="92664"/>
              <a:buFont typeface="Arial"/>
              <a:buChar char="•"/>
            </a:pPr>
            <a:r>
              <a:rPr lang="en-US" sz="2800" b="0" i="0" u="none" strike="noStrike" cap="none">
                <a:solidFill>
                  <a:schemeClr val="dk1"/>
                </a:solidFill>
                <a:latin typeface="Arial"/>
                <a:ea typeface="Arial"/>
                <a:cs typeface="Arial"/>
                <a:sym typeface="Arial"/>
              </a:rPr>
              <a:t>20 patients with US diagnosed CVL associated VTE </a:t>
            </a:r>
            <a:endParaRPr sz="2800" b="0" i="0" u="none" strike="noStrike" cap="none">
              <a:solidFill>
                <a:schemeClr val="dk1"/>
              </a:solidFill>
              <a:latin typeface="Arial"/>
              <a:ea typeface="Arial"/>
              <a:cs typeface="Arial"/>
              <a:sym typeface="Arial"/>
            </a:endParaRPr>
          </a:p>
          <a:p>
            <a:pPr marL="685800" marR="0" lvl="1" indent="-228600" algn="l" rtl="0">
              <a:lnSpc>
                <a:spcPct val="100000"/>
              </a:lnSpc>
              <a:spcBef>
                <a:spcPts val="0"/>
              </a:spcBef>
              <a:spcAft>
                <a:spcPts val="0"/>
              </a:spcAft>
              <a:buClr>
                <a:srgbClr val="000000"/>
              </a:buClr>
              <a:buSzPct val="108108"/>
              <a:buFont typeface="Arial"/>
              <a:buChar char="•"/>
            </a:pPr>
            <a:r>
              <a:rPr lang="en-US" sz="2400" b="0" i="0" u="none" strike="noStrike" cap="none">
                <a:solidFill>
                  <a:schemeClr val="dk1"/>
                </a:solidFill>
                <a:latin typeface="Arial"/>
                <a:ea typeface="Arial"/>
                <a:cs typeface="Arial"/>
                <a:sym typeface="Arial"/>
              </a:rPr>
              <a:t>Median age, 33 days</a:t>
            </a:r>
            <a:endParaRPr/>
          </a:p>
          <a:p>
            <a:pPr marL="685800" marR="0" lvl="1" indent="-228600" algn="l" rtl="0">
              <a:lnSpc>
                <a:spcPct val="100000"/>
              </a:lnSpc>
              <a:spcBef>
                <a:spcPts val="0"/>
              </a:spcBef>
              <a:spcAft>
                <a:spcPts val="0"/>
              </a:spcAft>
              <a:buClr>
                <a:srgbClr val="000000"/>
              </a:buClr>
              <a:buSzPct val="108108"/>
              <a:buFont typeface="Arial"/>
              <a:buChar char="•"/>
            </a:pPr>
            <a:r>
              <a:rPr lang="en-US" sz="2400" b="0" i="0" u="none" strike="noStrike" cap="none">
                <a:solidFill>
                  <a:schemeClr val="dk1"/>
                </a:solidFill>
                <a:latin typeface="Arial"/>
                <a:ea typeface="Arial"/>
                <a:cs typeface="Arial"/>
                <a:sym typeface="Arial"/>
              </a:rPr>
              <a:t>Predictive signature of VTE formation</a:t>
            </a:r>
            <a:endParaRPr/>
          </a:p>
          <a:p>
            <a:pPr marL="457200" marR="0" lvl="1" indent="0" algn="l" rtl="0">
              <a:lnSpc>
                <a:spcPct val="100000"/>
              </a:lnSpc>
              <a:spcBef>
                <a:spcPts val="800"/>
              </a:spcBef>
              <a:spcAft>
                <a:spcPts val="0"/>
              </a:spcAft>
              <a:buClr>
                <a:schemeClr val="dk1"/>
              </a:buClr>
              <a:buSzPct val="90090"/>
              <a:buFont typeface="Arial"/>
              <a:buNone/>
            </a:pPr>
            <a:endParaRPr sz="2400" b="0" i="0" u="none" strike="noStrike" cap="none">
              <a:solidFill>
                <a:schemeClr val="dk1"/>
              </a:solidFill>
              <a:latin typeface="Arial"/>
              <a:ea typeface="Arial"/>
              <a:cs typeface="Arial"/>
              <a:sym typeface="Arial"/>
            </a:endParaRPr>
          </a:p>
        </p:txBody>
      </p:sp>
      <p:sp>
        <p:nvSpPr>
          <p:cNvPr id="555" name="Google Shape;555;p107"/>
          <p:cNvSpPr txBox="1"/>
          <p:nvPr/>
        </p:nvSpPr>
        <p:spPr>
          <a:xfrm>
            <a:off x="0" y="6488668"/>
            <a:ext cx="2156360"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1" i="0" u="none" strike="noStrike" cap="none">
                <a:solidFill>
                  <a:srgbClr val="000000"/>
                </a:solidFill>
                <a:latin typeface="Arial"/>
                <a:ea typeface="Arial"/>
                <a:cs typeface="Arial"/>
                <a:sym typeface="Arial"/>
              </a:rPr>
              <a:t>D Stromberg, 2024</a:t>
            </a:r>
            <a:endParaRPr/>
          </a:p>
        </p:txBody>
      </p:sp>
      <p:sp>
        <p:nvSpPr>
          <p:cNvPr id="556" name="Google Shape;556;p107"/>
          <p:cNvSpPr txBox="1"/>
          <p:nvPr/>
        </p:nvSpPr>
        <p:spPr>
          <a:xfrm>
            <a:off x="448902" y="328637"/>
            <a:ext cx="4684414" cy="1192346"/>
          </a:xfrm>
          <a:prstGeom prst="rect">
            <a:avLst/>
          </a:prstGeom>
          <a:noFill/>
          <a:ln w="12700" cap="flat" cmpd="sng">
            <a:solidFill>
              <a:schemeClr val="dk1"/>
            </a:solidFill>
            <a:prstDash val="solid"/>
            <a:round/>
            <a:headEnd type="none" w="sm" len="sm"/>
            <a:tailEnd type="none" w="sm" len="sm"/>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4000"/>
              <a:buFont typeface="Arial"/>
              <a:buNone/>
            </a:pPr>
            <a:r>
              <a:rPr lang="en-US" sz="4000" b="1" i="0" u="none" strike="noStrike" cap="none">
                <a:solidFill>
                  <a:schemeClr val="dk1"/>
                </a:solidFill>
                <a:latin typeface="Arial"/>
                <a:ea typeface="Arial"/>
                <a:cs typeface="Arial"/>
                <a:sym typeface="Arial"/>
              </a:rPr>
              <a:t>CVP Waveform Analysis for VTE</a:t>
            </a:r>
            <a:endParaRPr sz="4000" b="1" i="0" u="none" strike="noStrike" cap="none">
              <a:solidFill>
                <a:schemeClr val="dk1"/>
              </a:solidFill>
              <a:latin typeface="Arial"/>
              <a:ea typeface="Arial"/>
              <a:cs typeface="Arial"/>
              <a:sym typeface="Arial"/>
            </a:endParaRPr>
          </a:p>
        </p:txBody>
      </p:sp>
      <p:pic>
        <p:nvPicPr>
          <p:cNvPr id="557" name="Google Shape;557;p107"/>
          <p:cNvPicPr preferRelativeResize="0"/>
          <p:nvPr/>
        </p:nvPicPr>
        <p:blipFill rotWithShape="1">
          <a:blip r:embed="rId3">
            <a:alphaModFix/>
          </a:blip>
          <a:srcRect/>
          <a:stretch/>
        </p:blipFill>
        <p:spPr>
          <a:xfrm>
            <a:off x="1181100" y="2283286"/>
            <a:ext cx="9896475" cy="3948778"/>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pic>
        <p:nvPicPr>
          <p:cNvPr id="562" name="Google Shape;562;p108" descr="SoundEar3-300: How to Control Hospital Noise - SoundEar Int."/>
          <p:cNvPicPr preferRelativeResize="0"/>
          <p:nvPr/>
        </p:nvPicPr>
        <p:blipFill rotWithShape="1">
          <a:blip r:embed="rId3">
            <a:alphaModFix/>
          </a:blip>
          <a:srcRect l="27014" t="10211" r="30123" b="31044"/>
          <a:stretch/>
        </p:blipFill>
        <p:spPr>
          <a:xfrm>
            <a:off x="584704" y="1344054"/>
            <a:ext cx="3415109" cy="4427792"/>
          </a:xfrm>
          <a:prstGeom prst="rect">
            <a:avLst/>
          </a:prstGeom>
          <a:noFill/>
          <a:ln>
            <a:noFill/>
          </a:ln>
        </p:spPr>
      </p:pic>
      <p:sp>
        <p:nvSpPr>
          <p:cNvPr id="563" name="Google Shape;563;p108"/>
          <p:cNvSpPr txBox="1"/>
          <p:nvPr/>
        </p:nvSpPr>
        <p:spPr>
          <a:xfrm>
            <a:off x="4317816" y="2305615"/>
            <a:ext cx="7433581" cy="2246769"/>
          </a:xfrm>
          <a:prstGeom prst="rect">
            <a:avLst/>
          </a:prstGeom>
          <a:noFill/>
          <a:ln>
            <a:noFill/>
          </a:ln>
        </p:spPr>
        <p:txBody>
          <a:bodyPr spcFirstLastPara="1" wrap="square" lIns="91425" tIns="45700" rIns="91425" bIns="45700" anchor="t" anchorCtr="0">
            <a:spAutoFit/>
          </a:bodyPr>
          <a:lstStyle/>
          <a:p>
            <a:pPr marL="457200" marR="0" lvl="0" indent="-457200" algn="l" rtl="0">
              <a:lnSpc>
                <a:spcPct val="100000"/>
              </a:lnSpc>
              <a:spcBef>
                <a:spcPts val="0"/>
              </a:spcBef>
              <a:spcAft>
                <a:spcPts val="0"/>
              </a:spcAft>
              <a:buClr>
                <a:srgbClr val="000000"/>
              </a:buClr>
              <a:buSzPts val="2800"/>
              <a:buFont typeface="Arial"/>
              <a:buChar char="•"/>
            </a:pPr>
            <a:r>
              <a:rPr lang="en-US" sz="2800" b="0" i="0" u="none" strike="noStrike" cap="none">
                <a:solidFill>
                  <a:srgbClr val="000000"/>
                </a:solidFill>
                <a:latin typeface="Calibri"/>
                <a:ea typeface="Calibri"/>
                <a:cs typeface="Calibri"/>
                <a:sym typeface="Calibri"/>
              </a:rPr>
              <a:t>Quality improvement opportunity</a:t>
            </a:r>
            <a:endParaRPr/>
          </a:p>
          <a:p>
            <a:pPr marL="457200" marR="0" lvl="0" indent="-457200" algn="l" rtl="0">
              <a:lnSpc>
                <a:spcPct val="100000"/>
              </a:lnSpc>
              <a:spcBef>
                <a:spcPts val="0"/>
              </a:spcBef>
              <a:spcAft>
                <a:spcPts val="0"/>
              </a:spcAft>
              <a:buClr>
                <a:srgbClr val="000000"/>
              </a:buClr>
              <a:buSzPts val="2800"/>
              <a:buFont typeface="Arial"/>
              <a:buChar char="•"/>
            </a:pPr>
            <a:r>
              <a:rPr lang="en-US" sz="2800" b="0" i="0" u="none" strike="noStrike" cap="none">
                <a:solidFill>
                  <a:srgbClr val="000000"/>
                </a:solidFill>
                <a:latin typeface="Calibri"/>
                <a:ea typeface="Calibri"/>
                <a:cs typeface="Calibri"/>
                <a:sym typeface="Calibri"/>
              </a:rPr>
              <a:t>Association with usual vital signs</a:t>
            </a:r>
            <a:endParaRPr/>
          </a:p>
          <a:p>
            <a:pPr marL="457200" marR="0" lvl="0" indent="-457200" algn="l" rtl="0">
              <a:lnSpc>
                <a:spcPct val="100000"/>
              </a:lnSpc>
              <a:spcBef>
                <a:spcPts val="0"/>
              </a:spcBef>
              <a:spcAft>
                <a:spcPts val="0"/>
              </a:spcAft>
              <a:buClr>
                <a:srgbClr val="000000"/>
              </a:buClr>
              <a:buSzPts val="2800"/>
              <a:buFont typeface="Arial"/>
              <a:buChar char="•"/>
            </a:pPr>
            <a:r>
              <a:rPr lang="en-US" sz="2800" b="0" i="0" u="none" strike="noStrike" cap="none">
                <a:solidFill>
                  <a:srgbClr val="000000"/>
                </a:solidFill>
                <a:latin typeface="Calibri"/>
                <a:ea typeface="Calibri"/>
                <a:cs typeface="Calibri"/>
                <a:sym typeface="Calibri"/>
              </a:rPr>
              <a:t>Association with medications and other stimuli</a:t>
            </a:r>
            <a:endParaRPr/>
          </a:p>
          <a:p>
            <a:pPr marL="457200" marR="0" lvl="0" indent="-457200" algn="l" rtl="0">
              <a:lnSpc>
                <a:spcPct val="100000"/>
              </a:lnSpc>
              <a:spcBef>
                <a:spcPts val="0"/>
              </a:spcBef>
              <a:spcAft>
                <a:spcPts val="0"/>
              </a:spcAft>
              <a:buClr>
                <a:srgbClr val="000000"/>
              </a:buClr>
              <a:buSzPts val="2800"/>
              <a:buFont typeface="Arial"/>
              <a:buChar char="•"/>
            </a:pPr>
            <a:r>
              <a:rPr lang="en-US" sz="2800" b="0" i="0" u="none" strike="noStrike" cap="none">
                <a:solidFill>
                  <a:srgbClr val="000000"/>
                </a:solidFill>
                <a:latin typeface="Calibri"/>
                <a:ea typeface="Calibri"/>
                <a:cs typeface="Calibri"/>
                <a:sym typeface="Calibri"/>
              </a:rPr>
              <a:t>Improved inpatient environment and</a:t>
            </a:r>
            <a:endParaRPr/>
          </a:p>
          <a:p>
            <a:pPr marL="457200" marR="0" lvl="0" indent="-457200" algn="l" rtl="0">
              <a:lnSpc>
                <a:spcPct val="100000"/>
              </a:lnSpc>
              <a:spcBef>
                <a:spcPts val="0"/>
              </a:spcBef>
              <a:spcAft>
                <a:spcPts val="0"/>
              </a:spcAft>
              <a:buClr>
                <a:srgbClr val="000000"/>
              </a:buClr>
              <a:buSzPts val="2800"/>
              <a:buFont typeface="Arial"/>
              <a:buChar char="•"/>
            </a:pPr>
            <a:r>
              <a:rPr lang="en-US" sz="2800" b="0" i="0" u="none" strike="noStrike" cap="none">
                <a:solidFill>
                  <a:srgbClr val="000000"/>
                </a:solidFill>
                <a:latin typeface="Calibri"/>
                <a:ea typeface="Calibri"/>
                <a:cs typeface="Calibri"/>
                <a:sym typeface="Calibri"/>
              </a:rPr>
              <a:t>Improved neurodevelopmental growth</a:t>
            </a:r>
            <a:endParaRPr/>
          </a:p>
        </p:txBody>
      </p:sp>
      <p:sp>
        <p:nvSpPr>
          <p:cNvPr id="564" name="Google Shape;564;p108"/>
          <p:cNvSpPr txBox="1">
            <a:spLocks noGrp="1"/>
          </p:cNvSpPr>
          <p:nvPr>
            <p:ph type="title"/>
          </p:nvPr>
        </p:nvSpPr>
        <p:spPr>
          <a:xfrm>
            <a:off x="838200" y="99738"/>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en-US"/>
              <a:t>Alternative Vital Sign Integration</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68"/>
        <p:cNvGrpSpPr/>
        <p:nvPr/>
      </p:nvGrpSpPr>
      <p:grpSpPr>
        <a:xfrm>
          <a:off x="0" y="0"/>
          <a:ext cx="0" cy="0"/>
          <a:chOff x="0" y="0"/>
          <a:chExt cx="0" cy="0"/>
        </a:xfrm>
      </p:grpSpPr>
      <p:sp>
        <p:nvSpPr>
          <p:cNvPr id="569" name="Google Shape;569;p10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en-US" sz="3200"/>
              <a:t>Leveraging HFDC systems to improve outcomes</a:t>
            </a:r>
            <a:endParaRPr/>
          </a:p>
        </p:txBody>
      </p:sp>
      <p:sp>
        <p:nvSpPr>
          <p:cNvPr id="570" name="Google Shape;570;p10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1000"/>
              </a:spcBef>
              <a:spcAft>
                <a:spcPts val="0"/>
              </a:spcAft>
              <a:buClr>
                <a:schemeClr val="dk1"/>
              </a:buClr>
              <a:buSzPts val="1800"/>
              <a:buChar char="•"/>
            </a:pPr>
            <a:r>
              <a:rPr lang="en-US"/>
              <a:t>Clinical utility and quality improvement = Prevention</a:t>
            </a:r>
            <a:endParaRPr/>
          </a:p>
          <a:p>
            <a:pPr marL="457200" lvl="0" indent="-342900" algn="l" rtl="0">
              <a:lnSpc>
                <a:spcPct val="90000"/>
              </a:lnSpc>
              <a:spcBef>
                <a:spcPts val="1000"/>
              </a:spcBef>
              <a:spcAft>
                <a:spcPts val="0"/>
              </a:spcAft>
              <a:buClr>
                <a:schemeClr val="dk1"/>
              </a:buClr>
              <a:buSzPts val="1800"/>
              <a:buChar char="•"/>
            </a:pPr>
            <a:r>
              <a:rPr lang="en-US"/>
              <a:t>Research analysis = Predictive analytics</a:t>
            </a:r>
            <a:endParaRPr/>
          </a:p>
          <a:p>
            <a:pPr marL="457200" lvl="0" indent="-228600" algn="l" rtl="0">
              <a:lnSpc>
                <a:spcPct val="90000"/>
              </a:lnSpc>
              <a:spcBef>
                <a:spcPts val="1000"/>
              </a:spcBef>
              <a:spcAft>
                <a:spcPts val="0"/>
              </a:spcAft>
              <a:buClr>
                <a:schemeClr val="dk1"/>
              </a:buClr>
              <a:buSzPts val="1800"/>
              <a:buNone/>
            </a:pPr>
            <a:endParaRPr/>
          </a:p>
          <a:p>
            <a:pPr marL="457200" lvl="0" indent="-342900" algn="l" rtl="0">
              <a:lnSpc>
                <a:spcPct val="90000"/>
              </a:lnSpc>
              <a:spcBef>
                <a:spcPts val="1000"/>
              </a:spcBef>
              <a:spcAft>
                <a:spcPts val="0"/>
              </a:spcAft>
              <a:buClr>
                <a:schemeClr val="dk1"/>
              </a:buClr>
              <a:buSzPts val="1800"/>
              <a:buChar char="•"/>
            </a:pPr>
            <a:r>
              <a:rPr lang="en-US"/>
              <a:t>Starting it all up</a:t>
            </a:r>
            <a:endParaRPr/>
          </a:p>
          <a:p>
            <a:pPr marL="457200" lvl="0" indent="-342900" algn="l" rtl="0">
              <a:lnSpc>
                <a:spcPct val="90000"/>
              </a:lnSpc>
              <a:spcBef>
                <a:spcPts val="1000"/>
              </a:spcBef>
              <a:spcAft>
                <a:spcPts val="0"/>
              </a:spcAft>
              <a:buClr>
                <a:schemeClr val="dk1"/>
              </a:buClr>
              <a:buSzPts val="1800"/>
              <a:buChar char="•"/>
            </a:pPr>
            <a:r>
              <a:rPr lang="en-US"/>
              <a:t>Analysis challenges</a:t>
            </a:r>
            <a:endParaRPr/>
          </a:p>
          <a:p>
            <a:pPr marL="457200" lvl="0" indent="-342900" algn="l" rtl="0">
              <a:lnSpc>
                <a:spcPct val="90000"/>
              </a:lnSpc>
              <a:spcBef>
                <a:spcPts val="1000"/>
              </a:spcBef>
              <a:spcAft>
                <a:spcPts val="0"/>
              </a:spcAft>
              <a:buClr>
                <a:schemeClr val="dk1"/>
              </a:buClr>
              <a:buSzPts val="1800"/>
              <a:buChar char="•"/>
            </a:pPr>
            <a:r>
              <a:rPr lang="en-US"/>
              <a:t>Overabundance of data for each item</a:t>
            </a:r>
            <a:endParaRPr/>
          </a:p>
          <a:p>
            <a:pPr marL="457200" lvl="0" indent="-342900" algn="l" rtl="0">
              <a:lnSpc>
                <a:spcPct val="90000"/>
              </a:lnSpc>
              <a:spcBef>
                <a:spcPts val="1000"/>
              </a:spcBef>
              <a:spcAft>
                <a:spcPts val="0"/>
              </a:spcAft>
              <a:buClr>
                <a:schemeClr val="dk1"/>
              </a:buClr>
              <a:buSzPts val="1800"/>
              <a:buChar char="•"/>
            </a:pPr>
            <a:r>
              <a:rPr lang="en-US"/>
              <a:t>Overabundance of data elements</a:t>
            </a:r>
            <a:endParaRPr/>
          </a:p>
          <a:p>
            <a:pPr marL="457200" lvl="0" indent="-342900" algn="l" rtl="0">
              <a:lnSpc>
                <a:spcPct val="90000"/>
              </a:lnSpc>
              <a:spcBef>
                <a:spcPts val="1000"/>
              </a:spcBef>
              <a:spcAft>
                <a:spcPts val="0"/>
              </a:spcAft>
              <a:buClr>
                <a:schemeClr val="dk1"/>
              </a:buClr>
              <a:buSzPts val="1800"/>
              <a:buChar char="•"/>
            </a:pPr>
            <a:r>
              <a:rPr lang="en-US"/>
              <a:t>Collaboration opportunities</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574"/>
        <p:cNvGrpSpPr/>
        <p:nvPr/>
      </p:nvGrpSpPr>
      <p:grpSpPr>
        <a:xfrm>
          <a:off x="0" y="0"/>
          <a:ext cx="0" cy="0"/>
          <a:chOff x="0" y="0"/>
          <a:chExt cx="0" cy="0"/>
        </a:xfrm>
      </p:grpSpPr>
      <p:sp>
        <p:nvSpPr>
          <p:cNvPr id="575" name="Google Shape;575;p39"/>
          <p:cNvSpPr txBox="1">
            <a:spLocks noGrp="1"/>
          </p:cNvSpPr>
          <p:nvPr>
            <p:ph type="title"/>
          </p:nvPr>
        </p:nvSpPr>
        <p:spPr>
          <a:xfrm>
            <a:off x="831850" y="0"/>
            <a:ext cx="10515600" cy="6858000"/>
          </a:xfrm>
          <a:prstGeom prst="rect">
            <a:avLst/>
          </a:prstGeom>
          <a:noFill/>
          <a:ln>
            <a:noFill/>
          </a:ln>
        </p:spPr>
        <p:txBody>
          <a:bodyPr spcFirstLastPara="1" wrap="square" lIns="0" tIns="0" rIns="0" bIns="0" anchor="ctr" anchorCtr="0">
            <a:normAutofit/>
          </a:bodyPr>
          <a:lstStyle/>
          <a:p>
            <a:pPr marL="0" lvl="0" indent="0" algn="ctr" rtl="0">
              <a:lnSpc>
                <a:spcPct val="90000"/>
              </a:lnSpc>
              <a:spcBef>
                <a:spcPts val="0"/>
              </a:spcBef>
              <a:spcAft>
                <a:spcPts val="0"/>
              </a:spcAft>
              <a:buClr>
                <a:schemeClr val="lt1"/>
              </a:buClr>
              <a:buSzPts val="6000"/>
              <a:buFont typeface="Lato"/>
              <a:buNone/>
            </a:pPr>
            <a:r>
              <a:rPr lang="en-US"/>
              <a:t>University of Michigan Experience</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579"/>
        <p:cNvGrpSpPr/>
        <p:nvPr/>
      </p:nvGrpSpPr>
      <p:grpSpPr>
        <a:xfrm>
          <a:off x="0" y="0"/>
          <a:ext cx="0" cy="0"/>
          <a:chOff x="0" y="0"/>
          <a:chExt cx="0" cy="0"/>
        </a:xfrm>
      </p:grpSpPr>
      <p:sp>
        <p:nvSpPr>
          <p:cNvPr id="580" name="Google Shape;580;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Lato"/>
              <a:buNone/>
            </a:pPr>
            <a:r>
              <a:rPr lang="en-US"/>
              <a:t>Timeline of HFDC at Michigan</a:t>
            </a:r>
            <a:endParaRPr/>
          </a:p>
        </p:txBody>
      </p:sp>
      <p:sp>
        <p:nvSpPr>
          <p:cNvPr id="581" name="Google Shape;581;p41"/>
          <p:cNvSpPr txBox="1">
            <a:spLocks noGrp="1"/>
          </p:cNvSpPr>
          <p:nvPr>
            <p:ph type="body" idx="2"/>
          </p:nvPr>
        </p:nvSpPr>
        <p:spPr>
          <a:xfrm>
            <a:off x="9115328" y="5530010"/>
            <a:ext cx="2430965" cy="64633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800"/>
              <a:buNone/>
            </a:pPr>
            <a:r>
              <a:rPr lang="en-US" sz="1800"/>
              <a:t>August 2023 Etiometry deactivated</a:t>
            </a:r>
            <a:endParaRPr/>
          </a:p>
        </p:txBody>
      </p:sp>
      <p:graphicFrame>
        <p:nvGraphicFramePr>
          <p:cNvPr id="582" name="Google Shape;582;p41"/>
          <p:cNvGraphicFramePr/>
          <p:nvPr/>
        </p:nvGraphicFramePr>
        <p:xfrm>
          <a:off x="1963545" y="1410630"/>
          <a:ext cx="8630114"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583" name="Google Shape;583;p41"/>
          <p:cNvSpPr txBox="1"/>
          <p:nvPr/>
        </p:nvSpPr>
        <p:spPr>
          <a:xfrm>
            <a:off x="2252547" y="4274204"/>
            <a:ext cx="8341112"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dk1"/>
                </a:solidFill>
                <a:latin typeface="Lato"/>
                <a:ea typeface="Lato"/>
                <a:cs typeface="Lato"/>
                <a:sym typeface="Lato"/>
              </a:rPr>
              <a:t>2016	2017	2018	2019	2020	2021	2022	2023	2024</a:t>
            </a:r>
            <a:endParaRPr sz="1400" b="0" i="0" u="none" strike="noStrike" cap="none">
              <a:solidFill>
                <a:srgbClr val="000000"/>
              </a:solidFill>
              <a:latin typeface="Arial"/>
              <a:ea typeface="Arial"/>
              <a:cs typeface="Arial"/>
              <a:sym typeface="Arial"/>
            </a:endParaRPr>
          </a:p>
        </p:txBody>
      </p:sp>
      <p:sp>
        <p:nvSpPr>
          <p:cNvPr id="584" name="Google Shape;584;p41"/>
          <p:cNvSpPr txBox="1"/>
          <p:nvPr/>
        </p:nvSpPr>
        <p:spPr>
          <a:xfrm>
            <a:off x="112400" y="2570965"/>
            <a:ext cx="2182008"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0" i="0" u="none" strike="noStrike" cap="none">
                <a:solidFill>
                  <a:schemeClr val="accent1"/>
                </a:solidFill>
                <a:latin typeface="Lato"/>
                <a:ea typeface="Lato"/>
                <a:cs typeface="Lato"/>
                <a:sym typeface="Lato"/>
              </a:rPr>
              <a:t>Etiometry</a:t>
            </a:r>
            <a:endParaRPr sz="3600" b="0" i="0" u="none" strike="noStrike" cap="none">
              <a:solidFill>
                <a:schemeClr val="accent1"/>
              </a:solidFill>
              <a:latin typeface="Lato"/>
              <a:ea typeface="Lato"/>
              <a:cs typeface="Lato"/>
              <a:sym typeface="Lato"/>
            </a:endParaRPr>
          </a:p>
        </p:txBody>
      </p:sp>
      <p:sp>
        <p:nvSpPr>
          <p:cNvPr id="585" name="Google Shape;585;p41"/>
          <p:cNvSpPr txBox="1"/>
          <p:nvPr/>
        </p:nvSpPr>
        <p:spPr>
          <a:xfrm>
            <a:off x="340828" y="1594783"/>
            <a:ext cx="1725152"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0" i="0" u="none" strike="noStrike" cap="none">
                <a:solidFill>
                  <a:srgbClr val="FF0000"/>
                </a:solidFill>
                <a:latin typeface="Lato"/>
                <a:ea typeface="Lato"/>
                <a:cs typeface="Lato"/>
                <a:sym typeface="Lato"/>
              </a:rPr>
              <a:t>Sickbay</a:t>
            </a:r>
            <a:endParaRPr sz="1400" b="0" i="0" u="none" strike="noStrike" cap="none">
              <a:solidFill>
                <a:srgbClr val="000000"/>
              </a:solidFill>
              <a:latin typeface="Arial"/>
              <a:ea typeface="Arial"/>
              <a:cs typeface="Arial"/>
              <a:sym typeface="Arial"/>
            </a:endParaRPr>
          </a:p>
        </p:txBody>
      </p:sp>
      <p:sp>
        <p:nvSpPr>
          <p:cNvPr id="586" name="Google Shape;586;p41"/>
          <p:cNvSpPr txBox="1"/>
          <p:nvPr/>
        </p:nvSpPr>
        <p:spPr>
          <a:xfrm>
            <a:off x="1688566" y="5034107"/>
            <a:ext cx="2663283"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Lato"/>
                <a:ea typeface="Lato"/>
                <a:cs typeface="Lato"/>
                <a:sym typeface="Lato"/>
              </a:rPr>
              <a:t>September 2016 Etiometry Activation</a:t>
            </a:r>
            <a:endParaRPr sz="1400" b="0" i="0" u="none" strike="noStrike" cap="none">
              <a:solidFill>
                <a:srgbClr val="000000"/>
              </a:solidFill>
              <a:latin typeface="Arial"/>
              <a:ea typeface="Arial"/>
              <a:cs typeface="Arial"/>
              <a:sym typeface="Arial"/>
            </a:endParaRPr>
          </a:p>
        </p:txBody>
      </p:sp>
      <p:sp>
        <p:nvSpPr>
          <p:cNvPr id="587" name="Google Shape;587;p41"/>
          <p:cNvSpPr txBox="1"/>
          <p:nvPr/>
        </p:nvSpPr>
        <p:spPr>
          <a:xfrm>
            <a:off x="7236255" y="4883679"/>
            <a:ext cx="2430965"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Lato"/>
                <a:ea typeface="Lato"/>
                <a:cs typeface="Lato"/>
                <a:sym typeface="Lato"/>
              </a:rPr>
              <a:t>November 2022 Sickbay Activation</a:t>
            </a:r>
            <a:endParaRPr sz="1400" b="0" i="0" u="none" strike="noStrike" cap="none">
              <a:solidFill>
                <a:srgbClr val="000000"/>
              </a:solidFill>
              <a:latin typeface="Arial"/>
              <a:ea typeface="Arial"/>
              <a:cs typeface="Arial"/>
              <a:sym typeface="Arial"/>
            </a:endParaRPr>
          </a:p>
        </p:txBody>
      </p:sp>
      <p:cxnSp>
        <p:nvCxnSpPr>
          <p:cNvPr id="588" name="Google Shape;588;p41"/>
          <p:cNvCxnSpPr/>
          <p:nvPr/>
        </p:nvCxnSpPr>
        <p:spPr>
          <a:xfrm rot="10800000">
            <a:off x="2810107" y="3334386"/>
            <a:ext cx="254704" cy="1663925"/>
          </a:xfrm>
          <a:prstGeom prst="straightConnector1">
            <a:avLst/>
          </a:prstGeom>
          <a:noFill/>
          <a:ln w="101600" cap="flat" cmpd="sng">
            <a:solidFill>
              <a:schemeClr val="accent1"/>
            </a:solidFill>
            <a:prstDash val="solid"/>
            <a:miter lim="800000"/>
            <a:headEnd type="none" w="sm" len="sm"/>
            <a:tailEnd type="triangle" w="med" len="med"/>
          </a:ln>
        </p:spPr>
      </p:cxnSp>
      <p:cxnSp>
        <p:nvCxnSpPr>
          <p:cNvPr id="589" name="Google Shape;589;p41"/>
          <p:cNvCxnSpPr>
            <a:stCxn id="587" idx="0"/>
          </p:cNvCxnSpPr>
          <p:nvPr/>
        </p:nvCxnSpPr>
        <p:spPr>
          <a:xfrm rot="10800000" flipH="1">
            <a:off x="8451738" y="2420679"/>
            <a:ext cx="237900" cy="2463000"/>
          </a:xfrm>
          <a:prstGeom prst="straightConnector1">
            <a:avLst/>
          </a:prstGeom>
          <a:noFill/>
          <a:ln w="101600" cap="flat" cmpd="sng">
            <a:solidFill>
              <a:srgbClr val="FF0000"/>
            </a:solidFill>
            <a:prstDash val="solid"/>
            <a:miter lim="800000"/>
            <a:headEnd type="none" w="sm" len="sm"/>
            <a:tailEnd type="triangle" w="med" len="med"/>
          </a:ln>
        </p:spPr>
      </p:cxnSp>
      <p:cxnSp>
        <p:nvCxnSpPr>
          <p:cNvPr id="590" name="Google Shape;590;p41"/>
          <p:cNvCxnSpPr/>
          <p:nvPr/>
        </p:nvCxnSpPr>
        <p:spPr>
          <a:xfrm rot="10800000">
            <a:off x="9579382" y="3334387"/>
            <a:ext cx="87838" cy="2195623"/>
          </a:xfrm>
          <a:prstGeom prst="straightConnector1">
            <a:avLst/>
          </a:prstGeom>
          <a:noFill/>
          <a:ln w="101600" cap="flat" cmpd="sng">
            <a:solidFill>
              <a:schemeClr val="accent1"/>
            </a:solidFill>
            <a:prstDash val="solid"/>
            <a:miter lim="800000"/>
            <a:headEnd type="none" w="sm" len="sm"/>
            <a:tailEnd type="triangle" w="med" len="med"/>
          </a:ln>
        </p:spPr>
      </p:cxnSp>
      <p:sp>
        <p:nvSpPr>
          <p:cNvPr id="591" name="Google Shape;591;p41"/>
          <p:cNvSpPr txBox="1"/>
          <p:nvPr/>
        </p:nvSpPr>
        <p:spPr>
          <a:xfrm>
            <a:off x="4233515" y="4847205"/>
            <a:ext cx="2076301" cy="1200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Lato"/>
                <a:ea typeface="Lato"/>
                <a:cs typeface="Lato"/>
                <a:sym typeface="Lato"/>
              </a:rPr>
              <a:t>2018 Hospital IT assumed cost/maintenance of Etiometry</a:t>
            </a:r>
            <a:endParaRPr sz="1800" b="0" i="0" u="none" strike="noStrike" cap="none">
              <a:solidFill>
                <a:schemeClr val="dk1"/>
              </a:solidFill>
              <a:latin typeface="Lato"/>
              <a:ea typeface="Lato"/>
              <a:cs typeface="Lato"/>
              <a:sym typeface="Lato"/>
            </a:endParaRPr>
          </a:p>
        </p:txBody>
      </p:sp>
      <p:cxnSp>
        <p:nvCxnSpPr>
          <p:cNvPr id="592" name="Google Shape;592;p41"/>
          <p:cNvCxnSpPr/>
          <p:nvPr/>
        </p:nvCxnSpPr>
        <p:spPr>
          <a:xfrm rot="10800000">
            <a:off x="4598063" y="3096834"/>
            <a:ext cx="254704" cy="1663925"/>
          </a:xfrm>
          <a:prstGeom prst="straightConnector1">
            <a:avLst/>
          </a:prstGeom>
          <a:noFill/>
          <a:ln w="101600" cap="flat" cmpd="sng">
            <a:solidFill>
              <a:schemeClr val="accent1"/>
            </a:solidFill>
            <a:prstDash val="solid"/>
            <a:miter lim="800000"/>
            <a:headEnd type="none" w="sm" len="sm"/>
            <a:tailEnd type="triangle" w="med" len="med"/>
          </a:ln>
        </p:spPr>
      </p:cxnSp>
      <p:cxnSp>
        <p:nvCxnSpPr>
          <p:cNvPr id="593" name="Google Shape;593;p41"/>
          <p:cNvCxnSpPr/>
          <p:nvPr/>
        </p:nvCxnSpPr>
        <p:spPr>
          <a:xfrm>
            <a:off x="2810107" y="2570965"/>
            <a:ext cx="0" cy="646331"/>
          </a:xfrm>
          <a:prstGeom prst="straightConnector1">
            <a:avLst/>
          </a:prstGeom>
          <a:noFill/>
          <a:ln w="107950" cap="flat" cmpd="sng">
            <a:solidFill>
              <a:schemeClr val="accent1"/>
            </a:solidFill>
            <a:prstDash val="solid"/>
            <a:miter lim="800000"/>
            <a:headEnd type="none" w="sm" len="sm"/>
            <a:tailEnd type="none" w="sm" len="sm"/>
          </a:ln>
        </p:spPr>
      </p:cxnSp>
      <p:cxnSp>
        <p:nvCxnSpPr>
          <p:cNvPr id="594" name="Google Shape;594;p41"/>
          <p:cNvCxnSpPr/>
          <p:nvPr/>
        </p:nvCxnSpPr>
        <p:spPr>
          <a:xfrm>
            <a:off x="9579382" y="2585253"/>
            <a:ext cx="0" cy="646331"/>
          </a:xfrm>
          <a:prstGeom prst="straightConnector1">
            <a:avLst/>
          </a:prstGeom>
          <a:noFill/>
          <a:ln w="107950" cap="flat" cmpd="sng">
            <a:solidFill>
              <a:schemeClr val="accent1"/>
            </a:solidFill>
            <a:prstDash val="solid"/>
            <a:miter lim="800000"/>
            <a:headEnd type="none" w="sm" len="sm"/>
            <a:tailEnd type="none" w="sm" len="sm"/>
          </a:ln>
        </p:spPr>
      </p:cxnSp>
      <p:cxnSp>
        <p:nvCxnSpPr>
          <p:cNvPr id="595" name="Google Shape;595;p41"/>
          <p:cNvCxnSpPr/>
          <p:nvPr/>
        </p:nvCxnSpPr>
        <p:spPr>
          <a:xfrm>
            <a:off x="8745945" y="1690688"/>
            <a:ext cx="0" cy="646331"/>
          </a:xfrm>
          <a:prstGeom prst="straightConnector1">
            <a:avLst/>
          </a:prstGeom>
          <a:noFill/>
          <a:ln w="107950" cap="flat" cmpd="sng">
            <a:solidFill>
              <a:srgbClr val="FF0000"/>
            </a:solidFill>
            <a:prstDash val="solid"/>
            <a:miter lim="800000"/>
            <a:headEnd type="none" w="sm" len="sm"/>
            <a:tailEnd type="none" w="sm" len="sm"/>
          </a:ln>
        </p:spPr>
      </p:cxnSp>
      <p:sp>
        <p:nvSpPr>
          <p:cNvPr id="596" name="Google Shape;596;p41"/>
          <p:cNvSpPr/>
          <p:nvPr/>
        </p:nvSpPr>
        <p:spPr>
          <a:xfrm rot="5400000">
            <a:off x="10264613" y="1717514"/>
            <a:ext cx="478109" cy="550426"/>
          </a:xfrm>
          <a:prstGeom prst="triangle">
            <a:avLst>
              <a:gd name="adj" fmla="val 50000"/>
            </a:avLst>
          </a:prstGeom>
          <a:solidFill>
            <a:srgbClr val="FF0000"/>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ato"/>
              <a:ea typeface="Lato"/>
              <a:cs typeface="Lato"/>
              <a:sym typeface="Lato"/>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600"/>
        <p:cNvGrpSpPr/>
        <p:nvPr/>
      </p:nvGrpSpPr>
      <p:grpSpPr>
        <a:xfrm>
          <a:off x="0" y="0"/>
          <a:ext cx="0" cy="0"/>
          <a:chOff x="0" y="0"/>
          <a:chExt cx="0" cy="0"/>
        </a:xfrm>
      </p:grpSpPr>
      <p:sp>
        <p:nvSpPr>
          <p:cNvPr id="601" name="Google Shape;601;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Lato"/>
              <a:buNone/>
            </a:pPr>
            <a:r>
              <a:rPr lang="en-US"/>
              <a:t>Implementation of Etiometry</a:t>
            </a:r>
            <a:endParaRPr/>
          </a:p>
        </p:txBody>
      </p:sp>
      <p:sp>
        <p:nvSpPr>
          <p:cNvPr id="602" name="Google Shape;602;p42"/>
          <p:cNvSpPr txBox="1">
            <a:spLocks noGrp="1"/>
          </p:cNvSpPr>
          <p:nvPr>
            <p:ph type="body" idx="1"/>
          </p:nvPr>
        </p:nvSpPr>
        <p:spPr>
          <a:xfrm>
            <a:off x="838199" y="1825625"/>
            <a:ext cx="10515599"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How did it get implemented?</a:t>
            </a:r>
            <a:endParaRPr/>
          </a:p>
          <a:p>
            <a:pPr marL="228600" lvl="0" indent="-5080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en-US"/>
              <a:t>Originally brought in as a research endeavor with philanthropic funding for the </a:t>
            </a:r>
            <a:r>
              <a:rPr lang="en-US" u="sng"/>
              <a:t>pediatric cardiac ICU</a:t>
            </a:r>
            <a:endParaRPr/>
          </a:p>
          <a:p>
            <a:pPr marL="685800" lvl="1" indent="-228600" algn="l" rtl="0">
              <a:lnSpc>
                <a:spcPct val="90000"/>
              </a:lnSpc>
              <a:spcBef>
                <a:spcPts val="500"/>
              </a:spcBef>
              <a:spcAft>
                <a:spcPts val="0"/>
              </a:spcAft>
              <a:buClr>
                <a:schemeClr val="dk1"/>
              </a:buClr>
              <a:buSzPts val="2400"/>
              <a:buChar char="•"/>
            </a:pPr>
            <a:r>
              <a:rPr lang="en-US"/>
              <a:t>*** was eventually expanded in Children’s Hospital to cover PICU, NICU, and other clinical wards during height of COVID pandemic</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606"/>
        <p:cNvGrpSpPr/>
        <p:nvPr/>
      </p:nvGrpSpPr>
      <p:grpSpPr>
        <a:xfrm>
          <a:off x="0" y="0"/>
          <a:ext cx="0" cy="0"/>
          <a:chOff x="0" y="0"/>
          <a:chExt cx="0" cy="0"/>
        </a:xfrm>
      </p:grpSpPr>
      <p:sp>
        <p:nvSpPr>
          <p:cNvPr id="607" name="Google Shape;607;p4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Lato"/>
              <a:buNone/>
            </a:pPr>
            <a:r>
              <a:rPr lang="en-US"/>
              <a:t>How did it get implemented?</a:t>
            </a:r>
            <a:endParaRPr/>
          </a:p>
        </p:txBody>
      </p:sp>
      <p:sp>
        <p:nvSpPr>
          <p:cNvPr id="608" name="Google Shape;608;p43"/>
          <p:cNvSpPr txBox="1">
            <a:spLocks noGrp="1"/>
          </p:cNvSpPr>
          <p:nvPr>
            <p:ph type="body" idx="1"/>
          </p:nvPr>
        </p:nvSpPr>
        <p:spPr>
          <a:xfrm>
            <a:off x="838200" y="1825625"/>
            <a:ext cx="5683624" cy="4351338"/>
          </a:xfrm>
          <a:prstGeom prst="rect">
            <a:avLst/>
          </a:prstGeom>
          <a:noFill/>
          <a:ln>
            <a:noFill/>
          </a:ln>
        </p:spPr>
        <p:txBody>
          <a:bodyPr spcFirstLastPara="1" wrap="square" lIns="91425" tIns="45700" rIns="91425" bIns="45700" anchor="t" anchorCtr="0">
            <a:normAutofit fontScale="92500" lnSpcReduction="10000"/>
          </a:bodyPr>
          <a:lstStyle/>
          <a:p>
            <a:pPr marL="228600" lvl="0" indent="-228600" algn="l" rtl="0">
              <a:lnSpc>
                <a:spcPct val="90000"/>
              </a:lnSpc>
              <a:spcBef>
                <a:spcPts val="0"/>
              </a:spcBef>
              <a:spcAft>
                <a:spcPts val="0"/>
              </a:spcAft>
              <a:buClr>
                <a:schemeClr val="dk1"/>
              </a:buClr>
              <a:buSzPct val="100000"/>
              <a:buChar char="•"/>
            </a:pPr>
            <a:r>
              <a:rPr lang="en-US"/>
              <a:t>Technology brought on without guidelines or planned use</a:t>
            </a:r>
            <a:endParaRPr/>
          </a:p>
          <a:p>
            <a:pPr marL="228600" lvl="0" indent="-228600" algn="l" rtl="0">
              <a:lnSpc>
                <a:spcPct val="90000"/>
              </a:lnSpc>
              <a:spcBef>
                <a:spcPts val="1000"/>
              </a:spcBef>
              <a:spcAft>
                <a:spcPts val="0"/>
              </a:spcAft>
              <a:buClr>
                <a:schemeClr val="dk1"/>
              </a:buClr>
              <a:buSzPct val="100000"/>
              <a:buChar char="•"/>
            </a:pPr>
            <a:r>
              <a:rPr lang="en-US"/>
              <a:t>Evolution into practice was “natural” and guided by providers</a:t>
            </a:r>
            <a:endParaRPr/>
          </a:p>
          <a:p>
            <a:pPr marL="228600" lvl="0" indent="-228600" algn="l" rtl="0">
              <a:lnSpc>
                <a:spcPct val="90000"/>
              </a:lnSpc>
              <a:spcBef>
                <a:spcPts val="1000"/>
              </a:spcBef>
              <a:spcAft>
                <a:spcPts val="0"/>
              </a:spcAft>
              <a:buClr>
                <a:schemeClr val="dk1"/>
              </a:buClr>
              <a:buSzPct val="100000"/>
              <a:buChar char="•"/>
            </a:pPr>
            <a:r>
              <a:rPr lang="en-US"/>
              <a:t>Almost exclusively used as a clinical tool in our center</a:t>
            </a:r>
            <a:endParaRPr/>
          </a:p>
          <a:p>
            <a:pPr marL="228600" lvl="0" indent="-228600" algn="l" rtl="0">
              <a:lnSpc>
                <a:spcPct val="90000"/>
              </a:lnSpc>
              <a:spcBef>
                <a:spcPts val="1000"/>
              </a:spcBef>
              <a:spcAft>
                <a:spcPts val="0"/>
              </a:spcAft>
              <a:buClr>
                <a:schemeClr val="dk1"/>
              </a:buClr>
              <a:buSzPct val="100000"/>
              <a:buChar char="•"/>
            </a:pPr>
            <a:r>
              <a:rPr lang="en-US"/>
              <a:t>Became “ingrained” in our clinical workflow (pre-rounding, rounding, surveillance, handoff, night rounding, etc)</a:t>
            </a:r>
            <a:endParaRPr/>
          </a:p>
          <a:p>
            <a:pPr marL="228600" lvl="0" indent="-228600" algn="l" rtl="0">
              <a:lnSpc>
                <a:spcPct val="90000"/>
              </a:lnSpc>
              <a:spcBef>
                <a:spcPts val="1000"/>
              </a:spcBef>
              <a:spcAft>
                <a:spcPts val="0"/>
              </a:spcAft>
              <a:buClr>
                <a:schemeClr val="dk1"/>
              </a:buClr>
              <a:buSzPct val="100000"/>
              <a:buChar char="•"/>
            </a:pPr>
            <a:r>
              <a:rPr lang="en-US"/>
              <a:t>No persistent displays at bedside</a:t>
            </a:r>
            <a:endParaRPr/>
          </a:p>
          <a:p>
            <a:pPr marL="228600" lvl="0" indent="-64135" algn="l" rtl="0">
              <a:lnSpc>
                <a:spcPct val="90000"/>
              </a:lnSpc>
              <a:spcBef>
                <a:spcPts val="1000"/>
              </a:spcBef>
              <a:spcAft>
                <a:spcPts val="0"/>
              </a:spcAft>
              <a:buClr>
                <a:schemeClr val="dk1"/>
              </a:buClr>
              <a:buSzPct val="100000"/>
              <a:buNone/>
            </a:pPr>
            <a:endParaRPr/>
          </a:p>
        </p:txBody>
      </p:sp>
      <p:pic>
        <p:nvPicPr>
          <p:cNvPr id="609" name="Google Shape;609;p43"/>
          <p:cNvPicPr preferRelativeResize="0"/>
          <p:nvPr/>
        </p:nvPicPr>
        <p:blipFill rotWithShape="1">
          <a:blip r:embed="rId3">
            <a:alphaModFix/>
          </a:blip>
          <a:srcRect/>
          <a:stretch/>
        </p:blipFill>
        <p:spPr>
          <a:xfrm>
            <a:off x="6710082" y="1825625"/>
            <a:ext cx="5481918" cy="2882900"/>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p44"/>
          <p:cNvSpPr txBox="1">
            <a:spLocks noGrp="1"/>
          </p:cNvSpPr>
          <p:nvPr>
            <p:ph type="title"/>
          </p:nvPr>
        </p:nvSpPr>
        <p:spPr>
          <a:xfrm>
            <a:off x="826625" y="295677"/>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Lato"/>
              <a:buNone/>
            </a:pPr>
            <a:r>
              <a:rPr lang="en-US"/>
              <a:t>User Logins for Etiometry</a:t>
            </a:r>
            <a:endParaRPr/>
          </a:p>
        </p:txBody>
      </p:sp>
      <p:pic>
        <p:nvPicPr>
          <p:cNvPr id="615" name="Google Shape;615;p44"/>
          <p:cNvPicPr preferRelativeResize="0"/>
          <p:nvPr/>
        </p:nvPicPr>
        <p:blipFill rotWithShape="1">
          <a:blip r:embed="rId3">
            <a:alphaModFix/>
          </a:blip>
          <a:srcRect/>
          <a:stretch/>
        </p:blipFill>
        <p:spPr>
          <a:xfrm>
            <a:off x="2857267" y="1405053"/>
            <a:ext cx="5776654" cy="4806176"/>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0" name="Google Shape;620;p4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Lato"/>
              <a:buNone/>
            </a:pPr>
            <a:r>
              <a:rPr lang="en-US"/>
              <a:t>Evidence that Etiometry </a:t>
            </a:r>
            <a:br>
              <a:rPr lang="en-US"/>
            </a:br>
            <a:r>
              <a:rPr lang="en-US"/>
              <a:t>Influenced Outcomes?</a:t>
            </a:r>
            <a:br>
              <a:rPr lang="en-US"/>
            </a:br>
            <a:endParaRPr/>
          </a:p>
        </p:txBody>
      </p:sp>
      <p:sp>
        <p:nvSpPr>
          <p:cNvPr id="621" name="Google Shape;621;p4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PC4 Data</a:t>
            </a:r>
            <a:endParaRPr/>
          </a:p>
          <a:p>
            <a:pPr marL="228600" lvl="0" indent="-228600" algn="l" rtl="0">
              <a:lnSpc>
                <a:spcPct val="90000"/>
              </a:lnSpc>
              <a:spcBef>
                <a:spcPts val="1000"/>
              </a:spcBef>
              <a:spcAft>
                <a:spcPts val="0"/>
              </a:spcAft>
              <a:buClr>
                <a:schemeClr val="dk1"/>
              </a:buClr>
              <a:buSzPts val="2800"/>
              <a:buChar char="•"/>
            </a:pPr>
            <a:r>
              <a:rPr lang="en-US"/>
              <a:t>Manuscript (Difference in differences)</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625"/>
        <p:cNvGrpSpPr/>
        <p:nvPr/>
      </p:nvGrpSpPr>
      <p:grpSpPr>
        <a:xfrm>
          <a:off x="0" y="0"/>
          <a:ext cx="0" cy="0"/>
          <a:chOff x="0" y="0"/>
          <a:chExt cx="0" cy="0"/>
        </a:xfrm>
      </p:grpSpPr>
      <p:sp>
        <p:nvSpPr>
          <p:cNvPr id="626" name="Google Shape;626;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Lato"/>
              <a:buNone/>
            </a:pPr>
            <a:r>
              <a:rPr lang="en-US"/>
              <a:t>PC4 Data (Adjusted Mortality and CAs)</a:t>
            </a:r>
            <a:endParaRPr/>
          </a:p>
        </p:txBody>
      </p:sp>
      <p:pic>
        <p:nvPicPr>
          <p:cNvPr id="627" name="Google Shape;627;p46" descr="A graph of a medical arrest&#10;&#10;Description automatically generated with medium confidence"/>
          <p:cNvPicPr preferRelativeResize="0"/>
          <p:nvPr/>
        </p:nvPicPr>
        <p:blipFill rotWithShape="1">
          <a:blip r:embed="rId3">
            <a:alphaModFix/>
          </a:blip>
          <a:srcRect/>
          <a:stretch/>
        </p:blipFill>
        <p:spPr>
          <a:xfrm>
            <a:off x="6107419" y="1678756"/>
            <a:ext cx="5090030" cy="3246439"/>
          </a:xfrm>
          <a:prstGeom prst="rect">
            <a:avLst/>
          </a:prstGeom>
          <a:noFill/>
          <a:ln>
            <a:noFill/>
          </a:ln>
        </p:spPr>
      </p:pic>
      <p:pic>
        <p:nvPicPr>
          <p:cNvPr id="628" name="Google Shape;628;p46" descr="A graph with a line and a line graph&#10;&#10;Description automatically generated"/>
          <p:cNvPicPr preferRelativeResize="0"/>
          <p:nvPr/>
        </p:nvPicPr>
        <p:blipFill rotWithShape="1">
          <a:blip r:embed="rId4">
            <a:alphaModFix/>
          </a:blip>
          <a:srcRect/>
          <a:stretch/>
        </p:blipFill>
        <p:spPr>
          <a:xfrm>
            <a:off x="403691" y="1663826"/>
            <a:ext cx="5090030" cy="3246439"/>
          </a:xfrm>
          <a:prstGeom prst="rect">
            <a:avLst/>
          </a:prstGeom>
          <a:noFill/>
          <a:ln>
            <a:noFill/>
          </a:ln>
        </p:spPr>
      </p:pic>
      <p:sp>
        <p:nvSpPr>
          <p:cNvPr id="629" name="Google Shape;629;p46"/>
          <p:cNvSpPr txBox="1"/>
          <p:nvPr/>
        </p:nvSpPr>
        <p:spPr>
          <a:xfrm>
            <a:off x="994551" y="4946061"/>
            <a:ext cx="2663283"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Lato"/>
                <a:ea typeface="Lato"/>
                <a:cs typeface="Lato"/>
                <a:sym typeface="Lato"/>
              </a:rPr>
              <a:t>September 2016 Etiometry Activation</a:t>
            </a:r>
            <a:endParaRPr sz="1400" b="0" i="0" u="none" strike="noStrike" cap="none">
              <a:solidFill>
                <a:srgbClr val="000000"/>
              </a:solidFill>
              <a:latin typeface="Arial"/>
              <a:ea typeface="Arial"/>
              <a:cs typeface="Arial"/>
              <a:sym typeface="Arial"/>
            </a:endParaRPr>
          </a:p>
        </p:txBody>
      </p:sp>
      <p:cxnSp>
        <p:nvCxnSpPr>
          <p:cNvPr id="630" name="Google Shape;630;p46"/>
          <p:cNvCxnSpPr/>
          <p:nvPr/>
        </p:nvCxnSpPr>
        <p:spPr>
          <a:xfrm rot="10800000">
            <a:off x="2116092" y="3246340"/>
            <a:ext cx="254704" cy="1663925"/>
          </a:xfrm>
          <a:prstGeom prst="straightConnector1">
            <a:avLst/>
          </a:prstGeom>
          <a:noFill/>
          <a:ln w="101600" cap="flat" cmpd="sng">
            <a:solidFill>
              <a:schemeClr val="accent1"/>
            </a:solidFill>
            <a:prstDash val="solid"/>
            <a:miter lim="800000"/>
            <a:headEnd type="none" w="sm" len="sm"/>
            <a:tailEnd type="triangle" w="med" len="med"/>
          </a:ln>
        </p:spPr>
      </p:cxnSp>
      <p:sp>
        <p:nvSpPr>
          <p:cNvPr id="631" name="Google Shape;631;p46"/>
          <p:cNvSpPr txBox="1"/>
          <p:nvPr/>
        </p:nvSpPr>
        <p:spPr>
          <a:xfrm>
            <a:off x="6664418" y="4946061"/>
            <a:ext cx="2663283"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Lato"/>
                <a:ea typeface="Lato"/>
                <a:cs typeface="Lato"/>
                <a:sym typeface="Lato"/>
              </a:rPr>
              <a:t>September 2016 Etiometry Activation</a:t>
            </a:r>
            <a:endParaRPr sz="1400" b="0" i="0" u="none" strike="noStrike" cap="none">
              <a:solidFill>
                <a:srgbClr val="000000"/>
              </a:solidFill>
              <a:latin typeface="Arial"/>
              <a:ea typeface="Arial"/>
              <a:cs typeface="Arial"/>
              <a:sym typeface="Arial"/>
            </a:endParaRPr>
          </a:p>
        </p:txBody>
      </p:sp>
      <p:cxnSp>
        <p:nvCxnSpPr>
          <p:cNvPr id="632" name="Google Shape;632;p46"/>
          <p:cNvCxnSpPr/>
          <p:nvPr/>
        </p:nvCxnSpPr>
        <p:spPr>
          <a:xfrm rot="10800000">
            <a:off x="7741356" y="3004319"/>
            <a:ext cx="254704" cy="1663925"/>
          </a:xfrm>
          <a:prstGeom prst="straightConnector1">
            <a:avLst/>
          </a:prstGeom>
          <a:noFill/>
          <a:ln w="101600" cap="flat" cmpd="sng">
            <a:solidFill>
              <a:schemeClr val="accent1"/>
            </a:solidFill>
            <a:prstDash val="solid"/>
            <a:miter lim="800000"/>
            <a:headEnd type="none" w="sm" len="sm"/>
            <a:tailEnd type="triangle" w="med" len="med"/>
          </a:ln>
        </p:spPr>
      </p:cxnSp>
      <p:sp>
        <p:nvSpPr>
          <p:cNvPr id="633" name="Google Shape;633;p46"/>
          <p:cNvSpPr txBox="1"/>
          <p:nvPr/>
        </p:nvSpPr>
        <p:spPr>
          <a:xfrm>
            <a:off x="3221495" y="5592392"/>
            <a:ext cx="5312673"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Lato"/>
                <a:ea typeface="Lato"/>
                <a:cs typeface="Lato"/>
                <a:sym typeface="Lato"/>
              </a:rPr>
              <a:t>***2017: Cardiac Arrest Prevention Bundle Rollout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637"/>
        <p:cNvGrpSpPr/>
        <p:nvPr/>
      </p:nvGrpSpPr>
      <p:grpSpPr>
        <a:xfrm>
          <a:off x="0" y="0"/>
          <a:ext cx="0" cy="0"/>
          <a:chOff x="0" y="0"/>
          <a:chExt cx="0" cy="0"/>
        </a:xfrm>
      </p:grpSpPr>
      <p:sp>
        <p:nvSpPr>
          <p:cNvPr id="638" name="Google Shape;638;p4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Lato"/>
              <a:buNone/>
            </a:pPr>
            <a:r>
              <a:rPr lang="en-US"/>
              <a:t>PC4 Data: Adjusted CICU LOS and Ventilation Times</a:t>
            </a:r>
            <a:endParaRPr/>
          </a:p>
        </p:txBody>
      </p:sp>
      <p:pic>
        <p:nvPicPr>
          <p:cNvPr id="639" name="Google Shape;639;p47" descr="A graph with numbers and a line&#10;&#10;Description automatically generated"/>
          <p:cNvPicPr preferRelativeResize="0"/>
          <p:nvPr/>
        </p:nvPicPr>
        <p:blipFill rotWithShape="1">
          <a:blip r:embed="rId3">
            <a:alphaModFix/>
          </a:blip>
          <a:srcRect/>
          <a:stretch/>
        </p:blipFill>
        <p:spPr>
          <a:xfrm>
            <a:off x="506360" y="1636226"/>
            <a:ext cx="5090030" cy="3246439"/>
          </a:xfrm>
          <a:prstGeom prst="rect">
            <a:avLst/>
          </a:prstGeom>
          <a:noFill/>
          <a:ln>
            <a:noFill/>
          </a:ln>
        </p:spPr>
      </p:pic>
      <p:pic>
        <p:nvPicPr>
          <p:cNvPr id="640" name="Google Shape;640;p47" descr="A graph with a line and a line graph&#10;&#10;Description automatically generated"/>
          <p:cNvPicPr preferRelativeResize="0"/>
          <p:nvPr/>
        </p:nvPicPr>
        <p:blipFill rotWithShape="1">
          <a:blip r:embed="rId4">
            <a:alphaModFix/>
          </a:blip>
          <a:srcRect/>
          <a:stretch/>
        </p:blipFill>
        <p:spPr>
          <a:xfrm>
            <a:off x="6426994" y="1636226"/>
            <a:ext cx="4926806" cy="3246439"/>
          </a:xfrm>
          <a:prstGeom prst="rect">
            <a:avLst/>
          </a:prstGeom>
          <a:noFill/>
          <a:ln>
            <a:noFill/>
          </a:ln>
        </p:spPr>
      </p:pic>
      <p:sp>
        <p:nvSpPr>
          <p:cNvPr id="641" name="Google Shape;641;p47"/>
          <p:cNvSpPr txBox="1"/>
          <p:nvPr/>
        </p:nvSpPr>
        <p:spPr>
          <a:xfrm>
            <a:off x="1287122" y="4661510"/>
            <a:ext cx="2663283"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Lato"/>
                <a:ea typeface="Lato"/>
                <a:cs typeface="Lato"/>
                <a:sym typeface="Lato"/>
              </a:rPr>
              <a:t>September 2016 Etiometry Activation</a:t>
            </a:r>
            <a:endParaRPr sz="1400" b="0" i="0" u="none" strike="noStrike" cap="none">
              <a:solidFill>
                <a:srgbClr val="000000"/>
              </a:solidFill>
              <a:latin typeface="Arial"/>
              <a:ea typeface="Arial"/>
              <a:cs typeface="Arial"/>
              <a:sym typeface="Arial"/>
            </a:endParaRPr>
          </a:p>
        </p:txBody>
      </p:sp>
      <p:cxnSp>
        <p:nvCxnSpPr>
          <p:cNvPr id="642" name="Google Shape;642;p47"/>
          <p:cNvCxnSpPr/>
          <p:nvPr/>
        </p:nvCxnSpPr>
        <p:spPr>
          <a:xfrm rot="10800000">
            <a:off x="2408663" y="2961789"/>
            <a:ext cx="254704" cy="1663925"/>
          </a:xfrm>
          <a:prstGeom prst="straightConnector1">
            <a:avLst/>
          </a:prstGeom>
          <a:noFill/>
          <a:ln w="101600" cap="flat" cmpd="sng">
            <a:solidFill>
              <a:schemeClr val="accent1"/>
            </a:solidFill>
            <a:prstDash val="solid"/>
            <a:miter lim="800000"/>
            <a:headEnd type="none" w="sm" len="sm"/>
            <a:tailEnd type="triangle" w="med" len="med"/>
          </a:ln>
        </p:spPr>
      </p:cxnSp>
      <p:sp>
        <p:nvSpPr>
          <p:cNvPr id="643" name="Google Shape;643;p47"/>
          <p:cNvSpPr txBox="1"/>
          <p:nvPr/>
        </p:nvSpPr>
        <p:spPr>
          <a:xfrm>
            <a:off x="6992704" y="4697306"/>
            <a:ext cx="2663283"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Lato"/>
                <a:ea typeface="Lato"/>
                <a:cs typeface="Lato"/>
                <a:sym typeface="Lato"/>
              </a:rPr>
              <a:t>September 2016 Etiometry Activation</a:t>
            </a:r>
            <a:endParaRPr sz="1400" b="0" i="0" u="none" strike="noStrike" cap="none">
              <a:solidFill>
                <a:srgbClr val="000000"/>
              </a:solidFill>
              <a:latin typeface="Arial"/>
              <a:ea typeface="Arial"/>
              <a:cs typeface="Arial"/>
              <a:sym typeface="Arial"/>
            </a:endParaRPr>
          </a:p>
        </p:txBody>
      </p:sp>
      <p:cxnSp>
        <p:nvCxnSpPr>
          <p:cNvPr id="644" name="Google Shape;644;p47"/>
          <p:cNvCxnSpPr/>
          <p:nvPr/>
        </p:nvCxnSpPr>
        <p:spPr>
          <a:xfrm rot="10800000">
            <a:off x="8114245" y="2997585"/>
            <a:ext cx="254704" cy="1663925"/>
          </a:xfrm>
          <a:prstGeom prst="straightConnector1">
            <a:avLst/>
          </a:prstGeom>
          <a:noFill/>
          <a:ln w="101600" cap="flat" cmpd="sng">
            <a:solidFill>
              <a:schemeClr val="accent1"/>
            </a:solidFill>
            <a:prstDash val="solid"/>
            <a:miter lim="800000"/>
            <a:headEnd type="none" w="sm" len="sm"/>
            <a:tailEnd type="triangle" w="med" len="med"/>
          </a:ln>
        </p:spPr>
      </p:cxnSp>
      <p:sp>
        <p:nvSpPr>
          <p:cNvPr id="645" name="Google Shape;645;p47"/>
          <p:cNvSpPr txBox="1"/>
          <p:nvPr/>
        </p:nvSpPr>
        <p:spPr>
          <a:xfrm>
            <a:off x="3014119" y="5503516"/>
            <a:ext cx="8457765"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Lato"/>
                <a:ea typeface="Lato"/>
                <a:cs typeface="Lato"/>
                <a:sym typeface="Lato"/>
              </a:rPr>
              <a:t>***2015: Core PHN Site for Early Extubation in OR Collaborative Learning Project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649"/>
        <p:cNvGrpSpPr/>
        <p:nvPr/>
      </p:nvGrpSpPr>
      <p:grpSpPr>
        <a:xfrm>
          <a:off x="0" y="0"/>
          <a:ext cx="0" cy="0"/>
          <a:chOff x="0" y="0"/>
          <a:chExt cx="0" cy="0"/>
        </a:xfrm>
      </p:grpSpPr>
      <p:sp>
        <p:nvSpPr>
          <p:cNvPr id="650" name="Google Shape;650;p48"/>
          <p:cNvSpPr txBox="1">
            <a:spLocks noGrp="1"/>
          </p:cNvSpPr>
          <p:nvPr>
            <p:ph type="title"/>
          </p:nvPr>
        </p:nvSpPr>
        <p:spPr>
          <a:xfrm>
            <a:off x="838200" y="376700"/>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Lato"/>
              <a:buNone/>
            </a:pPr>
            <a:r>
              <a:rPr lang="en-US"/>
              <a:t>CICU Readmission Rates</a:t>
            </a:r>
            <a:endParaRPr/>
          </a:p>
        </p:txBody>
      </p:sp>
      <p:pic>
        <p:nvPicPr>
          <p:cNvPr id="651" name="Google Shape;651;p48" descr="A graph with green and blue lines and numbers&#10;&#10;Description automatically generated"/>
          <p:cNvPicPr preferRelativeResize="0"/>
          <p:nvPr/>
        </p:nvPicPr>
        <p:blipFill rotWithShape="1">
          <a:blip r:embed="rId3">
            <a:alphaModFix/>
          </a:blip>
          <a:srcRect/>
          <a:stretch/>
        </p:blipFill>
        <p:spPr>
          <a:xfrm>
            <a:off x="3636335" y="1521785"/>
            <a:ext cx="5324732" cy="3092745"/>
          </a:xfrm>
          <a:prstGeom prst="rect">
            <a:avLst/>
          </a:prstGeom>
          <a:noFill/>
          <a:ln>
            <a:noFill/>
          </a:ln>
        </p:spPr>
      </p:pic>
      <p:sp>
        <p:nvSpPr>
          <p:cNvPr id="652" name="Google Shape;652;p48"/>
          <p:cNvSpPr txBox="1"/>
          <p:nvPr/>
        </p:nvSpPr>
        <p:spPr>
          <a:xfrm>
            <a:off x="4349299" y="4650326"/>
            <a:ext cx="2663283"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Lato"/>
                <a:ea typeface="Lato"/>
                <a:cs typeface="Lato"/>
                <a:sym typeface="Lato"/>
              </a:rPr>
              <a:t>September 2016 Etiometry Activation</a:t>
            </a:r>
            <a:endParaRPr sz="1400" b="0" i="0" u="none" strike="noStrike" cap="none">
              <a:solidFill>
                <a:srgbClr val="000000"/>
              </a:solidFill>
              <a:latin typeface="Arial"/>
              <a:ea typeface="Arial"/>
              <a:cs typeface="Arial"/>
              <a:sym typeface="Arial"/>
            </a:endParaRPr>
          </a:p>
        </p:txBody>
      </p:sp>
      <p:cxnSp>
        <p:nvCxnSpPr>
          <p:cNvPr id="653" name="Google Shape;653;p48"/>
          <p:cNvCxnSpPr/>
          <p:nvPr/>
        </p:nvCxnSpPr>
        <p:spPr>
          <a:xfrm rot="10800000">
            <a:off x="5470840" y="2950605"/>
            <a:ext cx="254704" cy="1663925"/>
          </a:xfrm>
          <a:prstGeom prst="straightConnector1">
            <a:avLst/>
          </a:prstGeom>
          <a:noFill/>
          <a:ln w="101600" cap="flat" cmpd="sng">
            <a:solidFill>
              <a:schemeClr val="accent1"/>
            </a:solidFill>
            <a:prstDash val="solid"/>
            <a:miter lim="800000"/>
            <a:headEnd type="none" w="sm" len="sm"/>
            <a:tailEnd type="triangle" w="med" len="med"/>
          </a:ln>
        </p:spPr>
      </p:cxn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658"/>
        <p:cNvGrpSpPr/>
        <p:nvPr/>
      </p:nvGrpSpPr>
      <p:grpSpPr>
        <a:xfrm>
          <a:off x="0" y="0"/>
          <a:ext cx="0" cy="0"/>
          <a:chOff x="0" y="0"/>
          <a:chExt cx="0" cy="0"/>
        </a:xfrm>
      </p:grpSpPr>
      <p:pic>
        <p:nvPicPr>
          <p:cNvPr id="659" name="Google Shape;659;p49"/>
          <p:cNvPicPr preferRelativeResize="0"/>
          <p:nvPr/>
        </p:nvPicPr>
        <p:blipFill rotWithShape="1">
          <a:blip r:embed="rId3">
            <a:alphaModFix/>
          </a:blip>
          <a:srcRect/>
          <a:stretch/>
        </p:blipFill>
        <p:spPr>
          <a:xfrm>
            <a:off x="2954202" y="275214"/>
            <a:ext cx="5807026" cy="2544912"/>
          </a:xfrm>
          <a:prstGeom prst="rect">
            <a:avLst/>
          </a:prstGeom>
          <a:noFill/>
          <a:ln>
            <a:noFill/>
          </a:ln>
        </p:spPr>
      </p:pic>
      <p:sp>
        <p:nvSpPr>
          <p:cNvPr id="660" name="Google Shape;660;p49"/>
          <p:cNvSpPr txBox="1"/>
          <p:nvPr/>
        </p:nvSpPr>
        <p:spPr>
          <a:xfrm>
            <a:off x="296411" y="4525291"/>
            <a:ext cx="5362365"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Lato"/>
                <a:ea typeface="Lato"/>
                <a:cs typeface="Lato"/>
                <a:sym typeface="Lato"/>
              </a:rPr>
              <a:t>Pre-implementation era; 8/1/2014 to 9/21/2016</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Lato"/>
                <a:ea typeface="Lato"/>
                <a:cs typeface="Lato"/>
                <a:sym typeface="Lato"/>
              </a:rPr>
              <a:t>Post-implementation era: 9/22/2016 – 1/31/2018</a:t>
            </a:r>
            <a:endParaRPr sz="1400" b="0" i="0" u="none" strike="noStrike" cap="none">
              <a:solidFill>
                <a:srgbClr val="000000"/>
              </a:solidFill>
              <a:latin typeface="Arial"/>
              <a:ea typeface="Arial"/>
              <a:cs typeface="Arial"/>
              <a:sym typeface="Arial"/>
            </a:endParaRPr>
          </a:p>
        </p:txBody>
      </p:sp>
      <p:sp>
        <p:nvSpPr>
          <p:cNvPr id="661" name="Google Shape;661;p49"/>
          <p:cNvSpPr txBox="1"/>
          <p:nvPr/>
        </p:nvSpPr>
        <p:spPr>
          <a:xfrm>
            <a:off x="296411" y="5211941"/>
            <a:ext cx="7568097" cy="9233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Lato"/>
                <a:ea typeface="Lato"/>
                <a:cs typeface="Lato"/>
                <a:sym typeface="Lato"/>
              </a:rPr>
              <a:t>Control PC4 hospitals (N=21)</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Lato"/>
                <a:ea typeface="Lato"/>
                <a:cs typeface="Lato"/>
                <a:sym typeface="Lato"/>
              </a:rPr>
              <a:t>	-Had at least 6 months of data prior to post-implementation era</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Lato"/>
                <a:ea typeface="Lato"/>
                <a:cs typeface="Lato"/>
                <a:sym typeface="Lato"/>
              </a:rPr>
              <a:t>	-Hospital that used data visualization software were included</a:t>
            </a:r>
            <a:endParaRPr sz="1400" b="0" i="0" u="none" strike="noStrike" cap="none">
              <a:solidFill>
                <a:srgbClr val="000000"/>
              </a:solidFill>
              <a:latin typeface="Arial"/>
              <a:ea typeface="Arial"/>
              <a:cs typeface="Arial"/>
              <a:sym typeface="Arial"/>
            </a:endParaRPr>
          </a:p>
        </p:txBody>
      </p:sp>
      <p:sp>
        <p:nvSpPr>
          <p:cNvPr id="662" name="Google Shape;662;p49"/>
          <p:cNvSpPr txBox="1"/>
          <p:nvPr/>
        </p:nvSpPr>
        <p:spPr>
          <a:xfrm>
            <a:off x="296411" y="3071993"/>
            <a:ext cx="11599178" cy="1200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Lato"/>
                <a:ea typeface="Lato"/>
                <a:cs typeface="Lato"/>
                <a:sym typeface="Lato"/>
              </a:rPr>
              <a:t>Difference in difference (DID) analysis to determine if outcomes observed at Michigan were statistically different from secular trends at control hospitals within PC4</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Lato"/>
                <a:ea typeface="Lato"/>
                <a:cs typeface="Lato"/>
                <a:sym typeface="Lato"/>
              </a:rPr>
              <a:t>	-DID is </a:t>
            </a:r>
            <a:r>
              <a:rPr lang="en-US" sz="1800" b="0" i="0" u="none" strike="noStrike" cap="none">
                <a:solidFill>
                  <a:schemeClr val="dk1"/>
                </a:solidFill>
                <a:latin typeface="Arial"/>
                <a:ea typeface="Arial"/>
                <a:cs typeface="Arial"/>
                <a:sym typeface="Arial"/>
              </a:rPr>
              <a:t>method for evaluating the impact of major organizational changes or implementation of health policies and is more robust than a time-series analysis due to inclusion of control (unexposed) hospitals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666"/>
        <p:cNvGrpSpPr/>
        <p:nvPr/>
      </p:nvGrpSpPr>
      <p:grpSpPr>
        <a:xfrm>
          <a:off x="0" y="0"/>
          <a:ext cx="0" cy="0"/>
          <a:chOff x="0" y="0"/>
          <a:chExt cx="0" cy="0"/>
        </a:xfrm>
      </p:grpSpPr>
      <p:pic>
        <p:nvPicPr>
          <p:cNvPr id="667" name="Google Shape;667;p50"/>
          <p:cNvPicPr preferRelativeResize="0"/>
          <p:nvPr/>
        </p:nvPicPr>
        <p:blipFill rotWithShape="1">
          <a:blip r:embed="rId3">
            <a:alphaModFix/>
          </a:blip>
          <a:srcRect/>
          <a:stretch/>
        </p:blipFill>
        <p:spPr>
          <a:xfrm>
            <a:off x="1585594" y="1354833"/>
            <a:ext cx="2644445" cy="4633978"/>
          </a:xfrm>
          <a:prstGeom prst="rect">
            <a:avLst/>
          </a:prstGeom>
          <a:noFill/>
          <a:ln>
            <a:noFill/>
          </a:ln>
        </p:spPr>
      </p:pic>
      <p:pic>
        <p:nvPicPr>
          <p:cNvPr id="668" name="Google Shape;668;p50"/>
          <p:cNvPicPr preferRelativeResize="0"/>
          <p:nvPr/>
        </p:nvPicPr>
        <p:blipFill rotWithShape="1">
          <a:blip r:embed="rId4">
            <a:alphaModFix/>
          </a:blip>
          <a:srcRect/>
          <a:stretch/>
        </p:blipFill>
        <p:spPr>
          <a:xfrm>
            <a:off x="5720118" y="2224022"/>
            <a:ext cx="6184900" cy="2895600"/>
          </a:xfrm>
          <a:prstGeom prst="rect">
            <a:avLst/>
          </a:prstGeom>
          <a:noFill/>
          <a:ln>
            <a:noFill/>
          </a:ln>
        </p:spPr>
      </p:pic>
      <p:sp>
        <p:nvSpPr>
          <p:cNvPr id="669" name="Google Shape;669;p50"/>
          <p:cNvSpPr txBox="1"/>
          <p:nvPr/>
        </p:nvSpPr>
        <p:spPr>
          <a:xfrm>
            <a:off x="286982" y="467833"/>
            <a:ext cx="4944237"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Lato"/>
                <a:ea typeface="Lato"/>
                <a:cs typeface="Lato"/>
                <a:sym typeface="Lato"/>
              </a:rPr>
              <a:t>No statistical differences at U of M between pre- and post-implementation period:</a:t>
            </a:r>
            <a:endParaRPr sz="1400" b="0" i="0" u="none" strike="noStrike" cap="none">
              <a:solidFill>
                <a:srgbClr val="000000"/>
              </a:solidFill>
              <a:latin typeface="Arial"/>
              <a:ea typeface="Arial"/>
              <a:cs typeface="Arial"/>
              <a:sym typeface="Arial"/>
            </a:endParaRPr>
          </a:p>
        </p:txBody>
      </p:sp>
      <p:sp>
        <p:nvSpPr>
          <p:cNvPr id="670" name="Google Shape;670;p50"/>
          <p:cNvSpPr txBox="1"/>
          <p:nvPr/>
        </p:nvSpPr>
        <p:spPr>
          <a:xfrm>
            <a:off x="6096000" y="1567484"/>
            <a:ext cx="4944237"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Lato"/>
                <a:ea typeface="Lato"/>
                <a:cs typeface="Lato"/>
                <a:sym typeface="Lato"/>
              </a:rPr>
              <a:t>DID analysis: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674"/>
        <p:cNvGrpSpPr/>
        <p:nvPr/>
      </p:nvGrpSpPr>
      <p:grpSpPr>
        <a:xfrm>
          <a:off x="0" y="0"/>
          <a:ext cx="0" cy="0"/>
          <a:chOff x="0" y="0"/>
          <a:chExt cx="0" cy="0"/>
        </a:xfrm>
      </p:grpSpPr>
      <p:sp>
        <p:nvSpPr>
          <p:cNvPr id="675" name="Google Shape;675;p5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Lato"/>
              <a:buNone/>
            </a:pPr>
            <a:r>
              <a:rPr lang="en-US"/>
              <a:t>Example of Etiometry used for Research</a:t>
            </a:r>
            <a:endParaRPr/>
          </a:p>
        </p:txBody>
      </p:sp>
      <p:pic>
        <p:nvPicPr>
          <p:cNvPr id="676" name="Google Shape;676;p51"/>
          <p:cNvPicPr preferRelativeResize="0"/>
          <p:nvPr/>
        </p:nvPicPr>
        <p:blipFill rotWithShape="1">
          <a:blip r:embed="rId3">
            <a:alphaModFix/>
          </a:blip>
          <a:srcRect/>
          <a:stretch/>
        </p:blipFill>
        <p:spPr>
          <a:xfrm>
            <a:off x="558800" y="1504363"/>
            <a:ext cx="4984994" cy="2388695"/>
          </a:xfrm>
          <a:prstGeom prst="rect">
            <a:avLst/>
          </a:prstGeom>
          <a:noFill/>
          <a:ln>
            <a:noFill/>
          </a:ln>
        </p:spPr>
      </p:pic>
      <p:pic>
        <p:nvPicPr>
          <p:cNvPr id="677" name="Google Shape;677;p51"/>
          <p:cNvPicPr preferRelativeResize="0"/>
          <p:nvPr/>
        </p:nvPicPr>
        <p:blipFill rotWithShape="1">
          <a:blip r:embed="rId4">
            <a:alphaModFix/>
          </a:blip>
          <a:srcRect/>
          <a:stretch/>
        </p:blipFill>
        <p:spPr>
          <a:xfrm>
            <a:off x="6292606" y="2039743"/>
            <a:ext cx="4851400" cy="3492500"/>
          </a:xfrm>
          <a:prstGeom prst="rect">
            <a:avLst/>
          </a:prstGeom>
          <a:noFill/>
          <a:ln>
            <a:noFill/>
          </a:ln>
        </p:spPr>
      </p:pic>
      <p:sp>
        <p:nvSpPr>
          <p:cNvPr id="678" name="Google Shape;678;p51"/>
          <p:cNvSpPr txBox="1"/>
          <p:nvPr/>
        </p:nvSpPr>
        <p:spPr>
          <a:xfrm>
            <a:off x="482600" y="4060532"/>
            <a:ext cx="5810006" cy="2308324"/>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chemeClr val="dk1"/>
              </a:buClr>
              <a:buSzPts val="1800"/>
              <a:buFont typeface="Arial"/>
              <a:buChar char="•"/>
            </a:pPr>
            <a:r>
              <a:rPr lang="en-US" sz="1800" b="0" i="0" u="none" strike="noStrike" cap="none">
                <a:solidFill>
                  <a:schemeClr val="dk1"/>
                </a:solidFill>
                <a:latin typeface="Lato"/>
                <a:ea typeface="Lato"/>
                <a:cs typeface="Lato"/>
                <a:sym typeface="Lato"/>
              </a:rPr>
              <a:t>Retrospective analysis of PC4 registry data and streamed data from Etiometry during patient’s last extubation readiness trial</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800"/>
              <a:buFont typeface="Arial"/>
              <a:buChar char="•"/>
            </a:pPr>
            <a:r>
              <a:rPr lang="en-US" sz="1800" b="0" i="0" u="none" strike="noStrike" cap="none">
                <a:solidFill>
                  <a:schemeClr val="dk1"/>
                </a:solidFill>
                <a:latin typeface="Lato"/>
                <a:ea typeface="Lato"/>
                <a:cs typeface="Lato"/>
                <a:sym typeface="Lato"/>
              </a:rPr>
              <a:t>Time: (2016-2018)</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800"/>
              <a:buFont typeface="Arial"/>
              <a:buChar char="•"/>
            </a:pPr>
            <a:r>
              <a:rPr lang="en-US" sz="1800" b="0" i="0" u="none" strike="noStrike" cap="none">
                <a:solidFill>
                  <a:schemeClr val="dk1"/>
                </a:solidFill>
                <a:latin typeface="Lato"/>
                <a:ea typeface="Lato"/>
                <a:cs typeface="Lato"/>
                <a:sym typeface="Lato"/>
              </a:rPr>
              <a:t>Data was analyzed using machine learning methods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Lato"/>
              <a:ea typeface="Lato"/>
              <a:cs typeface="Lato"/>
              <a:sym typeface="Lato"/>
            </a:endParaRPr>
          </a:p>
          <a:p>
            <a:pPr marL="285750" marR="0" lvl="0" indent="-285750" algn="l" rtl="0">
              <a:lnSpc>
                <a:spcPct val="100000"/>
              </a:lnSpc>
              <a:spcBef>
                <a:spcPts val="0"/>
              </a:spcBef>
              <a:spcAft>
                <a:spcPts val="0"/>
              </a:spcAft>
              <a:buClr>
                <a:schemeClr val="dk1"/>
              </a:buClr>
              <a:buSzPts val="1800"/>
              <a:buFont typeface="Arial"/>
              <a:buChar char="•"/>
            </a:pPr>
            <a:r>
              <a:rPr lang="en-US" sz="1800" b="0" i="0" u="none" strike="noStrike" cap="none">
                <a:solidFill>
                  <a:schemeClr val="dk1"/>
                </a:solidFill>
                <a:latin typeface="Lato"/>
                <a:ea typeface="Lato"/>
                <a:cs typeface="Lato"/>
                <a:sym typeface="Lato"/>
              </a:rPr>
              <a:t>178 encounters (11% extubation failure rate)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Lato"/>
              <a:ea typeface="Lato"/>
              <a:cs typeface="Lato"/>
              <a:sym typeface="Lato"/>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683"/>
        <p:cNvGrpSpPr/>
        <p:nvPr/>
      </p:nvGrpSpPr>
      <p:grpSpPr>
        <a:xfrm>
          <a:off x="0" y="0"/>
          <a:ext cx="0" cy="0"/>
          <a:chOff x="0" y="0"/>
          <a:chExt cx="0" cy="0"/>
        </a:xfrm>
      </p:grpSpPr>
      <p:sp>
        <p:nvSpPr>
          <p:cNvPr id="684" name="Google Shape;684;p5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Lato"/>
              <a:buNone/>
            </a:pPr>
            <a:r>
              <a:rPr lang="en-US"/>
              <a:t>Implementation of Sickbay</a:t>
            </a:r>
            <a:endParaRPr/>
          </a:p>
        </p:txBody>
      </p:sp>
      <p:sp>
        <p:nvSpPr>
          <p:cNvPr id="685" name="Google Shape;685;p52"/>
          <p:cNvSpPr txBox="1">
            <a:spLocks noGrp="1"/>
          </p:cNvSpPr>
          <p:nvPr>
            <p:ph type="body" idx="1"/>
          </p:nvPr>
        </p:nvSpPr>
        <p:spPr>
          <a:xfrm>
            <a:off x="838200" y="1825625"/>
            <a:ext cx="10934700" cy="4351338"/>
          </a:xfrm>
          <a:prstGeom prst="rect">
            <a:avLst/>
          </a:prstGeom>
          <a:noFill/>
          <a:ln>
            <a:noFill/>
          </a:ln>
        </p:spPr>
        <p:txBody>
          <a:bodyPr spcFirstLastPara="1" wrap="square" lIns="91425" tIns="45700" rIns="91425" bIns="45700" anchor="t" anchorCtr="0">
            <a:normAutofit fontScale="92500" lnSpcReduction="10000"/>
          </a:bodyPr>
          <a:lstStyle/>
          <a:p>
            <a:pPr marL="228600" lvl="0" indent="-228600" algn="l" rtl="0">
              <a:lnSpc>
                <a:spcPct val="90000"/>
              </a:lnSpc>
              <a:spcBef>
                <a:spcPts val="0"/>
              </a:spcBef>
              <a:spcAft>
                <a:spcPts val="0"/>
              </a:spcAft>
              <a:buClr>
                <a:schemeClr val="dk1"/>
              </a:buClr>
              <a:buSzPct val="100000"/>
              <a:buChar char="•"/>
            </a:pPr>
            <a:r>
              <a:rPr lang="en-US"/>
              <a:t>How did it get implemented?</a:t>
            </a:r>
            <a:endParaRPr/>
          </a:p>
          <a:p>
            <a:pPr marL="228600" lvl="0" indent="-64135" algn="l" rtl="0">
              <a:lnSpc>
                <a:spcPct val="90000"/>
              </a:lnSpc>
              <a:spcBef>
                <a:spcPts val="1000"/>
              </a:spcBef>
              <a:spcAft>
                <a:spcPts val="0"/>
              </a:spcAft>
              <a:buClr>
                <a:schemeClr val="dk1"/>
              </a:buClr>
              <a:buSzPct val="100000"/>
              <a:buNone/>
            </a:pPr>
            <a:endParaRPr/>
          </a:p>
          <a:p>
            <a:pPr marL="228600" lvl="0" indent="-228600" algn="l" rtl="0">
              <a:lnSpc>
                <a:spcPct val="90000"/>
              </a:lnSpc>
              <a:spcBef>
                <a:spcPts val="1000"/>
              </a:spcBef>
              <a:spcAft>
                <a:spcPts val="0"/>
              </a:spcAft>
              <a:buClr>
                <a:schemeClr val="dk1"/>
              </a:buClr>
              <a:buSzPct val="100000"/>
              <a:buChar char="•"/>
            </a:pPr>
            <a:r>
              <a:rPr lang="en-US"/>
              <a:t>Hospital system was looking for a new vendor for telemetry across the hospital.  Sickbay was awarded the bid in 2022.</a:t>
            </a:r>
            <a:endParaRPr/>
          </a:p>
          <a:p>
            <a:pPr marL="228600" lvl="0" indent="-64135" algn="l" rtl="0">
              <a:lnSpc>
                <a:spcPct val="90000"/>
              </a:lnSpc>
              <a:spcBef>
                <a:spcPts val="1000"/>
              </a:spcBef>
              <a:spcAft>
                <a:spcPts val="0"/>
              </a:spcAft>
              <a:buClr>
                <a:schemeClr val="dk1"/>
              </a:buClr>
              <a:buSzPct val="100000"/>
              <a:buNone/>
            </a:pPr>
            <a:endParaRPr/>
          </a:p>
          <a:p>
            <a:pPr marL="228600" lvl="0" indent="-228600" algn="l" rtl="0">
              <a:lnSpc>
                <a:spcPct val="90000"/>
              </a:lnSpc>
              <a:spcBef>
                <a:spcPts val="1000"/>
              </a:spcBef>
              <a:spcAft>
                <a:spcPts val="0"/>
              </a:spcAft>
              <a:buClr>
                <a:schemeClr val="dk1"/>
              </a:buClr>
              <a:buSzPct val="100000"/>
              <a:buChar char="•"/>
            </a:pPr>
            <a:r>
              <a:rPr lang="en-US"/>
              <a:t>Launched across adult and children’s hospital to provide live remote monitoring of nearly all beds</a:t>
            </a:r>
            <a:endParaRPr/>
          </a:p>
          <a:p>
            <a:pPr marL="228600" lvl="0" indent="-64135" algn="l" rtl="0">
              <a:lnSpc>
                <a:spcPct val="90000"/>
              </a:lnSpc>
              <a:spcBef>
                <a:spcPts val="1000"/>
              </a:spcBef>
              <a:spcAft>
                <a:spcPts val="0"/>
              </a:spcAft>
              <a:buClr>
                <a:schemeClr val="dk1"/>
              </a:buClr>
              <a:buSzPct val="100000"/>
              <a:buNone/>
            </a:pPr>
            <a:endParaRPr/>
          </a:p>
          <a:p>
            <a:pPr marL="228600" lvl="0" indent="-228600" algn="l" rtl="0">
              <a:lnSpc>
                <a:spcPct val="90000"/>
              </a:lnSpc>
              <a:spcBef>
                <a:spcPts val="1000"/>
              </a:spcBef>
              <a:spcAft>
                <a:spcPts val="0"/>
              </a:spcAft>
              <a:buClr>
                <a:schemeClr val="dk1"/>
              </a:buClr>
              <a:buSzPct val="100000"/>
              <a:buChar char="•"/>
            </a:pPr>
            <a:r>
              <a:rPr lang="en-US"/>
              <a:t>Our team noted that data visualization of patient trends (Patient history app) was “basic” and required multiple “upgrades” on the part of team</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690" name="Google Shape;690;p5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Lato"/>
              <a:buNone/>
            </a:pPr>
            <a:r>
              <a:rPr lang="en-US"/>
              <a:t>How Sickbay is Used</a:t>
            </a:r>
            <a:endParaRPr/>
          </a:p>
        </p:txBody>
      </p:sp>
      <p:pic>
        <p:nvPicPr>
          <p:cNvPr id="691" name="Google Shape;691;p53" descr="A screenshot of a computer&#10;&#10;Description automatically generated"/>
          <p:cNvPicPr preferRelativeResize="0">
            <a:picLocks noGrp="1"/>
          </p:cNvPicPr>
          <p:nvPr>
            <p:ph type="body" idx="1"/>
          </p:nvPr>
        </p:nvPicPr>
        <p:blipFill rotWithShape="1">
          <a:blip r:embed="rId3">
            <a:alphaModFix/>
          </a:blip>
          <a:srcRect/>
          <a:stretch/>
        </p:blipFill>
        <p:spPr>
          <a:xfrm>
            <a:off x="619836" y="2230126"/>
            <a:ext cx="5181600" cy="2668878"/>
          </a:xfrm>
          <a:prstGeom prst="rect">
            <a:avLst/>
          </a:prstGeom>
          <a:noFill/>
          <a:ln>
            <a:noFill/>
          </a:ln>
        </p:spPr>
      </p:pic>
      <p:pic>
        <p:nvPicPr>
          <p:cNvPr id="692" name="Google Shape;692;p53" descr="A screenshot of a computer&#10;&#10;Description automatically generated"/>
          <p:cNvPicPr preferRelativeResize="0">
            <a:picLocks noGrp="1"/>
          </p:cNvPicPr>
          <p:nvPr>
            <p:ph type="body" idx="2"/>
          </p:nvPr>
        </p:nvPicPr>
        <p:blipFill rotWithShape="1">
          <a:blip r:embed="rId4">
            <a:alphaModFix/>
          </a:blip>
          <a:srcRect/>
          <a:stretch/>
        </p:blipFill>
        <p:spPr>
          <a:xfrm>
            <a:off x="6172200" y="2230126"/>
            <a:ext cx="5181600" cy="2649950"/>
          </a:xfrm>
          <a:prstGeom prst="rect">
            <a:avLst/>
          </a:prstGeom>
          <a:noFill/>
          <a:ln>
            <a:noFill/>
          </a:ln>
        </p:spPr>
      </p:pic>
      <p:sp>
        <p:nvSpPr>
          <p:cNvPr id="693" name="Google Shape;693;p53"/>
          <p:cNvSpPr txBox="1"/>
          <p:nvPr/>
        </p:nvSpPr>
        <p:spPr>
          <a:xfrm>
            <a:off x="1445569" y="5082988"/>
            <a:ext cx="3530134"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Lato"/>
                <a:ea typeface="Lato"/>
                <a:cs typeface="Lato"/>
                <a:sym typeface="Lato"/>
              </a:rPr>
              <a:t>Live Remote Monitoring of Multiple Patients</a:t>
            </a:r>
            <a:endParaRPr sz="1400" b="0" i="0" u="none" strike="noStrike" cap="none">
              <a:solidFill>
                <a:srgbClr val="000000"/>
              </a:solidFill>
              <a:latin typeface="Arial"/>
              <a:ea typeface="Arial"/>
              <a:cs typeface="Arial"/>
              <a:sym typeface="Arial"/>
            </a:endParaRPr>
          </a:p>
        </p:txBody>
      </p:sp>
      <p:sp>
        <p:nvSpPr>
          <p:cNvPr id="694" name="Google Shape;694;p53"/>
          <p:cNvSpPr txBox="1"/>
          <p:nvPr/>
        </p:nvSpPr>
        <p:spPr>
          <a:xfrm>
            <a:off x="7477483" y="5082988"/>
            <a:ext cx="3530134"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Lato"/>
                <a:ea typeface="Lato"/>
                <a:cs typeface="Lato"/>
                <a:sym typeface="Lato"/>
              </a:rPr>
              <a:t>Trends of Individual Patient Data</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698"/>
        <p:cNvGrpSpPr/>
        <p:nvPr/>
      </p:nvGrpSpPr>
      <p:grpSpPr>
        <a:xfrm>
          <a:off x="0" y="0"/>
          <a:ext cx="0" cy="0"/>
          <a:chOff x="0" y="0"/>
          <a:chExt cx="0" cy="0"/>
        </a:xfrm>
      </p:grpSpPr>
      <p:sp>
        <p:nvSpPr>
          <p:cNvPr id="699" name="Google Shape;699;p5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Lato"/>
              <a:buNone/>
            </a:pPr>
            <a:r>
              <a:rPr lang="en-US"/>
              <a:t>Current usage in Pediatric Cardiac ICU:</a:t>
            </a:r>
            <a:br>
              <a:rPr lang="en-US"/>
            </a:br>
            <a:r>
              <a:rPr lang="en-US" sz="3200"/>
              <a:t>User Logins to Sickbay over 4 months</a:t>
            </a:r>
            <a:endParaRPr/>
          </a:p>
        </p:txBody>
      </p:sp>
      <p:graphicFrame>
        <p:nvGraphicFramePr>
          <p:cNvPr id="700" name="Google Shape;700;p54"/>
          <p:cNvGraphicFramePr/>
          <p:nvPr/>
        </p:nvGraphicFramePr>
        <p:xfrm>
          <a:off x="2832410" y="1690688"/>
          <a:ext cx="6110868" cy="3483478"/>
        </p:xfrm>
        <a:graphic>
          <a:graphicData uri="http://schemas.openxmlformats.org/drawingml/2006/chart">
            <c:chart xmlns:c="http://schemas.openxmlformats.org/drawingml/2006/chart" xmlns:r="http://schemas.openxmlformats.org/officeDocument/2006/relationships" r:id="rId3"/>
          </a:graphicData>
        </a:graphic>
      </p:graphicFrame>
      <p:sp>
        <p:nvSpPr>
          <p:cNvPr id="701" name="Google Shape;701;p54"/>
          <p:cNvSpPr txBox="1"/>
          <p:nvPr/>
        </p:nvSpPr>
        <p:spPr>
          <a:xfrm>
            <a:off x="9500839" y="2765502"/>
            <a:ext cx="2252546" cy="175432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Lato"/>
                <a:ea typeface="Lato"/>
                <a:cs typeface="Lato"/>
                <a:sym typeface="Lato"/>
              </a:rPr>
              <a:t>Variability in usage across provider group</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Lato"/>
              <a:ea typeface="Lato"/>
              <a:cs typeface="Lato"/>
              <a:sym typeface="Lato"/>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Lato"/>
                <a:ea typeface="Lato"/>
                <a:cs typeface="Lato"/>
                <a:sym typeface="Lato"/>
              </a:rPr>
              <a:t>Not reflective of time spent in ICU</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706"/>
        <p:cNvGrpSpPr/>
        <p:nvPr/>
      </p:nvGrpSpPr>
      <p:grpSpPr>
        <a:xfrm>
          <a:off x="0" y="0"/>
          <a:ext cx="0" cy="0"/>
          <a:chOff x="0" y="0"/>
          <a:chExt cx="0" cy="0"/>
        </a:xfrm>
      </p:grpSpPr>
      <p:sp>
        <p:nvSpPr>
          <p:cNvPr id="707" name="Google Shape;707;p5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Lato"/>
              <a:buNone/>
            </a:pPr>
            <a:r>
              <a:rPr lang="en-US"/>
              <a:t>Evidence for Sickbay Affecting Outcomes?</a:t>
            </a:r>
            <a:endParaRPr/>
          </a:p>
        </p:txBody>
      </p:sp>
      <p:pic>
        <p:nvPicPr>
          <p:cNvPr id="708" name="Google Shape;708;p55" descr="A graph with numbers and lines&#10;&#10;Description automatically generated"/>
          <p:cNvPicPr preferRelativeResize="0"/>
          <p:nvPr/>
        </p:nvPicPr>
        <p:blipFill rotWithShape="1">
          <a:blip r:embed="rId3">
            <a:alphaModFix/>
          </a:blip>
          <a:srcRect/>
          <a:stretch/>
        </p:blipFill>
        <p:spPr>
          <a:xfrm>
            <a:off x="5997130" y="1524037"/>
            <a:ext cx="5910984" cy="3473265"/>
          </a:xfrm>
          <a:prstGeom prst="rect">
            <a:avLst/>
          </a:prstGeom>
          <a:noFill/>
          <a:ln>
            <a:noFill/>
          </a:ln>
        </p:spPr>
      </p:pic>
      <p:pic>
        <p:nvPicPr>
          <p:cNvPr id="709" name="Google Shape;709;p55" descr="A graph of medical personnel&#10;&#10;Description automatically generated with medium confidence"/>
          <p:cNvPicPr preferRelativeResize="0"/>
          <p:nvPr/>
        </p:nvPicPr>
        <p:blipFill rotWithShape="1">
          <a:blip r:embed="rId4">
            <a:alphaModFix/>
          </a:blip>
          <a:srcRect/>
          <a:stretch/>
        </p:blipFill>
        <p:spPr>
          <a:xfrm>
            <a:off x="283886" y="1524037"/>
            <a:ext cx="5393900" cy="3473265"/>
          </a:xfrm>
          <a:prstGeom prst="rect">
            <a:avLst/>
          </a:prstGeom>
          <a:noFill/>
          <a:ln>
            <a:noFill/>
          </a:ln>
        </p:spPr>
      </p:pic>
      <p:sp>
        <p:nvSpPr>
          <p:cNvPr id="710" name="Google Shape;710;p55"/>
          <p:cNvSpPr txBox="1"/>
          <p:nvPr/>
        </p:nvSpPr>
        <p:spPr>
          <a:xfrm>
            <a:off x="4782981" y="5333962"/>
            <a:ext cx="1481747" cy="646331"/>
          </a:xfrm>
          <a:prstGeom prst="rect">
            <a:avLst/>
          </a:prstGeom>
          <a:noFill/>
          <a:ln>
            <a:noFill/>
          </a:ln>
        </p:spPr>
        <p:txBody>
          <a:bodyPr spcFirstLastPara="1" wrap="square" lIns="91425" tIns="45700" rIns="91425" bIns="45700" anchor="t" anchorCtr="0">
            <a:normAutofit fontScale="92500" lnSpcReduction="10000"/>
          </a:bodyPr>
          <a:lstStyle/>
          <a:p>
            <a:pPr marL="0" marR="0" lvl="0" indent="0" algn="l" rtl="0">
              <a:lnSpc>
                <a:spcPct val="90000"/>
              </a:lnSpc>
              <a:spcBef>
                <a:spcPts val="0"/>
              </a:spcBef>
              <a:spcAft>
                <a:spcPts val="0"/>
              </a:spcAft>
              <a:buClr>
                <a:schemeClr val="dk1"/>
              </a:buClr>
              <a:buSzPct val="100000"/>
              <a:buFont typeface="Arial"/>
              <a:buNone/>
            </a:pPr>
            <a:r>
              <a:rPr lang="en-US" sz="1600" b="0" i="0" u="none" strike="noStrike" cap="none">
                <a:solidFill>
                  <a:schemeClr val="dk1"/>
                </a:solidFill>
                <a:latin typeface="Lato"/>
                <a:ea typeface="Lato"/>
                <a:cs typeface="Lato"/>
                <a:sym typeface="Lato"/>
              </a:rPr>
              <a:t>August 2023 Etiometry deactivated</a:t>
            </a:r>
            <a:endParaRPr sz="1600" b="0" i="0" u="none" strike="noStrike" cap="none">
              <a:solidFill>
                <a:schemeClr val="dk1"/>
              </a:solidFill>
              <a:latin typeface="Lato"/>
              <a:ea typeface="Lato"/>
              <a:cs typeface="Lato"/>
              <a:sym typeface="Lato"/>
            </a:endParaRPr>
          </a:p>
        </p:txBody>
      </p:sp>
      <p:sp>
        <p:nvSpPr>
          <p:cNvPr id="711" name="Google Shape;711;p55"/>
          <p:cNvSpPr txBox="1"/>
          <p:nvPr/>
        </p:nvSpPr>
        <p:spPr>
          <a:xfrm>
            <a:off x="2726920" y="5509883"/>
            <a:ext cx="1731141"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Lato"/>
                <a:ea typeface="Lato"/>
                <a:cs typeface="Lato"/>
                <a:sym typeface="Lato"/>
              </a:rPr>
              <a:t>November 2022 Sickbay Activation</a:t>
            </a:r>
            <a:endParaRPr sz="1400" b="0" i="0" u="none" strike="noStrike" cap="none">
              <a:solidFill>
                <a:srgbClr val="000000"/>
              </a:solidFill>
              <a:latin typeface="Arial"/>
              <a:ea typeface="Arial"/>
              <a:cs typeface="Arial"/>
              <a:sym typeface="Arial"/>
            </a:endParaRPr>
          </a:p>
        </p:txBody>
      </p:sp>
      <p:cxnSp>
        <p:nvCxnSpPr>
          <p:cNvPr id="712" name="Google Shape;712;p55"/>
          <p:cNvCxnSpPr/>
          <p:nvPr/>
        </p:nvCxnSpPr>
        <p:spPr>
          <a:xfrm rot="10800000" flipH="1">
            <a:off x="3804870" y="2797120"/>
            <a:ext cx="561278" cy="2676968"/>
          </a:xfrm>
          <a:prstGeom prst="straightConnector1">
            <a:avLst/>
          </a:prstGeom>
          <a:noFill/>
          <a:ln w="101600" cap="flat" cmpd="sng">
            <a:solidFill>
              <a:srgbClr val="FF0000"/>
            </a:solidFill>
            <a:prstDash val="solid"/>
            <a:miter lim="800000"/>
            <a:headEnd type="none" w="sm" len="sm"/>
            <a:tailEnd type="triangle" w="med" len="med"/>
          </a:ln>
        </p:spPr>
      </p:cxnSp>
      <p:cxnSp>
        <p:nvCxnSpPr>
          <p:cNvPr id="713" name="Google Shape;713;p55"/>
          <p:cNvCxnSpPr/>
          <p:nvPr/>
        </p:nvCxnSpPr>
        <p:spPr>
          <a:xfrm rot="10800000">
            <a:off x="5016312" y="3311076"/>
            <a:ext cx="460917" cy="2022887"/>
          </a:xfrm>
          <a:prstGeom prst="straightConnector1">
            <a:avLst/>
          </a:prstGeom>
          <a:noFill/>
          <a:ln w="101600" cap="flat" cmpd="sng">
            <a:solidFill>
              <a:schemeClr val="accent1"/>
            </a:solidFill>
            <a:prstDash val="solid"/>
            <a:miter lim="800000"/>
            <a:headEnd type="none" w="sm" len="sm"/>
            <a:tailEnd type="triangle" w="med" len="med"/>
          </a:ln>
        </p:spPr>
      </p:cxnSp>
      <p:sp>
        <p:nvSpPr>
          <p:cNvPr id="714" name="Google Shape;714;p55"/>
          <p:cNvSpPr txBox="1"/>
          <p:nvPr/>
        </p:nvSpPr>
        <p:spPr>
          <a:xfrm>
            <a:off x="10979313" y="5657127"/>
            <a:ext cx="1481747" cy="646331"/>
          </a:xfrm>
          <a:prstGeom prst="rect">
            <a:avLst/>
          </a:prstGeom>
          <a:noFill/>
          <a:ln>
            <a:noFill/>
          </a:ln>
        </p:spPr>
        <p:txBody>
          <a:bodyPr spcFirstLastPara="1" wrap="square" lIns="91425" tIns="45700" rIns="91425" bIns="45700" anchor="t" anchorCtr="0">
            <a:normAutofit fontScale="92500" lnSpcReduction="10000"/>
          </a:bodyPr>
          <a:lstStyle/>
          <a:p>
            <a:pPr marL="0" marR="0" lvl="0" indent="0" algn="l" rtl="0">
              <a:lnSpc>
                <a:spcPct val="90000"/>
              </a:lnSpc>
              <a:spcBef>
                <a:spcPts val="0"/>
              </a:spcBef>
              <a:spcAft>
                <a:spcPts val="0"/>
              </a:spcAft>
              <a:buClr>
                <a:schemeClr val="dk1"/>
              </a:buClr>
              <a:buSzPct val="100000"/>
              <a:buFont typeface="Arial"/>
              <a:buNone/>
            </a:pPr>
            <a:r>
              <a:rPr lang="en-US" sz="1600" b="0" i="0" u="none" strike="noStrike" cap="none">
                <a:solidFill>
                  <a:schemeClr val="dk1"/>
                </a:solidFill>
                <a:latin typeface="Lato"/>
                <a:ea typeface="Lato"/>
                <a:cs typeface="Lato"/>
                <a:sym typeface="Lato"/>
              </a:rPr>
              <a:t>August 2023 Etiometry deactivated</a:t>
            </a:r>
            <a:endParaRPr sz="1400" b="0" i="0" u="none" strike="noStrike" cap="none">
              <a:solidFill>
                <a:srgbClr val="000000"/>
              </a:solidFill>
              <a:latin typeface="Arial"/>
              <a:ea typeface="Arial"/>
              <a:cs typeface="Arial"/>
              <a:sym typeface="Arial"/>
            </a:endParaRPr>
          </a:p>
        </p:txBody>
      </p:sp>
      <p:sp>
        <p:nvSpPr>
          <p:cNvPr id="715" name="Google Shape;715;p55"/>
          <p:cNvSpPr txBox="1"/>
          <p:nvPr/>
        </p:nvSpPr>
        <p:spPr>
          <a:xfrm>
            <a:off x="9127359" y="5661878"/>
            <a:ext cx="1731141"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Lato"/>
                <a:ea typeface="Lato"/>
                <a:cs typeface="Lato"/>
                <a:sym typeface="Lato"/>
              </a:rPr>
              <a:t>November 2022 Sickbay Activation</a:t>
            </a:r>
            <a:endParaRPr sz="1400" b="0" i="0" u="none" strike="noStrike" cap="none">
              <a:solidFill>
                <a:srgbClr val="000000"/>
              </a:solidFill>
              <a:latin typeface="Arial"/>
              <a:ea typeface="Arial"/>
              <a:cs typeface="Arial"/>
              <a:sym typeface="Arial"/>
            </a:endParaRPr>
          </a:p>
        </p:txBody>
      </p:sp>
      <p:cxnSp>
        <p:nvCxnSpPr>
          <p:cNvPr id="716" name="Google Shape;716;p55"/>
          <p:cNvCxnSpPr/>
          <p:nvPr/>
        </p:nvCxnSpPr>
        <p:spPr>
          <a:xfrm rot="10800000" flipH="1">
            <a:off x="10047828" y="2965849"/>
            <a:ext cx="561278" cy="2676968"/>
          </a:xfrm>
          <a:prstGeom prst="straightConnector1">
            <a:avLst/>
          </a:prstGeom>
          <a:noFill/>
          <a:ln w="101600" cap="flat" cmpd="sng">
            <a:solidFill>
              <a:srgbClr val="FF0000"/>
            </a:solidFill>
            <a:prstDash val="solid"/>
            <a:miter lim="800000"/>
            <a:headEnd type="none" w="sm" len="sm"/>
            <a:tailEnd type="triangle" w="med" len="med"/>
          </a:ln>
        </p:spPr>
      </p:cxnSp>
      <p:cxnSp>
        <p:nvCxnSpPr>
          <p:cNvPr id="717" name="Google Shape;717;p55"/>
          <p:cNvCxnSpPr/>
          <p:nvPr/>
        </p:nvCxnSpPr>
        <p:spPr>
          <a:xfrm rot="10800000">
            <a:off x="11259270" y="3479805"/>
            <a:ext cx="460917" cy="2022887"/>
          </a:xfrm>
          <a:prstGeom prst="straightConnector1">
            <a:avLst/>
          </a:prstGeom>
          <a:noFill/>
          <a:ln w="101600" cap="flat" cmpd="sng">
            <a:solidFill>
              <a:schemeClr val="accent1"/>
            </a:solidFill>
            <a:prstDash val="solid"/>
            <a:miter lim="800000"/>
            <a:headEnd type="none" w="sm" len="sm"/>
            <a:tailEnd type="triangle" w="med" len="med"/>
          </a:ln>
        </p:spPr>
      </p:cxn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721"/>
        <p:cNvGrpSpPr/>
        <p:nvPr/>
      </p:nvGrpSpPr>
      <p:grpSpPr>
        <a:xfrm>
          <a:off x="0" y="0"/>
          <a:ext cx="0" cy="0"/>
          <a:chOff x="0" y="0"/>
          <a:chExt cx="0" cy="0"/>
        </a:xfrm>
      </p:grpSpPr>
      <p:pic>
        <p:nvPicPr>
          <p:cNvPr id="722" name="Google Shape;722;p56" descr="A graph of a number of days&#10;&#10;Description automatically generated"/>
          <p:cNvPicPr preferRelativeResize="0"/>
          <p:nvPr/>
        </p:nvPicPr>
        <p:blipFill rotWithShape="1">
          <a:blip r:embed="rId3">
            <a:alphaModFix/>
          </a:blip>
          <a:srcRect/>
          <a:stretch/>
        </p:blipFill>
        <p:spPr>
          <a:xfrm>
            <a:off x="6386625" y="1732345"/>
            <a:ext cx="5630102" cy="3345842"/>
          </a:xfrm>
          <a:prstGeom prst="rect">
            <a:avLst/>
          </a:prstGeom>
          <a:noFill/>
          <a:ln>
            <a:noFill/>
          </a:ln>
        </p:spPr>
      </p:pic>
      <p:pic>
        <p:nvPicPr>
          <p:cNvPr id="723" name="Google Shape;723;p56" descr="A graph of a number of days&#10;&#10;Description automatically generated"/>
          <p:cNvPicPr preferRelativeResize="0"/>
          <p:nvPr/>
        </p:nvPicPr>
        <p:blipFill rotWithShape="1">
          <a:blip r:embed="rId4">
            <a:alphaModFix/>
          </a:blip>
          <a:srcRect/>
          <a:stretch/>
        </p:blipFill>
        <p:spPr>
          <a:xfrm>
            <a:off x="175273" y="1732345"/>
            <a:ext cx="5630104" cy="3345842"/>
          </a:xfrm>
          <a:prstGeom prst="rect">
            <a:avLst/>
          </a:prstGeom>
          <a:noFill/>
          <a:ln>
            <a:noFill/>
          </a:ln>
        </p:spPr>
      </p:pic>
      <p:sp>
        <p:nvSpPr>
          <p:cNvPr id="724" name="Google Shape;724;p56"/>
          <p:cNvSpPr txBox="1"/>
          <p:nvPr/>
        </p:nvSpPr>
        <p:spPr>
          <a:xfrm>
            <a:off x="10859527" y="5561157"/>
            <a:ext cx="1465418" cy="646331"/>
          </a:xfrm>
          <a:prstGeom prst="rect">
            <a:avLst/>
          </a:prstGeom>
          <a:noFill/>
          <a:ln>
            <a:noFill/>
          </a:ln>
        </p:spPr>
        <p:txBody>
          <a:bodyPr spcFirstLastPara="1" wrap="square" lIns="91425" tIns="45700" rIns="91425" bIns="45700" anchor="t" anchorCtr="0">
            <a:normAutofit fontScale="92500" lnSpcReduction="10000"/>
          </a:bodyPr>
          <a:lstStyle/>
          <a:p>
            <a:pPr marL="0" marR="0" lvl="0" indent="0" algn="l" rtl="0">
              <a:lnSpc>
                <a:spcPct val="90000"/>
              </a:lnSpc>
              <a:spcBef>
                <a:spcPts val="0"/>
              </a:spcBef>
              <a:spcAft>
                <a:spcPts val="0"/>
              </a:spcAft>
              <a:buClr>
                <a:schemeClr val="dk1"/>
              </a:buClr>
              <a:buSzPct val="100000"/>
              <a:buFont typeface="Arial"/>
              <a:buNone/>
            </a:pPr>
            <a:r>
              <a:rPr lang="en-US" sz="1600" b="0" i="0" u="none" strike="noStrike" cap="none">
                <a:solidFill>
                  <a:schemeClr val="dk1"/>
                </a:solidFill>
                <a:latin typeface="Lato"/>
                <a:ea typeface="Lato"/>
                <a:cs typeface="Lato"/>
                <a:sym typeface="Lato"/>
              </a:rPr>
              <a:t>August 2023 Etiometry deactivated</a:t>
            </a:r>
            <a:endParaRPr sz="1400" b="0" i="0" u="none" strike="noStrike" cap="none">
              <a:solidFill>
                <a:srgbClr val="000000"/>
              </a:solidFill>
              <a:latin typeface="Arial"/>
              <a:ea typeface="Arial"/>
              <a:cs typeface="Arial"/>
              <a:sym typeface="Arial"/>
            </a:endParaRPr>
          </a:p>
        </p:txBody>
      </p:sp>
      <p:sp>
        <p:nvSpPr>
          <p:cNvPr id="725" name="Google Shape;725;p56"/>
          <p:cNvSpPr txBox="1"/>
          <p:nvPr/>
        </p:nvSpPr>
        <p:spPr>
          <a:xfrm>
            <a:off x="8969878" y="5678612"/>
            <a:ext cx="1774321"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Lato"/>
                <a:ea typeface="Lato"/>
                <a:cs typeface="Lato"/>
                <a:sym typeface="Lato"/>
              </a:rPr>
              <a:t>November 2022 Sickbay Activation</a:t>
            </a:r>
            <a:endParaRPr sz="1400" b="0" i="0" u="none" strike="noStrike" cap="none">
              <a:solidFill>
                <a:srgbClr val="000000"/>
              </a:solidFill>
              <a:latin typeface="Arial"/>
              <a:ea typeface="Arial"/>
              <a:cs typeface="Arial"/>
              <a:sym typeface="Arial"/>
            </a:endParaRPr>
          </a:p>
        </p:txBody>
      </p:sp>
      <p:cxnSp>
        <p:nvCxnSpPr>
          <p:cNvPr id="726" name="Google Shape;726;p56"/>
          <p:cNvCxnSpPr/>
          <p:nvPr/>
        </p:nvCxnSpPr>
        <p:spPr>
          <a:xfrm rot="10800000" flipH="1">
            <a:off x="10047828" y="2965849"/>
            <a:ext cx="561278" cy="2676968"/>
          </a:xfrm>
          <a:prstGeom prst="straightConnector1">
            <a:avLst/>
          </a:prstGeom>
          <a:noFill/>
          <a:ln w="101600" cap="flat" cmpd="sng">
            <a:solidFill>
              <a:srgbClr val="FF0000"/>
            </a:solidFill>
            <a:prstDash val="solid"/>
            <a:miter lim="800000"/>
            <a:headEnd type="none" w="sm" len="sm"/>
            <a:tailEnd type="triangle" w="med" len="med"/>
          </a:ln>
        </p:spPr>
      </p:cxnSp>
      <p:cxnSp>
        <p:nvCxnSpPr>
          <p:cNvPr id="727" name="Google Shape;727;p56"/>
          <p:cNvCxnSpPr/>
          <p:nvPr/>
        </p:nvCxnSpPr>
        <p:spPr>
          <a:xfrm rot="10800000">
            <a:off x="11341706" y="2794006"/>
            <a:ext cx="250530" cy="2578094"/>
          </a:xfrm>
          <a:prstGeom prst="straightConnector1">
            <a:avLst/>
          </a:prstGeom>
          <a:noFill/>
          <a:ln w="101600" cap="flat" cmpd="sng">
            <a:solidFill>
              <a:schemeClr val="accent1"/>
            </a:solidFill>
            <a:prstDash val="solid"/>
            <a:miter lim="800000"/>
            <a:headEnd type="none" w="sm" len="sm"/>
            <a:tailEnd type="triangle" w="med" len="med"/>
          </a:ln>
        </p:spPr>
      </p:cxnSp>
      <p:sp>
        <p:nvSpPr>
          <p:cNvPr id="728" name="Google Shape;728;p56"/>
          <p:cNvSpPr txBox="1"/>
          <p:nvPr/>
        </p:nvSpPr>
        <p:spPr>
          <a:xfrm>
            <a:off x="5006729" y="5670623"/>
            <a:ext cx="1465418" cy="646331"/>
          </a:xfrm>
          <a:prstGeom prst="rect">
            <a:avLst/>
          </a:prstGeom>
          <a:noFill/>
          <a:ln>
            <a:noFill/>
          </a:ln>
        </p:spPr>
        <p:txBody>
          <a:bodyPr spcFirstLastPara="1" wrap="square" lIns="91425" tIns="45700" rIns="91425" bIns="45700" anchor="t" anchorCtr="0">
            <a:normAutofit fontScale="92500" lnSpcReduction="10000"/>
          </a:bodyPr>
          <a:lstStyle/>
          <a:p>
            <a:pPr marL="0" marR="0" lvl="0" indent="0" algn="l" rtl="0">
              <a:lnSpc>
                <a:spcPct val="90000"/>
              </a:lnSpc>
              <a:spcBef>
                <a:spcPts val="0"/>
              </a:spcBef>
              <a:spcAft>
                <a:spcPts val="0"/>
              </a:spcAft>
              <a:buClr>
                <a:schemeClr val="dk1"/>
              </a:buClr>
              <a:buSzPct val="100000"/>
              <a:buFont typeface="Arial"/>
              <a:buNone/>
            </a:pPr>
            <a:r>
              <a:rPr lang="en-US" sz="1600" b="0" i="0" u="none" strike="noStrike" cap="none">
                <a:solidFill>
                  <a:schemeClr val="dk1"/>
                </a:solidFill>
                <a:latin typeface="Lato"/>
                <a:ea typeface="Lato"/>
                <a:cs typeface="Lato"/>
                <a:sym typeface="Lato"/>
              </a:rPr>
              <a:t>August 2023 Etiometry deactivated</a:t>
            </a:r>
            <a:endParaRPr sz="1600" b="0" i="0" u="none" strike="noStrike" cap="none">
              <a:solidFill>
                <a:schemeClr val="dk1"/>
              </a:solidFill>
              <a:latin typeface="Lato"/>
              <a:ea typeface="Lato"/>
              <a:cs typeface="Lato"/>
              <a:sym typeface="Lato"/>
            </a:endParaRPr>
          </a:p>
        </p:txBody>
      </p:sp>
      <p:sp>
        <p:nvSpPr>
          <p:cNvPr id="729" name="Google Shape;729;p56"/>
          <p:cNvSpPr txBox="1"/>
          <p:nvPr/>
        </p:nvSpPr>
        <p:spPr>
          <a:xfrm>
            <a:off x="2950668" y="5846544"/>
            <a:ext cx="1774320"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Lato"/>
                <a:ea typeface="Lato"/>
                <a:cs typeface="Lato"/>
                <a:sym typeface="Lato"/>
              </a:rPr>
              <a:t>November 2022 Sickbay Activation</a:t>
            </a:r>
            <a:endParaRPr sz="1400" b="0" i="0" u="none" strike="noStrike" cap="none">
              <a:solidFill>
                <a:srgbClr val="000000"/>
              </a:solidFill>
              <a:latin typeface="Arial"/>
              <a:ea typeface="Arial"/>
              <a:cs typeface="Arial"/>
              <a:sym typeface="Arial"/>
            </a:endParaRPr>
          </a:p>
        </p:txBody>
      </p:sp>
      <p:cxnSp>
        <p:nvCxnSpPr>
          <p:cNvPr id="730" name="Google Shape;730;p56"/>
          <p:cNvCxnSpPr/>
          <p:nvPr/>
        </p:nvCxnSpPr>
        <p:spPr>
          <a:xfrm rot="10800000" flipH="1">
            <a:off x="4028617" y="3133781"/>
            <a:ext cx="561278" cy="2676968"/>
          </a:xfrm>
          <a:prstGeom prst="straightConnector1">
            <a:avLst/>
          </a:prstGeom>
          <a:noFill/>
          <a:ln w="101600" cap="flat" cmpd="sng">
            <a:solidFill>
              <a:srgbClr val="FF0000"/>
            </a:solidFill>
            <a:prstDash val="solid"/>
            <a:miter lim="800000"/>
            <a:headEnd type="none" w="sm" len="sm"/>
            <a:tailEnd type="triangle" w="med" len="med"/>
          </a:ln>
        </p:spPr>
      </p:cxnSp>
      <p:cxnSp>
        <p:nvCxnSpPr>
          <p:cNvPr id="731" name="Google Shape;731;p56"/>
          <p:cNvCxnSpPr/>
          <p:nvPr/>
        </p:nvCxnSpPr>
        <p:spPr>
          <a:xfrm rot="10800000">
            <a:off x="5240059" y="3647737"/>
            <a:ext cx="460917" cy="2022887"/>
          </a:xfrm>
          <a:prstGeom prst="straightConnector1">
            <a:avLst/>
          </a:prstGeom>
          <a:noFill/>
          <a:ln w="101600" cap="flat" cmpd="sng">
            <a:solidFill>
              <a:schemeClr val="accent1"/>
            </a:solidFill>
            <a:prstDash val="solid"/>
            <a:miter lim="800000"/>
            <a:headEnd type="none" w="sm" len="sm"/>
            <a:tailEnd type="triangle" w="med" len="med"/>
          </a:ln>
        </p:spPr>
      </p:cxnSp>
      <p:sp>
        <p:nvSpPr>
          <p:cNvPr id="732" name="Google Shape;732;p5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Lato"/>
              <a:buNone/>
            </a:pPr>
            <a:r>
              <a:rPr lang="en-US"/>
              <a:t>Evidence for Sickbay </a:t>
            </a:r>
            <a:br>
              <a:rPr lang="en-US"/>
            </a:br>
            <a:r>
              <a:rPr lang="en-US"/>
              <a:t>Affecting Outcomes?</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736"/>
        <p:cNvGrpSpPr/>
        <p:nvPr/>
      </p:nvGrpSpPr>
      <p:grpSpPr>
        <a:xfrm>
          <a:off x="0" y="0"/>
          <a:ext cx="0" cy="0"/>
          <a:chOff x="0" y="0"/>
          <a:chExt cx="0" cy="0"/>
        </a:xfrm>
      </p:grpSpPr>
      <p:sp>
        <p:nvSpPr>
          <p:cNvPr id="737" name="Google Shape;737;p5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Lato"/>
              <a:buNone/>
            </a:pPr>
            <a:r>
              <a:rPr lang="en-US"/>
              <a:t>Comparison (Our Opinions and Usage***)</a:t>
            </a:r>
            <a:endParaRPr/>
          </a:p>
        </p:txBody>
      </p:sp>
      <p:sp>
        <p:nvSpPr>
          <p:cNvPr id="738" name="Google Shape;738;p5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fontScale="92500" lnSpcReduction="20000"/>
          </a:bodyPr>
          <a:lstStyle/>
          <a:p>
            <a:pPr marL="228600" lvl="0" indent="-228600" algn="l" rtl="0">
              <a:lnSpc>
                <a:spcPct val="90000"/>
              </a:lnSpc>
              <a:spcBef>
                <a:spcPts val="0"/>
              </a:spcBef>
              <a:spcAft>
                <a:spcPts val="0"/>
              </a:spcAft>
              <a:buClr>
                <a:schemeClr val="dk1"/>
              </a:buClr>
              <a:buSzPct val="100000"/>
              <a:buChar char="•"/>
            </a:pPr>
            <a:r>
              <a:rPr lang="en-US"/>
              <a:t>Etiometry:</a:t>
            </a:r>
            <a:endParaRPr/>
          </a:p>
          <a:p>
            <a:pPr marL="228600" lvl="0" indent="-64135" algn="l" rtl="0">
              <a:lnSpc>
                <a:spcPct val="90000"/>
              </a:lnSpc>
              <a:spcBef>
                <a:spcPts val="1000"/>
              </a:spcBef>
              <a:spcAft>
                <a:spcPts val="0"/>
              </a:spcAft>
              <a:buClr>
                <a:schemeClr val="dk1"/>
              </a:buClr>
              <a:buSzPct val="100000"/>
              <a:buNone/>
            </a:pPr>
            <a:endParaRPr/>
          </a:p>
          <a:p>
            <a:pPr marL="685800" lvl="1" indent="-228600" algn="l" rtl="0">
              <a:lnSpc>
                <a:spcPct val="90000"/>
              </a:lnSpc>
              <a:spcBef>
                <a:spcPts val="500"/>
              </a:spcBef>
              <a:spcAft>
                <a:spcPts val="0"/>
              </a:spcAft>
              <a:buClr>
                <a:schemeClr val="dk1"/>
              </a:buClr>
              <a:buSzPct val="100000"/>
              <a:buChar char="•"/>
            </a:pPr>
            <a:r>
              <a:rPr lang="en-US"/>
              <a:t>Visualization of data trends</a:t>
            </a:r>
            <a:endParaRPr/>
          </a:p>
          <a:p>
            <a:pPr marL="1143000" lvl="2" indent="-228600" algn="l" rtl="0">
              <a:lnSpc>
                <a:spcPct val="90000"/>
              </a:lnSpc>
              <a:spcBef>
                <a:spcPts val="500"/>
              </a:spcBef>
              <a:spcAft>
                <a:spcPts val="0"/>
              </a:spcAft>
              <a:buClr>
                <a:schemeClr val="dk1"/>
              </a:buClr>
              <a:buSzPct val="100000"/>
              <a:buChar char="•"/>
            </a:pPr>
            <a:r>
              <a:rPr lang="en-US"/>
              <a:t>Very user friendly and customizable</a:t>
            </a:r>
            <a:endParaRPr/>
          </a:p>
          <a:p>
            <a:pPr marL="1143000" lvl="2" indent="-228600" algn="l" rtl="0">
              <a:lnSpc>
                <a:spcPct val="90000"/>
              </a:lnSpc>
              <a:spcBef>
                <a:spcPts val="500"/>
              </a:spcBef>
              <a:spcAft>
                <a:spcPts val="0"/>
              </a:spcAft>
              <a:buClr>
                <a:schemeClr val="dk1"/>
              </a:buClr>
              <a:buSzPct val="100000"/>
              <a:buChar char="•"/>
            </a:pPr>
            <a:r>
              <a:rPr lang="en-US" b="1" u="sng">
                <a:highlight>
                  <a:srgbClr val="FFFF00"/>
                </a:highlight>
              </a:rPr>
              <a:t>Most common use by CICU team</a:t>
            </a:r>
            <a:endParaRPr/>
          </a:p>
          <a:p>
            <a:pPr marL="685800" lvl="1" indent="-228600" algn="l" rtl="0">
              <a:lnSpc>
                <a:spcPct val="90000"/>
              </a:lnSpc>
              <a:spcBef>
                <a:spcPts val="500"/>
              </a:spcBef>
              <a:spcAft>
                <a:spcPts val="0"/>
              </a:spcAft>
              <a:buClr>
                <a:schemeClr val="dk1"/>
              </a:buClr>
              <a:buSzPct val="100000"/>
              <a:buChar char="•"/>
            </a:pPr>
            <a:r>
              <a:rPr lang="en-US"/>
              <a:t>Able to review multiple patients quickly and efficiently on rounds or on a as needed basis</a:t>
            </a:r>
            <a:endParaRPr/>
          </a:p>
          <a:p>
            <a:pPr marL="1143000" lvl="2" indent="-228600" algn="l" rtl="0">
              <a:lnSpc>
                <a:spcPct val="90000"/>
              </a:lnSpc>
              <a:spcBef>
                <a:spcPts val="500"/>
              </a:spcBef>
              <a:spcAft>
                <a:spcPts val="0"/>
              </a:spcAft>
              <a:buClr>
                <a:schemeClr val="dk1"/>
              </a:buClr>
              <a:buSzPct val="100000"/>
              <a:buChar char="•"/>
            </a:pPr>
            <a:r>
              <a:rPr lang="en-US"/>
              <a:t>Extubation readiness</a:t>
            </a:r>
            <a:endParaRPr/>
          </a:p>
          <a:p>
            <a:pPr marL="1143000" lvl="2" indent="-228600" algn="l" rtl="0">
              <a:lnSpc>
                <a:spcPct val="90000"/>
              </a:lnSpc>
              <a:spcBef>
                <a:spcPts val="500"/>
              </a:spcBef>
              <a:spcAft>
                <a:spcPts val="0"/>
              </a:spcAft>
              <a:buClr>
                <a:schemeClr val="dk1"/>
              </a:buClr>
              <a:buSzPct val="100000"/>
              <a:buChar char="•"/>
            </a:pPr>
            <a:r>
              <a:rPr lang="en-US"/>
              <a:t>Readiness for transfer out of ICU</a:t>
            </a:r>
            <a:endParaRPr/>
          </a:p>
          <a:p>
            <a:pPr marL="1143000" lvl="2" indent="-228600" algn="l" rtl="0">
              <a:lnSpc>
                <a:spcPct val="90000"/>
              </a:lnSpc>
              <a:spcBef>
                <a:spcPts val="500"/>
              </a:spcBef>
              <a:spcAft>
                <a:spcPts val="0"/>
              </a:spcAft>
              <a:buClr>
                <a:schemeClr val="dk1"/>
              </a:buClr>
              <a:buSzPct val="100000"/>
              <a:buChar char="•"/>
            </a:pPr>
            <a:r>
              <a:rPr lang="en-US"/>
              <a:t>Picking up on trends where interventions may be needed</a:t>
            </a:r>
            <a:endParaRPr/>
          </a:p>
          <a:p>
            <a:pPr marL="685800" lvl="1" indent="-228600" algn="l" rtl="0">
              <a:lnSpc>
                <a:spcPct val="90000"/>
              </a:lnSpc>
              <a:spcBef>
                <a:spcPts val="500"/>
              </a:spcBef>
              <a:spcAft>
                <a:spcPts val="0"/>
              </a:spcAft>
              <a:buClr>
                <a:schemeClr val="dk1"/>
              </a:buClr>
              <a:buSzPct val="100000"/>
              <a:buChar char="•"/>
            </a:pPr>
            <a:r>
              <a:rPr lang="en-US"/>
              <a:t>Code or M&amp;M reviews (drill-downs or teaching)</a:t>
            </a:r>
            <a:endParaRPr/>
          </a:p>
        </p:txBody>
      </p:sp>
      <p:sp>
        <p:nvSpPr>
          <p:cNvPr id="739" name="Google Shape;739;p5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fontScale="92500" lnSpcReduction="10000"/>
          </a:bodyPr>
          <a:lstStyle/>
          <a:p>
            <a:pPr marL="228600" lvl="0" indent="-228600" algn="l" rtl="0">
              <a:lnSpc>
                <a:spcPct val="90000"/>
              </a:lnSpc>
              <a:spcBef>
                <a:spcPts val="0"/>
              </a:spcBef>
              <a:spcAft>
                <a:spcPts val="0"/>
              </a:spcAft>
              <a:buClr>
                <a:schemeClr val="dk1"/>
              </a:buClr>
              <a:buSzPct val="100000"/>
              <a:buChar char="•"/>
            </a:pPr>
            <a:r>
              <a:rPr lang="en-US" sz="3000"/>
              <a:t>Sickbay:</a:t>
            </a:r>
            <a:endParaRPr/>
          </a:p>
          <a:p>
            <a:pPr marL="228600" lvl="0" indent="-87629" algn="l" rtl="0">
              <a:lnSpc>
                <a:spcPct val="90000"/>
              </a:lnSpc>
              <a:spcBef>
                <a:spcPts val="1000"/>
              </a:spcBef>
              <a:spcAft>
                <a:spcPts val="0"/>
              </a:spcAft>
              <a:buClr>
                <a:schemeClr val="dk1"/>
              </a:buClr>
              <a:buSzPct val="100000"/>
              <a:buNone/>
            </a:pPr>
            <a:endParaRPr sz="2400"/>
          </a:p>
          <a:p>
            <a:pPr marL="228600" lvl="0" indent="-228600" algn="l" rtl="0">
              <a:lnSpc>
                <a:spcPct val="90000"/>
              </a:lnSpc>
              <a:spcBef>
                <a:spcPts val="1000"/>
              </a:spcBef>
              <a:spcAft>
                <a:spcPts val="0"/>
              </a:spcAft>
              <a:buClr>
                <a:schemeClr val="dk1"/>
              </a:buClr>
              <a:buSzPct val="100000"/>
              <a:buChar char="•"/>
            </a:pPr>
            <a:r>
              <a:rPr lang="en-US" sz="2400"/>
              <a:t>Able to view realtime monitors of individual or multiple patients</a:t>
            </a:r>
            <a:endParaRPr/>
          </a:p>
          <a:p>
            <a:pPr marL="685800" lvl="1" indent="-228600" algn="l" rtl="0">
              <a:lnSpc>
                <a:spcPct val="90000"/>
              </a:lnSpc>
              <a:spcBef>
                <a:spcPts val="500"/>
              </a:spcBef>
              <a:spcAft>
                <a:spcPts val="0"/>
              </a:spcAft>
              <a:buClr>
                <a:schemeClr val="dk1"/>
              </a:buClr>
              <a:buSzPct val="100000"/>
              <a:buChar char="•"/>
            </a:pPr>
            <a:r>
              <a:rPr lang="en-US" sz="2000"/>
              <a:t>Good for keeping ”watch” over troublemakers</a:t>
            </a:r>
            <a:endParaRPr/>
          </a:p>
          <a:p>
            <a:pPr marL="685800" lvl="1" indent="-228600" algn="l" rtl="0">
              <a:lnSpc>
                <a:spcPct val="90000"/>
              </a:lnSpc>
              <a:spcBef>
                <a:spcPts val="500"/>
              </a:spcBef>
              <a:spcAft>
                <a:spcPts val="0"/>
              </a:spcAft>
              <a:buClr>
                <a:schemeClr val="dk1"/>
              </a:buClr>
              <a:buSzPct val="100000"/>
              <a:buChar char="•"/>
            </a:pPr>
            <a:r>
              <a:rPr lang="en-US" sz="2000" b="1" u="sng">
                <a:highlight>
                  <a:srgbClr val="FFFF00"/>
                </a:highlight>
              </a:rPr>
              <a:t>Most common use by CICU team</a:t>
            </a:r>
            <a:endParaRPr/>
          </a:p>
          <a:p>
            <a:pPr marL="228600" lvl="0" indent="-228600" algn="l" rtl="0">
              <a:lnSpc>
                <a:spcPct val="90000"/>
              </a:lnSpc>
              <a:spcBef>
                <a:spcPts val="1000"/>
              </a:spcBef>
              <a:spcAft>
                <a:spcPts val="0"/>
              </a:spcAft>
              <a:buClr>
                <a:schemeClr val="dk1"/>
              </a:buClr>
              <a:buSzPct val="100000"/>
              <a:buChar char="•"/>
            </a:pPr>
            <a:r>
              <a:rPr lang="en-US" sz="2400"/>
              <a:t>Visualization of data trends is possible not as user friendly</a:t>
            </a:r>
            <a:endParaRPr/>
          </a:p>
          <a:p>
            <a:pPr marL="228600" lvl="0" indent="-87629" algn="l" rtl="0">
              <a:lnSpc>
                <a:spcPct val="90000"/>
              </a:lnSpc>
              <a:spcBef>
                <a:spcPts val="1000"/>
              </a:spcBef>
              <a:spcAft>
                <a:spcPts val="0"/>
              </a:spcAft>
              <a:buClr>
                <a:schemeClr val="dk1"/>
              </a:buClr>
              <a:buSzPct val="100000"/>
              <a:buNone/>
            </a:pPr>
            <a:endParaRPr sz="2400"/>
          </a:p>
          <a:p>
            <a:pPr marL="228600" lvl="0" indent="-228600" algn="l" rtl="0">
              <a:lnSpc>
                <a:spcPct val="90000"/>
              </a:lnSpc>
              <a:spcBef>
                <a:spcPts val="1000"/>
              </a:spcBef>
              <a:spcAft>
                <a:spcPts val="0"/>
              </a:spcAft>
              <a:buClr>
                <a:schemeClr val="dk1"/>
              </a:buClr>
              <a:buSzPct val="100000"/>
              <a:buChar char="•"/>
            </a:pPr>
            <a:r>
              <a:rPr lang="en-US" sz="2400"/>
              <a:t>Code or M&amp;M reviews (drill-downs or teaching)</a:t>
            </a:r>
            <a:endParaRPr/>
          </a:p>
        </p:txBody>
      </p:sp>
      <p:cxnSp>
        <p:nvCxnSpPr>
          <p:cNvPr id="740" name="Google Shape;740;p57"/>
          <p:cNvCxnSpPr/>
          <p:nvPr/>
        </p:nvCxnSpPr>
        <p:spPr>
          <a:xfrm>
            <a:off x="6096000" y="1518557"/>
            <a:ext cx="0" cy="4049486"/>
          </a:xfrm>
          <a:prstGeom prst="straightConnector1">
            <a:avLst/>
          </a:prstGeom>
          <a:noFill/>
          <a:ln w="114300" cap="flat" cmpd="sng">
            <a:solidFill>
              <a:schemeClr val="dk1"/>
            </a:solidFill>
            <a:prstDash val="solid"/>
            <a:miter lim="800000"/>
            <a:headEnd type="none" w="sm" len="sm"/>
            <a:tailEnd type="none" w="sm" len="sm"/>
          </a:ln>
        </p:spPr>
      </p:cxn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744"/>
        <p:cNvGrpSpPr/>
        <p:nvPr/>
      </p:nvGrpSpPr>
      <p:grpSpPr>
        <a:xfrm>
          <a:off x="0" y="0"/>
          <a:ext cx="0" cy="0"/>
          <a:chOff x="0" y="0"/>
          <a:chExt cx="0" cy="0"/>
        </a:xfrm>
      </p:grpSpPr>
      <p:sp>
        <p:nvSpPr>
          <p:cNvPr id="745" name="Google Shape;745;p5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Lato"/>
              <a:buNone/>
            </a:pPr>
            <a:r>
              <a:rPr lang="en-US"/>
              <a:t>Comparison (Our Opinions and Usage***)</a:t>
            </a:r>
            <a:endParaRPr/>
          </a:p>
        </p:txBody>
      </p:sp>
      <p:sp>
        <p:nvSpPr>
          <p:cNvPr id="746" name="Google Shape;746;p58"/>
          <p:cNvSpPr txBox="1">
            <a:spLocks noGrp="1"/>
          </p:cNvSpPr>
          <p:nvPr>
            <p:ph type="body" idx="1"/>
          </p:nvPr>
        </p:nvSpPr>
        <p:spPr>
          <a:xfrm>
            <a:off x="838199" y="1825625"/>
            <a:ext cx="10791825"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Importance of a “culture of comfort/awareness” of a patient’s clinical trajectory</a:t>
            </a:r>
            <a:endParaRPr/>
          </a:p>
          <a:p>
            <a:pPr marL="228600" lvl="0" indent="-5080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en-US"/>
              <a:t>Which system provides this may depend on individual provider:</a:t>
            </a:r>
            <a:endParaRPr/>
          </a:p>
          <a:p>
            <a:pPr marL="685800" lvl="1" indent="-228600" algn="l" rtl="0">
              <a:lnSpc>
                <a:spcPct val="90000"/>
              </a:lnSpc>
              <a:spcBef>
                <a:spcPts val="500"/>
              </a:spcBef>
              <a:spcAft>
                <a:spcPts val="0"/>
              </a:spcAft>
              <a:buClr>
                <a:schemeClr val="dk1"/>
              </a:buClr>
              <a:buSzPts val="2400"/>
              <a:buChar char="•"/>
            </a:pPr>
            <a:r>
              <a:rPr lang="en-US"/>
              <a:t>User friendly data visualization of patient trajectory (Etiometry)</a:t>
            </a:r>
            <a:endParaRPr/>
          </a:p>
          <a:p>
            <a:pPr marL="685800" lvl="1" indent="-228600" algn="l" rtl="0">
              <a:lnSpc>
                <a:spcPct val="90000"/>
              </a:lnSpc>
              <a:spcBef>
                <a:spcPts val="500"/>
              </a:spcBef>
              <a:spcAft>
                <a:spcPts val="0"/>
              </a:spcAft>
              <a:buClr>
                <a:schemeClr val="dk1"/>
              </a:buClr>
              <a:buSzPts val="2400"/>
              <a:buChar char="•"/>
            </a:pPr>
            <a:r>
              <a:rPr lang="en-US"/>
              <a:t>Real-time remote monitoring of patient condition (Sickbay)</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751"/>
        <p:cNvGrpSpPr/>
        <p:nvPr/>
      </p:nvGrpSpPr>
      <p:grpSpPr>
        <a:xfrm>
          <a:off x="0" y="0"/>
          <a:ext cx="0" cy="0"/>
          <a:chOff x="0" y="0"/>
          <a:chExt cx="0" cy="0"/>
        </a:xfrm>
      </p:grpSpPr>
      <p:sp>
        <p:nvSpPr>
          <p:cNvPr id="752" name="Google Shape;752;p5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Lato"/>
              <a:buNone/>
            </a:pPr>
            <a:r>
              <a:rPr lang="en-US"/>
              <a:t>Clinical and Research Utilities of HFDC</a:t>
            </a:r>
            <a:endParaRPr/>
          </a:p>
        </p:txBody>
      </p:sp>
      <p:sp>
        <p:nvSpPr>
          <p:cNvPr id="753" name="Google Shape;753;p59"/>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fontScale="77500" lnSpcReduction="20000"/>
          </a:bodyPr>
          <a:lstStyle/>
          <a:p>
            <a:pPr marL="228600" lvl="0" indent="-228600" algn="l" rtl="0">
              <a:lnSpc>
                <a:spcPct val="90000"/>
              </a:lnSpc>
              <a:spcBef>
                <a:spcPts val="0"/>
              </a:spcBef>
              <a:spcAft>
                <a:spcPts val="0"/>
              </a:spcAft>
              <a:buClr>
                <a:schemeClr val="dk1"/>
              </a:buClr>
              <a:buSzPct val="100000"/>
              <a:buChar char="•"/>
            </a:pPr>
            <a:r>
              <a:rPr lang="en-US"/>
              <a:t>FDA cleared for remote monitoring</a:t>
            </a:r>
            <a:endParaRPr/>
          </a:p>
          <a:p>
            <a:pPr marL="228600" lvl="0" indent="-228600" algn="l" rtl="0">
              <a:lnSpc>
                <a:spcPct val="90000"/>
              </a:lnSpc>
              <a:spcBef>
                <a:spcPts val="1000"/>
              </a:spcBef>
              <a:spcAft>
                <a:spcPts val="0"/>
              </a:spcAft>
              <a:buClr>
                <a:schemeClr val="dk1"/>
              </a:buClr>
              <a:buSzPct val="100000"/>
              <a:buChar char="•"/>
            </a:pPr>
            <a:r>
              <a:rPr lang="en-US"/>
              <a:t>FDA cleared for bedside use</a:t>
            </a:r>
            <a:endParaRPr/>
          </a:p>
          <a:p>
            <a:pPr marL="228600" lvl="0" indent="-228600" algn="l" rtl="0">
              <a:lnSpc>
                <a:spcPct val="90000"/>
              </a:lnSpc>
              <a:spcBef>
                <a:spcPts val="1000"/>
              </a:spcBef>
              <a:spcAft>
                <a:spcPts val="0"/>
              </a:spcAft>
              <a:buClr>
                <a:schemeClr val="dk1"/>
              </a:buClr>
              <a:buSzPct val="100000"/>
              <a:buChar char="•"/>
            </a:pPr>
            <a:r>
              <a:rPr lang="en-US"/>
              <a:t>FDA cleared algorithms (4 risk indices)</a:t>
            </a:r>
            <a:endParaRPr/>
          </a:p>
          <a:p>
            <a:pPr marL="228600" lvl="0" indent="-228600" algn="l" rtl="0">
              <a:lnSpc>
                <a:spcPct val="90000"/>
              </a:lnSpc>
              <a:spcBef>
                <a:spcPts val="1000"/>
              </a:spcBef>
              <a:spcAft>
                <a:spcPts val="0"/>
              </a:spcAft>
              <a:buClr>
                <a:schemeClr val="dk1"/>
              </a:buClr>
              <a:buSzPct val="100000"/>
              <a:buChar char="•"/>
            </a:pPr>
            <a:r>
              <a:rPr lang="en-US"/>
              <a:t>Ability to embed ICU-specific care guidelines</a:t>
            </a:r>
            <a:endParaRPr/>
          </a:p>
          <a:p>
            <a:pPr marL="228600" lvl="0" indent="-228600" algn="l" rtl="0">
              <a:lnSpc>
                <a:spcPct val="90000"/>
              </a:lnSpc>
              <a:spcBef>
                <a:spcPts val="1000"/>
              </a:spcBef>
              <a:spcAft>
                <a:spcPts val="0"/>
              </a:spcAft>
              <a:buClr>
                <a:schemeClr val="dk1"/>
              </a:buClr>
              <a:buSzPct val="100000"/>
              <a:buChar char="•"/>
            </a:pPr>
            <a:r>
              <a:rPr lang="en-US"/>
              <a:t>Automated reporting on QI metrics for guidelines</a:t>
            </a:r>
            <a:endParaRPr/>
          </a:p>
          <a:p>
            <a:pPr marL="228600" lvl="0" indent="-228600" algn="l" rtl="0">
              <a:lnSpc>
                <a:spcPct val="90000"/>
              </a:lnSpc>
              <a:spcBef>
                <a:spcPts val="1000"/>
              </a:spcBef>
              <a:spcAft>
                <a:spcPts val="0"/>
              </a:spcAft>
              <a:buClr>
                <a:schemeClr val="dk1"/>
              </a:buClr>
              <a:buSzPct val="100000"/>
              <a:buChar char="•"/>
            </a:pPr>
            <a:r>
              <a:rPr lang="en-US"/>
              <a:t>Demonstrated outcomes improvement from multiple hospitals and applications</a:t>
            </a:r>
            <a:endParaRPr/>
          </a:p>
          <a:p>
            <a:pPr marL="228600" lvl="0" indent="-228600" algn="l" rtl="0">
              <a:lnSpc>
                <a:spcPct val="90000"/>
              </a:lnSpc>
              <a:spcBef>
                <a:spcPts val="1000"/>
              </a:spcBef>
              <a:spcAft>
                <a:spcPts val="0"/>
              </a:spcAft>
              <a:buClr>
                <a:schemeClr val="dk1"/>
              </a:buClr>
              <a:buSzPct val="100000"/>
              <a:buChar char="•"/>
            </a:pPr>
            <a:r>
              <a:rPr lang="en-US"/>
              <a:t>Calculation and display of calculated parameters</a:t>
            </a:r>
            <a:endParaRPr/>
          </a:p>
          <a:p>
            <a:pPr marL="228600" lvl="0" indent="-228600" algn="l" rtl="0">
              <a:lnSpc>
                <a:spcPct val="90000"/>
              </a:lnSpc>
              <a:spcBef>
                <a:spcPts val="1000"/>
              </a:spcBef>
              <a:spcAft>
                <a:spcPts val="0"/>
              </a:spcAft>
              <a:buClr>
                <a:schemeClr val="dk1"/>
              </a:buClr>
              <a:buSzPct val="100000"/>
              <a:buChar char="•"/>
            </a:pPr>
            <a:r>
              <a:rPr lang="en-US"/>
              <a:t>Usage reporting for ICU leadership</a:t>
            </a:r>
            <a:endParaRPr/>
          </a:p>
          <a:p>
            <a:pPr marL="228600" lvl="0" indent="-77470" algn="l" rtl="0">
              <a:lnSpc>
                <a:spcPct val="90000"/>
              </a:lnSpc>
              <a:spcBef>
                <a:spcPts val="1000"/>
              </a:spcBef>
              <a:spcAft>
                <a:spcPts val="0"/>
              </a:spcAft>
              <a:buClr>
                <a:schemeClr val="dk1"/>
              </a:buClr>
              <a:buSzPct val="100000"/>
              <a:buNone/>
            </a:pPr>
            <a:endParaRPr/>
          </a:p>
        </p:txBody>
      </p:sp>
      <p:sp>
        <p:nvSpPr>
          <p:cNvPr id="754" name="Google Shape;754;p59"/>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fontScale="85000" lnSpcReduction="20000"/>
          </a:bodyPr>
          <a:lstStyle/>
          <a:p>
            <a:pPr marL="228600" lvl="0" indent="-228600" algn="l" rtl="0">
              <a:lnSpc>
                <a:spcPct val="90000"/>
              </a:lnSpc>
              <a:spcBef>
                <a:spcPts val="0"/>
              </a:spcBef>
              <a:spcAft>
                <a:spcPts val="0"/>
              </a:spcAft>
              <a:buClr>
                <a:schemeClr val="dk1"/>
              </a:buClr>
              <a:buSzPct val="100000"/>
              <a:buChar char="•"/>
            </a:pPr>
            <a:r>
              <a:rPr lang="en-US"/>
              <a:t>Self service permanent data storage (web interface or API)</a:t>
            </a:r>
            <a:endParaRPr/>
          </a:p>
          <a:p>
            <a:pPr marL="228600" lvl="0" indent="-228600" algn="l" rtl="0">
              <a:lnSpc>
                <a:spcPct val="90000"/>
              </a:lnSpc>
              <a:spcBef>
                <a:spcPts val="1000"/>
              </a:spcBef>
              <a:spcAft>
                <a:spcPts val="0"/>
              </a:spcAft>
              <a:buClr>
                <a:schemeClr val="dk1"/>
              </a:buClr>
              <a:buSzPct val="100000"/>
              <a:buChar char="•"/>
            </a:pPr>
            <a:r>
              <a:rPr lang="en-US"/>
              <a:t>Algorithm software development kit</a:t>
            </a:r>
            <a:endParaRPr/>
          </a:p>
          <a:p>
            <a:pPr marL="228600" lvl="0" indent="-228600" algn="l" rtl="0">
              <a:lnSpc>
                <a:spcPct val="90000"/>
              </a:lnSpc>
              <a:spcBef>
                <a:spcPts val="1000"/>
              </a:spcBef>
              <a:spcAft>
                <a:spcPts val="0"/>
              </a:spcAft>
              <a:buClr>
                <a:schemeClr val="dk1"/>
              </a:buClr>
              <a:buSzPct val="100000"/>
              <a:buChar char="•"/>
            </a:pPr>
            <a:r>
              <a:rPr lang="en-US"/>
              <a:t>Tools for 3rd party rapid algorithm computation and FDA validation</a:t>
            </a:r>
            <a:endParaRPr/>
          </a:p>
          <a:p>
            <a:pPr marL="228600" lvl="0" indent="-228600" algn="l" rtl="0">
              <a:lnSpc>
                <a:spcPct val="90000"/>
              </a:lnSpc>
              <a:spcBef>
                <a:spcPts val="1000"/>
              </a:spcBef>
              <a:spcAft>
                <a:spcPts val="0"/>
              </a:spcAft>
              <a:buClr>
                <a:schemeClr val="dk1"/>
              </a:buClr>
              <a:buSzPct val="100000"/>
              <a:buChar char="•"/>
            </a:pPr>
            <a:r>
              <a:rPr lang="en-US"/>
              <a:t>Community of researchers with 150+ ongoing research projects</a:t>
            </a:r>
            <a:endParaRPr/>
          </a:p>
          <a:p>
            <a:pPr marL="228600" lvl="0" indent="-228600" algn="l" rtl="0">
              <a:lnSpc>
                <a:spcPct val="90000"/>
              </a:lnSpc>
              <a:spcBef>
                <a:spcPts val="1000"/>
              </a:spcBef>
              <a:spcAft>
                <a:spcPts val="0"/>
              </a:spcAft>
              <a:buClr>
                <a:schemeClr val="dk1"/>
              </a:buClr>
              <a:buSzPct val="100000"/>
              <a:buChar char="•"/>
            </a:pPr>
            <a:r>
              <a:rPr lang="en-US"/>
              <a:t>Normalization of data across all hospitals to facilitate multicenter research</a:t>
            </a:r>
            <a:endParaRPr/>
          </a:p>
          <a:p>
            <a:pPr marL="228600" lvl="0" indent="-228600" algn="l" rtl="0">
              <a:lnSpc>
                <a:spcPct val="90000"/>
              </a:lnSpc>
              <a:spcBef>
                <a:spcPts val="1000"/>
              </a:spcBef>
              <a:spcAft>
                <a:spcPts val="0"/>
              </a:spcAft>
              <a:buClr>
                <a:schemeClr val="dk1"/>
              </a:buClr>
              <a:buSzPct val="100000"/>
              <a:buChar char="•"/>
            </a:pPr>
            <a:r>
              <a:rPr lang="en-US"/>
              <a:t>Additional services and support available</a:t>
            </a:r>
            <a:endParaRPr/>
          </a:p>
          <a:p>
            <a:pPr marL="228600" lvl="0" indent="-77470" algn="l" rtl="0">
              <a:lnSpc>
                <a:spcPct val="90000"/>
              </a:lnSpc>
              <a:spcBef>
                <a:spcPts val="1000"/>
              </a:spcBef>
              <a:spcAft>
                <a:spcPts val="0"/>
              </a:spcAft>
              <a:buClr>
                <a:schemeClr val="dk1"/>
              </a:buClr>
              <a:buSzPct val="100000"/>
              <a:buNone/>
            </a:pPr>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758"/>
        <p:cNvGrpSpPr/>
        <p:nvPr/>
      </p:nvGrpSpPr>
      <p:grpSpPr>
        <a:xfrm>
          <a:off x="0" y="0"/>
          <a:ext cx="0" cy="0"/>
          <a:chOff x="0" y="0"/>
          <a:chExt cx="0" cy="0"/>
        </a:xfrm>
      </p:grpSpPr>
      <p:sp>
        <p:nvSpPr>
          <p:cNvPr id="759" name="Google Shape;759;p1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en-US"/>
              <a:t>Literature References </a:t>
            </a:r>
            <a:endParaRPr/>
          </a:p>
        </p:txBody>
      </p:sp>
      <p:sp>
        <p:nvSpPr>
          <p:cNvPr id="760" name="Google Shape;760;p110"/>
          <p:cNvSpPr txBox="1">
            <a:spLocks noGrp="1"/>
          </p:cNvSpPr>
          <p:nvPr>
            <p:ph type="body" idx="1"/>
          </p:nvPr>
        </p:nvSpPr>
        <p:spPr>
          <a:xfrm>
            <a:off x="811876" y="1850563"/>
            <a:ext cx="10515600" cy="4351338"/>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1000"/>
              </a:spcBef>
              <a:spcAft>
                <a:spcPts val="0"/>
              </a:spcAft>
              <a:buClr>
                <a:schemeClr val="dk1"/>
              </a:buClr>
              <a:buSzPts val="1800"/>
              <a:buChar char="•"/>
            </a:pPr>
            <a:r>
              <a:rPr lang="en-US" sz="2000"/>
              <a:t>Mikulski, Linero, Stromberg, </a:t>
            </a:r>
            <a:r>
              <a:rPr lang="en-US" sz="2000" b="1" i="1"/>
              <a:t>Affolter</a:t>
            </a:r>
            <a:r>
              <a:rPr lang="en-US" sz="2000"/>
              <a:t>, Fraser, Mery, </a:t>
            </a:r>
            <a:r>
              <a:rPr lang="en-US" sz="2000" b="1" i="1"/>
              <a:t>Lion</a:t>
            </a:r>
            <a:r>
              <a:rPr lang="en-US" sz="2000"/>
              <a:t>. Analysis of haemodynamics surrounding blood transfusions after the arterial switch operation: a pilot study utilizing real-time telemetry high-frequency data capture.  2024</a:t>
            </a:r>
            <a:endParaRPr/>
          </a:p>
          <a:p>
            <a:pPr marL="457200" lvl="0" indent="-228600" algn="l" rtl="0">
              <a:lnSpc>
                <a:spcPct val="90000"/>
              </a:lnSpc>
              <a:spcBef>
                <a:spcPts val="1000"/>
              </a:spcBef>
              <a:spcAft>
                <a:spcPts val="0"/>
              </a:spcAft>
              <a:buClr>
                <a:schemeClr val="dk1"/>
              </a:buClr>
              <a:buSzPts val="1800"/>
              <a:buNone/>
            </a:pPr>
            <a:endParaRPr sz="2000"/>
          </a:p>
          <a:p>
            <a:pPr marL="457200" lvl="0" indent="-342900" algn="l" rtl="0">
              <a:lnSpc>
                <a:spcPct val="90000"/>
              </a:lnSpc>
              <a:spcBef>
                <a:spcPts val="1000"/>
              </a:spcBef>
              <a:spcAft>
                <a:spcPts val="0"/>
              </a:spcAft>
              <a:buClr>
                <a:schemeClr val="dk1"/>
              </a:buClr>
              <a:buSzPts val="1800"/>
              <a:buChar char="•"/>
            </a:pPr>
            <a:r>
              <a:rPr lang="en-US" sz="2000"/>
              <a:t>Howsmon, Mikulski, Kabra, Northrup, Stromberg, Fraser, Mery, </a:t>
            </a:r>
            <a:r>
              <a:rPr lang="en-US" sz="2000" b="1" i="1"/>
              <a:t>Lion</a:t>
            </a:r>
            <a:r>
              <a:rPr lang="en-US" sz="2000"/>
              <a:t>.  Statistical process monitoring creates a hemodynamic trajectory map after pediatric cardiac surgery: A case study of the arterial switch operation.  2024. </a:t>
            </a:r>
            <a:endParaRPr/>
          </a:p>
          <a:p>
            <a:pPr marL="457200" lvl="0" indent="-228600" algn="l" rtl="0">
              <a:lnSpc>
                <a:spcPct val="90000"/>
              </a:lnSpc>
              <a:spcBef>
                <a:spcPts val="1000"/>
              </a:spcBef>
              <a:spcAft>
                <a:spcPts val="0"/>
              </a:spcAft>
              <a:buClr>
                <a:schemeClr val="dk1"/>
              </a:buClr>
              <a:buSzPts val="1800"/>
              <a:buNone/>
            </a:pPr>
            <a:endParaRPr sz="2000"/>
          </a:p>
          <a:p>
            <a:pPr marL="457200" lvl="0" indent="-342900" algn="l" rtl="0">
              <a:lnSpc>
                <a:spcPct val="90000"/>
              </a:lnSpc>
              <a:spcBef>
                <a:spcPts val="1000"/>
              </a:spcBef>
              <a:spcAft>
                <a:spcPts val="0"/>
              </a:spcAft>
              <a:buClr>
                <a:schemeClr val="dk1"/>
              </a:buClr>
              <a:buSzPts val="1800"/>
              <a:buChar char="•"/>
            </a:pPr>
            <a:r>
              <a:rPr lang="en-US" sz="2000"/>
              <a:t>Olive, Owens.  Current monitoring and innovative predictive modeling to improve care in the pediatric cardiac intensive care unit.  2018</a:t>
            </a:r>
            <a:endParaRPr sz="2000"/>
          </a:p>
          <a:p>
            <a:pPr marL="457200" lvl="0" indent="0" algn="l" rtl="0">
              <a:lnSpc>
                <a:spcPct val="90000"/>
              </a:lnSpc>
              <a:spcBef>
                <a:spcPts val="1000"/>
              </a:spcBef>
              <a:spcAft>
                <a:spcPts val="0"/>
              </a:spcAft>
              <a:buNone/>
            </a:pPr>
            <a:endParaRPr sz="2000"/>
          </a:p>
          <a:p>
            <a:pPr marL="457200" lvl="0" indent="0" algn="ctr" rtl="0">
              <a:lnSpc>
                <a:spcPct val="90000"/>
              </a:lnSpc>
              <a:spcBef>
                <a:spcPts val="1000"/>
              </a:spcBef>
              <a:spcAft>
                <a:spcPts val="0"/>
              </a:spcAft>
              <a:buNone/>
            </a:pPr>
            <a:r>
              <a:rPr lang="en-US" sz="2000" i="1"/>
              <a:t>***other references provided on individual slides***</a:t>
            </a:r>
            <a:endParaRPr sz="2000" i="1"/>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765"/>
        <p:cNvGrpSpPr/>
        <p:nvPr/>
      </p:nvGrpSpPr>
      <p:grpSpPr>
        <a:xfrm>
          <a:off x="0" y="0"/>
          <a:ext cx="0" cy="0"/>
          <a:chOff x="0" y="0"/>
          <a:chExt cx="0" cy="0"/>
        </a:xfrm>
      </p:grpSpPr>
      <p:sp>
        <p:nvSpPr>
          <p:cNvPr id="766" name="Google Shape;766;p6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Lato"/>
              <a:buNone/>
            </a:pPr>
            <a:r>
              <a:rPr lang="en-US" dirty="0"/>
              <a:t>Acknowledgements</a:t>
            </a:r>
            <a:endParaRPr dirty="0"/>
          </a:p>
        </p:txBody>
      </p:sp>
      <p:sp>
        <p:nvSpPr>
          <p:cNvPr id="767" name="Google Shape;767;p60"/>
          <p:cNvSpPr txBox="1">
            <a:spLocks noGrp="1"/>
          </p:cNvSpPr>
          <p:nvPr>
            <p:ph type="body" idx="1"/>
          </p:nvPr>
        </p:nvSpPr>
        <p:spPr>
          <a:xfrm>
            <a:off x="838199" y="1825625"/>
            <a:ext cx="9432852" cy="4351338"/>
          </a:xfrm>
          <a:prstGeom prst="rect">
            <a:avLst/>
          </a:prstGeom>
          <a:noFill/>
          <a:ln>
            <a:noFill/>
          </a:ln>
        </p:spPr>
        <p:txBody>
          <a:bodyPr spcFirstLastPara="1" wrap="square" lIns="91425" tIns="45700" rIns="91425" bIns="45700" anchor="t" anchorCtr="0">
            <a:normAutofit fontScale="62500" lnSpcReduction="20000"/>
          </a:bodyPr>
          <a:lstStyle/>
          <a:p>
            <a:pPr marL="228600" lvl="0" indent="-228600" algn="l" rtl="0">
              <a:lnSpc>
                <a:spcPct val="90000"/>
              </a:lnSpc>
              <a:spcBef>
                <a:spcPts val="0"/>
              </a:spcBef>
              <a:spcAft>
                <a:spcPts val="0"/>
              </a:spcAft>
              <a:buClr>
                <a:schemeClr val="dk1"/>
              </a:buClr>
              <a:buSzPts val="2800"/>
              <a:buChar char="•"/>
            </a:pPr>
            <a:r>
              <a:rPr lang="en-US" dirty="0"/>
              <a:t>Evan Butler (</a:t>
            </a:r>
            <a:r>
              <a:rPr lang="en-US" dirty="0" err="1"/>
              <a:t>Etiometry</a:t>
            </a:r>
            <a:r>
              <a:rPr lang="en-US" dirty="0"/>
              <a:t>)</a:t>
            </a:r>
            <a:endParaRPr dirty="0"/>
          </a:p>
          <a:p>
            <a:pPr marL="228600" lvl="0" indent="-228600" algn="l" rtl="0">
              <a:lnSpc>
                <a:spcPct val="90000"/>
              </a:lnSpc>
              <a:spcBef>
                <a:spcPts val="1000"/>
              </a:spcBef>
              <a:spcAft>
                <a:spcPts val="0"/>
              </a:spcAft>
              <a:buClr>
                <a:schemeClr val="dk1"/>
              </a:buClr>
              <a:buSzPts val="2800"/>
              <a:buChar char="•"/>
            </a:pPr>
            <a:r>
              <a:rPr lang="en-US" dirty="0"/>
              <a:t>Leigh Busch and Matthew Hooker (UT)</a:t>
            </a:r>
            <a:endParaRPr dirty="0"/>
          </a:p>
          <a:p>
            <a:pPr marL="228600" lvl="0" indent="-228600" algn="l" rtl="0">
              <a:lnSpc>
                <a:spcPct val="90000"/>
              </a:lnSpc>
              <a:spcBef>
                <a:spcPts val="1000"/>
              </a:spcBef>
              <a:spcAft>
                <a:spcPts val="0"/>
              </a:spcAft>
              <a:buClr>
                <a:schemeClr val="dk1"/>
              </a:buClr>
              <a:buSzPts val="2800"/>
              <a:buChar char="•"/>
            </a:pPr>
            <a:r>
              <a:rPr lang="en-US" dirty="0"/>
              <a:t>Gabe Owens (UM)</a:t>
            </a:r>
          </a:p>
          <a:p>
            <a:pPr marL="228600" lvl="0" indent="-228600" algn="l" rtl="0">
              <a:lnSpc>
                <a:spcPct val="90000"/>
              </a:lnSpc>
              <a:spcBef>
                <a:spcPts val="1000"/>
              </a:spcBef>
              <a:spcAft>
                <a:spcPts val="0"/>
              </a:spcAft>
              <a:buClr>
                <a:schemeClr val="dk1"/>
              </a:buClr>
              <a:buSzPts val="2800"/>
              <a:buChar char="•"/>
            </a:pPr>
            <a:r>
              <a:rPr lang="en-US" dirty="0"/>
              <a:t>Craig Futterman MD</a:t>
            </a:r>
          </a:p>
          <a:p>
            <a:pPr marL="228600" lvl="0" indent="-228600" algn="l" rtl="0">
              <a:lnSpc>
                <a:spcPct val="90000"/>
              </a:lnSpc>
              <a:spcBef>
                <a:spcPts val="1000"/>
              </a:spcBef>
              <a:spcAft>
                <a:spcPts val="0"/>
              </a:spcAft>
              <a:buClr>
                <a:schemeClr val="dk1"/>
              </a:buClr>
              <a:buSzPts val="2800"/>
              <a:buChar char="•"/>
            </a:pPr>
            <a:r>
              <a:rPr lang="en-US" dirty="0" err="1"/>
              <a:t>Avihu</a:t>
            </a:r>
            <a:r>
              <a:rPr lang="en-US" dirty="0"/>
              <a:t> Gazit MD</a:t>
            </a:r>
          </a:p>
          <a:p>
            <a:pPr marL="228600" lvl="0" indent="-228600" algn="l" rtl="0">
              <a:lnSpc>
                <a:spcPct val="90000"/>
              </a:lnSpc>
              <a:spcBef>
                <a:spcPts val="1000"/>
              </a:spcBef>
              <a:spcAft>
                <a:spcPts val="0"/>
              </a:spcAft>
              <a:buClr>
                <a:schemeClr val="dk1"/>
              </a:buClr>
              <a:buSzPts val="2800"/>
              <a:buChar char="•"/>
            </a:pPr>
            <a:r>
              <a:rPr lang="en-US" dirty="0"/>
              <a:t>Michael Goldsmith MD</a:t>
            </a:r>
          </a:p>
          <a:p>
            <a:pPr marL="228600" lvl="0" indent="-228600" algn="l" rtl="0">
              <a:lnSpc>
                <a:spcPct val="90000"/>
              </a:lnSpc>
              <a:spcBef>
                <a:spcPts val="1000"/>
              </a:spcBef>
              <a:spcAft>
                <a:spcPts val="0"/>
              </a:spcAft>
              <a:buClr>
                <a:schemeClr val="dk1"/>
              </a:buClr>
              <a:buSzPts val="2800"/>
              <a:buChar char="•"/>
            </a:pPr>
            <a:r>
              <a:rPr lang="en-US" dirty="0"/>
              <a:t>Danny Hames MD</a:t>
            </a:r>
          </a:p>
          <a:p>
            <a:pPr marL="228600" lvl="0" indent="-228600" algn="l" rtl="0">
              <a:lnSpc>
                <a:spcPct val="90000"/>
              </a:lnSpc>
              <a:spcBef>
                <a:spcPts val="1000"/>
              </a:spcBef>
              <a:spcAft>
                <a:spcPts val="0"/>
              </a:spcAft>
              <a:buClr>
                <a:schemeClr val="dk1"/>
              </a:buClr>
              <a:buSzPts val="2800"/>
              <a:buChar char="•"/>
            </a:pPr>
            <a:r>
              <a:rPr lang="en-US" dirty="0"/>
              <a:t>Peter </a:t>
            </a:r>
            <a:r>
              <a:rPr lang="en-US" dirty="0" err="1"/>
              <a:t>Laussen</a:t>
            </a:r>
            <a:r>
              <a:rPr lang="en-US" dirty="0"/>
              <a:t> MBBS</a:t>
            </a:r>
          </a:p>
          <a:p>
            <a:pPr marL="228600" lvl="0" indent="-228600" algn="l" rtl="0">
              <a:lnSpc>
                <a:spcPct val="90000"/>
              </a:lnSpc>
              <a:spcBef>
                <a:spcPts val="1000"/>
              </a:spcBef>
              <a:spcAft>
                <a:spcPts val="0"/>
              </a:spcAft>
              <a:buClr>
                <a:schemeClr val="dk1"/>
              </a:buClr>
              <a:buSzPts val="2800"/>
              <a:buChar char="•"/>
            </a:pPr>
            <a:r>
              <a:rPr lang="en-US" dirty="0"/>
              <a:t>Sarah Teele, MD </a:t>
            </a:r>
            <a:r>
              <a:rPr lang="en-US" dirty="0" err="1"/>
              <a:t>MSHPEd</a:t>
            </a:r>
            <a:endParaRPr lang="en-US" dirty="0"/>
          </a:p>
          <a:p>
            <a:pPr marL="228600" lvl="0" indent="-228600" algn="l" rtl="0">
              <a:lnSpc>
                <a:spcPct val="90000"/>
              </a:lnSpc>
              <a:spcBef>
                <a:spcPts val="1000"/>
              </a:spcBef>
              <a:spcAft>
                <a:spcPts val="0"/>
              </a:spcAft>
              <a:buClr>
                <a:schemeClr val="dk1"/>
              </a:buClr>
              <a:buSzPts val="2800"/>
              <a:buChar char="•"/>
            </a:pPr>
            <a:endParaRPr dirty="0"/>
          </a:p>
          <a:p>
            <a:pPr marL="228600" lvl="0" indent="-228600" algn="l" rtl="0">
              <a:lnSpc>
                <a:spcPct val="90000"/>
              </a:lnSpc>
              <a:spcBef>
                <a:spcPts val="1000"/>
              </a:spcBef>
              <a:spcAft>
                <a:spcPts val="0"/>
              </a:spcAft>
              <a:buClr>
                <a:schemeClr val="dk1"/>
              </a:buClr>
              <a:buSzPts val="2800"/>
              <a:buChar char="•"/>
            </a:pPr>
            <a:r>
              <a:rPr lang="en-US" dirty="0"/>
              <a:t>Our multidisciplinary colleagues in the PCICU, without whom, we would be useless… </a:t>
            </a:r>
            <a:endParaRPr dirty="0"/>
          </a:p>
          <a:p>
            <a:pPr marL="228600" lvl="0" indent="-228600" algn="l" rtl="0">
              <a:lnSpc>
                <a:spcPct val="90000"/>
              </a:lnSpc>
              <a:spcBef>
                <a:spcPts val="1000"/>
              </a:spcBef>
              <a:spcAft>
                <a:spcPts val="0"/>
              </a:spcAft>
              <a:buClr>
                <a:schemeClr val="dk1"/>
              </a:buClr>
              <a:buSzPts val="2800"/>
              <a:buChar char="•"/>
            </a:pPr>
            <a:r>
              <a:rPr lang="en-US" dirty="0"/>
              <a:t>PC4 Program Planning Committee for granting us this forum</a:t>
            </a:r>
            <a:endParaRPr dirty="0"/>
          </a:p>
          <a:p>
            <a:pPr marL="228600" lvl="0" indent="-228600" algn="l" rtl="0">
              <a:lnSpc>
                <a:spcPct val="90000"/>
              </a:lnSpc>
              <a:spcBef>
                <a:spcPts val="1000"/>
              </a:spcBef>
              <a:spcAft>
                <a:spcPts val="0"/>
              </a:spcAft>
              <a:buClr>
                <a:schemeClr val="dk1"/>
              </a:buClr>
              <a:buSzPts val="2800"/>
              <a:buChar char="•"/>
            </a:pPr>
            <a:r>
              <a:rPr lang="en-US" dirty="0"/>
              <a:t>Children’s Health for hosting the PC4/PAC3 conference</a:t>
            </a:r>
            <a:endParaRPr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772"/>
        <p:cNvGrpSpPr/>
        <p:nvPr/>
      </p:nvGrpSpPr>
      <p:grpSpPr>
        <a:xfrm>
          <a:off x="0" y="0"/>
          <a:ext cx="0" cy="0"/>
          <a:chOff x="0" y="0"/>
          <a:chExt cx="0" cy="0"/>
        </a:xfrm>
      </p:grpSpPr>
      <p:sp>
        <p:nvSpPr>
          <p:cNvPr id="773" name="Google Shape;773;p62"/>
          <p:cNvSpPr txBox="1">
            <a:spLocks noGrp="1"/>
          </p:cNvSpPr>
          <p:nvPr>
            <p:ph type="title"/>
          </p:nvPr>
        </p:nvSpPr>
        <p:spPr>
          <a:xfrm>
            <a:off x="831850" y="0"/>
            <a:ext cx="10515600" cy="6858000"/>
          </a:xfrm>
          <a:prstGeom prst="rect">
            <a:avLst/>
          </a:prstGeom>
          <a:noFill/>
          <a:ln>
            <a:noFill/>
          </a:ln>
        </p:spPr>
        <p:txBody>
          <a:bodyPr spcFirstLastPara="1" wrap="square" lIns="0" tIns="0" rIns="0" bIns="0" anchor="ctr" anchorCtr="0">
            <a:normAutofit/>
          </a:bodyPr>
          <a:lstStyle/>
          <a:p>
            <a:pPr marL="0" lvl="0" indent="0" algn="ctr" rtl="0">
              <a:lnSpc>
                <a:spcPct val="90000"/>
              </a:lnSpc>
              <a:spcBef>
                <a:spcPts val="0"/>
              </a:spcBef>
              <a:spcAft>
                <a:spcPts val="0"/>
              </a:spcAft>
              <a:buClr>
                <a:schemeClr val="lt1"/>
              </a:buClr>
              <a:buSzPts val="6000"/>
              <a:buFont typeface="Lato"/>
              <a:buNone/>
            </a:pPr>
            <a:r>
              <a:rPr lang="en-US"/>
              <a:t>Thank you!</a:t>
            </a:r>
            <a:br>
              <a:rPr lang="en-US"/>
            </a:br>
            <a:br>
              <a:rPr lang="en-US"/>
            </a:br>
            <a:r>
              <a:rPr lang="en-US"/>
              <a:t>Q &amp; A</a:t>
            </a: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TotalTime>
  <Words>3383</Words>
  <Application>Microsoft Macintosh PowerPoint</Application>
  <PresentationFormat>Widescreen</PresentationFormat>
  <Paragraphs>441</Paragraphs>
  <Slides>82</Slides>
  <Notes>63</Notes>
  <HiddenSlides>0</HiddenSlides>
  <MMClips>1</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82</vt:i4>
      </vt:variant>
    </vt:vector>
  </HeadingPairs>
  <TitlesOfParts>
    <vt:vector size="93" baseType="lpstr">
      <vt:lpstr>Arial</vt:lpstr>
      <vt:lpstr>Montserrat</vt:lpstr>
      <vt:lpstr>Cambria</vt:lpstr>
      <vt:lpstr>BlinkMacSystemFont</vt:lpstr>
      <vt:lpstr>Merriweather</vt:lpstr>
      <vt:lpstr>Times New Roman</vt:lpstr>
      <vt:lpstr>Roboto</vt:lpstr>
      <vt:lpstr>Calibri</vt:lpstr>
      <vt:lpstr>Wingdings</vt:lpstr>
      <vt:lpstr>Lato</vt:lpstr>
      <vt:lpstr>Office Theme</vt:lpstr>
      <vt:lpstr>PowerPoint Presentation</vt:lpstr>
      <vt:lpstr>PowerPoint Presentation</vt:lpstr>
      <vt:lpstr>PowerPoint Presentation</vt:lpstr>
      <vt:lpstr>Disclosures</vt:lpstr>
      <vt:lpstr>Session Agenda</vt:lpstr>
      <vt:lpstr>PowerPoint Presentation</vt:lpstr>
      <vt:lpstr>Hourly Vital Sign Monitoring</vt:lpstr>
      <vt:lpstr>PowerPoint Presentation</vt:lpstr>
      <vt:lpstr>What If….?</vt:lpstr>
      <vt:lpstr>PowerPoint Presentation</vt:lpstr>
      <vt:lpstr>PowerPoint Presentation</vt:lpstr>
      <vt:lpstr>PowerPoint Presentation</vt:lpstr>
      <vt:lpstr>PowerPoint Presentation</vt:lpstr>
      <vt:lpstr>PowerPoint Presentation</vt:lpstr>
      <vt:lpstr>Boston Children’s Etiometry Experience</vt:lpstr>
      <vt:lpstr>Boston Children’s Hospital Experience</vt:lpstr>
      <vt:lpstr>Disclosures</vt:lpstr>
      <vt:lpstr>Introduction</vt:lpstr>
      <vt:lpstr>Introduction </vt:lpstr>
      <vt:lpstr>Traditional Monitoring </vt:lpstr>
      <vt:lpstr>T3 platform </vt:lpstr>
      <vt:lpstr>PowerPoint Presentation</vt:lpstr>
      <vt:lpstr>Data streaming and predictive analytics</vt:lpstr>
      <vt:lpstr>Predictive analytics - IDO2 Index</vt:lpstr>
      <vt:lpstr>Predictive analytics – IDO2 Index </vt:lpstr>
      <vt:lpstr>Predictive analytics - IDO2 Index</vt:lpstr>
      <vt:lpstr>Inadequate Oxygen Delivery Index Dose is Associated with Cardiac Arrest Risk</vt:lpstr>
      <vt:lpstr>IDO2 as early warning </vt:lpstr>
      <vt:lpstr>PowerPoint Presentation</vt:lpstr>
      <vt:lpstr>Use of a Risk Analytic Algorithm to Inform Weaning From Vasoactive Medication in Patients Following Pediatric Cardiac Surgery Goldsmith et al 2021 </vt:lpstr>
      <vt:lpstr>Associations with Extubation Failure and Predictive Value of Risk Analytics Algorithms with Extubation Readiness Tests following Congenital Cardiac Surgery Hames et al 2022</vt:lpstr>
      <vt:lpstr>PowerPoint Presentation</vt:lpstr>
      <vt:lpstr>Vasoactive wean clinical trial BCH, St. Louis, Children’s National </vt:lpstr>
      <vt:lpstr>Can predictive analytics improve outcomes?</vt:lpstr>
      <vt:lpstr>Human factors</vt:lpstr>
      <vt:lpstr>Why is this important?</vt:lpstr>
      <vt:lpstr>Conclusions</vt:lpstr>
      <vt:lpstr>UT Austin Sickbay Experience</vt:lpstr>
      <vt:lpstr>PowerPoint Presentation</vt:lpstr>
      <vt:lpstr>DCMC Sickbay Integration</vt:lpstr>
      <vt:lpstr>PowerPoint Presentation</vt:lpstr>
      <vt:lpstr>PowerPoint Presentation</vt:lpstr>
      <vt:lpstr>What this set-up really looks like…</vt:lpstr>
      <vt:lpstr>Clinical Utility</vt:lpstr>
      <vt:lpstr>Workroom Monitoring</vt:lpstr>
      <vt:lpstr>PowerPoint Presentation</vt:lpstr>
      <vt:lpstr>Monitor with dual display (6h trend)</vt:lpstr>
      <vt:lpstr>Quality Improvement</vt:lpstr>
      <vt:lpstr>CPR Debrief</vt:lpstr>
      <vt:lpstr>Medication Administration Inputs</vt:lpstr>
      <vt:lpstr>Mechanical Ventilator Inputs</vt:lpstr>
      <vt:lpstr>Research Activities</vt:lpstr>
      <vt:lpstr>Hemodynamic Response to Blood Transfusion</vt:lpstr>
      <vt:lpstr>PowerPoint Presentation</vt:lpstr>
      <vt:lpstr>PowerPoint Presentation</vt:lpstr>
      <vt:lpstr>PowerPoint Presentation</vt:lpstr>
      <vt:lpstr>PowerPoint Presentation</vt:lpstr>
      <vt:lpstr>Alternative Vital Sign Integration</vt:lpstr>
      <vt:lpstr>Leveraging HFDC systems to improve outcomes</vt:lpstr>
      <vt:lpstr>University of Michigan Experience</vt:lpstr>
      <vt:lpstr>Timeline of HFDC at Michigan</vt:lpstr>
      <vt:lpstr>Implementation of Etiometry</vt:lpstr>
      <vt:lpstr>How did it get implemented?</vt:lpstr>
      <vt:lpstr>User Logins for Etiometry</vt:lpstr>
      <vt:lpstr>Evidence that Etiometry  Influenced Outcomes? </vt:lpstr>
      <vt:lpstr>PC4 Data (Adjusted Mortality and CAs)</vt:lpstr>
      <vt:lpstr>PC4 Data: Adjusted CICU LOS and Ventilation Times</vt:lpstr>
      <vt:lpstr>CICU Readmission Rates</vt:lpstr>
      <vt:lpstr>PowerPoint Presentation</vt:lpstr>
      <vt:lpstr>PowerPoint Presentation</vt:lpstr>
      <vt:lpstr>Example of Etiometry used for Research</vt:lpstr>
      <vt:lpstr>Implementation of Sickbay</vt:lpstr>
      <vt:lpstr>How Sickbay is Used</vt:lpstr>
      <vt:lpstr>Current usage in Pediatric Cardiac ICU: User Logins to Sickbay over 4 months</vt:lpstr>
      <vt:lpstr>Evidence for Sickbay Affecting Outcomes?</vt:lpstr>
      <vt:lpstr>Evidence for Sickbay  Affecting Outcomes?</vt:lpstr>
      <vt:lpstr>Comparison (Our Opinions and Usage***)</vt:lpstr>
      <vt:lpstr>Comparison (Our Opinions and Usage***)</vt:lpstr>
      <vt:lpstr>Clinical and Research Utilities of HFDC</vt:lpstr>
      <vt:lpstr>Literature References </vt:lpstr>
      <vt:lpstr>Acknowledgements</vt:lpstr>
      <vt:lpstr>Thank you!  Q &amp; 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Rebecca Lee</dc:creator>
  <cp:lastModifiedBy>R Lion</cp:lastModifiedBy>
  <cp:revision>3</cp:revision>
  <dcterms:created xsi:type="dcterms:W3CDTF">2024-01-16T17:51:21Z</dcterms:created>
  <dcterms:modified xsi:type="dcterms:W3CDTF">2024-04-30T03:48:59Z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0x010100254E999C9D447D4FBED1117473D88A5228003F30B86235E1C843A0B9449C54A2C283</vt:lpwstr>
  </property>
  <property fmtid="{D5CDD505-2E9C-101B-9397-08002B2CF9AE}" pid="3" name="Document Type">
    <vt:lpwstr/>
  </property>
  <property fmtid="{D5CDD505-2E9C-101B-9397-08002B2CF9AE}" pid="4" name="PHI_PII">
    <vt:lpwstr/>
  </property>
  <property fmtid="{D5CDD505-2E9C-101B-9397-08002B2CF9AE}" pid="5" name="PII">
    <vt:lpwstr/>
  </property>
  <property fmtid="{D5CDD505-2E9C-101B-9397-08002B2CF9AE}" pid="6" name="lcf76f155ced4ddcb4097134ff3c332f">
    <vt:lpwstr/>
  </property>
  <property fmtid="{D5CDD505-2E9C-101B-9397-08002B2CF9AE}" pid="7" name="MediaServiceImageTags">
    <vt:lpwstr/>
  </property>
  <property fmtid="{D5CDD505-2E9C-101B-9397-08002B2CF9AE}" pid="8" name="PHI">
    <vt:lpwstr/>
  </property>
  <property fmtid="{D5CDD505-2E9C-101B-9397-08002B2CF9AE}" pid="9" name="Locations">
    <vt:lpwstr/>
  </property>
</Properties>
</file>