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09" r:id="rId3"/>
    <p:sldId id="258" r:id="rId4"/>
    <p:sldId id="259" r:id="rId5"/>
    <p:sldId id="257" r:id="rId6"/>
    <p:sldId id="284" r:id="rId7"/>
    <p:sldId id="265" r:id="rId8"/>
    <p:sldId id="267" r:id="rId9"/>
    <p:sldId id="294" r:id="rId10"/>
    <p:sldId id="295" r:id="rId11"/>
    <p:sldId id="306" r:id="rId12"/>
    <p:sldId id="281" r:id="rId13"/>
    <p:sldId id="297" r:id="rId14"/>
    <p:sldId id="299" r:id="rId15"/>
    <p:sldId id="268" r:id="rId16"/>
    <p:sldId id="300" r:id="rId17"/>
    <p:sldId id="301" r:id="rId18"/>
    <p:sldId id="304" r:id="rId19"/>
    <p:sldId id="305" r:id="rId20"/>
    <p:sldId id="302" r:id="rId21"/>
    <p:sldId id="296" r:id="rId22"/>
    <p:sldId id="308" r:id="rId23"/>
    <p:sldId id="30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70"/>
  </p:normalViewPr>
  <p:slideViewPr>
    <p:cSldViewPr snapToGrid="0">
      <p:cViewPr varScale="1">
        <p:scale>
          <a:sx n="87" d="100"/>
          <a:sy n="87" d="100"/>
        </p:scale>
        <p:origin x="200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4B0960-9C2F-431B-9140-38238E1E23C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C2135F-B579-4399-8DE7-D56782E8FC13}">
      <dgm:prSet/>
      <dgm:spPr/>
      <dgm:t>
        <a:bodyPr/>
        <a:lstStyle/>
        <a:p>
          <a:r>
            <a:rPr lang="en-US" baseline="0" dirty="0"/>
            <a:t>Accuracy of data on reporting platform</a:t>
          </a:r>
          <a:endParaRPr lang="en-US" dirty="0"/>
        </a:p>
      </dgm:t>
    </dgm:pt>
    <dgm:pt modelId="{9386CF16-A855-45C3-B133-29D09D8A142E}" type="parTrans" cxnId="{2CA9B282-4A7C-4366-847B-2FA305D96492}">
      <dgm:prSet/>
      <dgm:spPr/>
      <dgm:t>
        <a:bodyPr/>
        <a:lstStyle/>
        <a:p>
          <a:endParaRPr lang="en-US"/>
        </a:p>
      </dgm:t>
    </dgm:pt>
    <dgm:pt modelId="{DA0CD129-A19C-4843-A704-80A4AD3AD90F}" type="sibTrans" cxnId="{2CA9B282-4A7C-4366-847B-2FA305D96492}">
      <dgm:prSet/>
      <dgm:spPr/>
      <dgm:t>
        <a:bodyPr/>
        <a:lstStyle/>
        <a:p>
          <a:endParaRPr lang="en-US"/>
        </a:p>
      </dgm:t>
    </dgm:pt>
    <dgm:pt modelId="{F53E45E6-08A6-864F-ACE2-75FEC038C2AD}">
      <dgm:prSet/>
      <dgm:spPr/>
      <dgm:t>
        <a:bodyPr/>
        <a:lstStyle/>
        <a:p>
          <a:r>
            <a:rPr lang="en-US" dirty="0"/>
            <a:t>Partnering with clinical trials</a:t>
          </a:r>
        </a:p>
      </dgm:t>
    </dgm:pt>
    <dgm:pt modelId="{8B7A2BAE-9C54-F045-A12B-D9C77C37EA7C}" type="parTrans" cxnId="{EE53F62D-11C3-A341-AD42-648E2851C629}">
      <dgm:prSet/>
      <dgm:spPr/>
      <dgm:t>
        <a:bodyPr/>
        <a:lstStyle/>
        <a:p>
          <a:endParaRPr lang="en-US"/>
        </a:p>
      </dgm:t>
    </dgm:pt>
    <dgm:pt modelId="{4F5998CE-3905-7644-AB7E-FD15BD516B2C}" type="sibTrans" cxnId="{EE53F62D-11C3-A341-AD42-648E2851C629}">
      <dgm:prSet/>
      <dgm:spPr/>
      <dgm:t>
        <a:bodyPr/>
        <a:lstStyle/>
        <a:p>
          <a:endParaRPr lang="en-US"/>
        </a:p>
      </dgm:t>
    </dgm:pt>
    <dgm:pt modelId="{60CA867A-DEE2-E64C-AFD1-235CBC2AE051}">
      <dgm:prSet/>
      <dgm:spPr/>
      <dgm:t>
        <a:bodyPr/>
        <a:lstStyle/>
        <a:p>
          <a:r>
            <a:rPr lang="en-US" dirty="0"/>
            <a:t>Scholarly</a:t>
          </a:r>
          <a:r>
            <a:rPr lang="en-US" baseline="0" dirty="0"/>
            <a:t> publications</a:t>
          </a:r>
          <a:endParaRPr lang="en-US" dirty="0"/>
        </a:p>
      </dgm:t>
    </dgm:pt>
    <dgm:pt modelId="{E81728D9-89E4-FB45-92E5-89A17E59C388}" type="parTrans" cxnId="{2F189B1F-343F-A242-BC81-E66F78E8E6A3}">
      <dgm:prSet/>
      <dgm:spPr/>
      <dgm:t>
        <a:bodyPr/>
        <a:lstStyle/>
        <a:p>
          <a:endParaRPr lang="en-US"/>
        </a:p>
      </dgm:t>
    </dgm:pt>
    <dgm:pt modelId="{40F443D1-B86D-6A47-8C49-D6A7188249F8}" type="sibTrans" cxnId="{2F189B1F-343F-A242-BC81-E66F78E8E6A3}">
      <dgm:prSet/>
      <dgm:spPr/>
      <dgm:t>
        <a:bodyPr/>
        <a:lstStyle/>
        <a:p>
          <a:endParaRPr lang="en-US"/>
        </a:p>
      </dgm:t>
    </dgm:pt>
    <dgm:pt modelId="{ED01EF39-7229-A64B-A10E-30F23E78D20E}">
      <dgm:prSet/>
      <dgm:spPr/>
      <dgm:t>
        <a:bodyPr/>
        <a:lstStyle/>
        <a:p>
          <a:r>
            <a:rPr lang="en-US" dirty="0"/>
            <a:t>Accuracy of risk models on reporting platform</a:t>
          </a:r>
        </a:p>
      </dgm:t>
    </dgm:pt>
    <dgm:pt modelId="{3D440C9D-9F99-7345-A185-EEEFC02FC25E}" type="parTrans" cxnId="{F0C68104-712D-4D47-A11D-1365DF6C6001}">
      <dgm:prSet/>
      <dgm:spPr/>
      <dgm:t>
        <a:bodyPr/>
        <a:lstStyle/>
        <a:p>
          <a:endParaRPr lang="en-US"/>
        </a:p>
      </dgm:t>
    </dgm:pt>
    <dgm:pt modelId="{6E09A06E-CF0C-8945-A8A3-7CE7EBF9C889}" type="sibTrans" cxnId="{F0C68104-712D-4D47-A11D-1365DF6C6001}">
      <dgm:prSet/>
      <dgm:spPr/>
      <dgm:t>
        <a:bodyPr/>
        <a:lstStyle/>
        <a:p>
          <a:endParaRPr lang="en-US"/>
        </a:p>
      </dgm:t>
    </dgm:pt>
    <dgm:pt modelId="{13B6F728-B9B1-4744-854E-4B8B120E2AD1}">
      <dgm:prSet/>
      <dgm:spPr/>
      <dgm:t>
        <a:bodyPr/>
        <a:lstStyle/>
        <a:p>
          <a:r>
            <a:rPr lang="en-US" dirty="0"/>
            <a:t>Supporting QI projects</a:t>
          </a:r>
        </a:p>
      </dgm:t>
    </dgm:pt>
    <dgm:pt modelId="{90B72413-1236-A141-9506-57E8D329D3AA}" type="parTrans" cxnId="{1A1DC7F1-125A-0340-8D6E-A3DC3B0F3491}">
      <dgm:prSet/>
      <dgm:spPr/>
      <dgm:t>
        <a:bodyPr/>
        <a:lstStyle/>
        <a:p>
          <a:endParaRPr lang="en-US"/>
        </a:p>
      </dgm:t>
    </dgm:pt>
    <dgm:pt modelId="{561D60A8-78F6-E849-8601-AB891A151191}" type="sibTrans" cxnId="{1A1DC7F1-125A-0340-8D6E-A3DC3B0F3491}">
      <dgm:prSet/>
      <dgm:spPr/>
      <dgm:t>
        <a:bodyPr/>
        <a:lstStyle/>
        <a:p>
          <a:endParaRPr lang="en-US"/>
        </a:p>
      </dgm:t>
    </dgm:pt>
    <dgm:pt modelId="{6AD52D4A-F9B8-994C-837B-B82134823120}" type="pres">
      <dgm:prSet presAssocID="{F14B0960-9C2F-431B-9140-38238E1E23C7}" presName="linear" presStyleCnt="0">
        <dgm:presLayoutVars>
          <dgm:animLvl val="lvl"/>
          <dgm:resizeHandles val="exact"/>
        </dgm:presLayoutVars>
      </dgm:prSet>
      <dgm:spPr/>
    </dgm:pt>
    <dgm:pt modelId="{52E3EDA5-6FAF-1445-BBC9-B949DF8747E4}" type="pres">
      <dgm:prSet presAssocID="{E1C2135F-B579-4399-8DE7-D56782E8FC1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C684E3F-3AF1-1B4A-93EC-B2F39CC4BD8E}" type="pres">
      <dgm:prSet presAssocID="{DA0CD129-A19C-4843-A704-80A4AD3AD90F}" presName="spacer" presStyleCnt="0"/>
      <dgm:spPr/>
    </dgm:pt>
    <dgm:pt modelId="{C47CC4B8-D216-164D-BCA3-BC81271FDAFE}" type="pres">
      <dgm:prSet presAssocID="{ED01EF39-7229-A64B-A10E-30F23E78D20E}" presName="parentText" presStyleLbl="node1" presStyleIdx="1" presStyleCnt="5" custLinFactNeighborY="6">
        <dgm:presLayoutVars>
          <dgm:chMax val="0"/>
          <dgm:bulletEnabled val="1"/>
        </dgm:presLayoutVars>
      </dgm:prSet>
      <dgm:spPr/>
    </dgm:pt>
    <dgm:pt modelId="{D1DB1A78-FA43-1E4D-9C1D-86912B486CFD}" type="pres">
      <dgm:prSet presAssocID="{6E09A06E-CF0C-8945-A8A3-7CE7EBF9C889}" presName="spacer" presStyleCnt="0"/>
      <dgm:spPr/>
    </dgm:pt>
    <dgm:pt modelId="{5E29859D-EC93-A545-B03B-CEFE5FD76A24}" type="pres">
      <dgm:prSet presAssocID="{60CA867A-DEE2-E64C-AFD1-235CBC2AE05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038625A-772E-244C-B514-965120D565CA}" type="pres">
      <dgm:prSet presAssocID="{40F443D1-B86D-6A47-8C49-D6A7188249F8}" presName="spacer" presStyleCnt="0"/>
      <dgm:spPr/>
    </dgm:pt>
    <dgm:pt modelId="{256F4F76-E6D9-6B42-8578-F1C954570688}" type="pres">
      <dgm:prSet presAssocID="{F53E45E6-08A6-864F-ACE2-75FEC038C2A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C61FB27-C20B-9344-BB81-3978C0EE8A37}" type="pres">
      <dgm:prSet presAssocID="{4F5998CE-3905-7644-AB7E-FD15BD516B2C}" presName="spacer" presStyleCnt="0"/>
      <dgm:spPr/>
    </dgm:pt>
    <dgm:pt modelId="{4F520AFF-896A-0142-8C16-99D734399C73}" type="pres">
      <dgm:prSet presAssocID="{13B6F728-B9B1-4744-854E-4B8B120E2AD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0C68104-712D-4D47-A11D-1365DF6C6001}" srcId="{F14B0960-9C2F-431B-9140-38238E1E23C7}" destId="{ED01EF39-7229-A64B-A10E-30F23E78D20E}" srcOrd="1" destOrd="0" parTransId="{3D440C9D-9F99-7345-A185-EEEFC02FC25E}" sibTransId="{6E09A06E-CF0C-8945-A8A3-7CE7EBF9C889}"/>
    <dgm:cxn modelId="{2F189B1F-343F-A242-BC81-E66F78E8E6A3}" srcId="{F14B0960-9C2F-431B-9140-38238E1E23C7}" destId="{60CA867A-DEE2-E64C-AFD1-235CBC2AE051}" srcOrd="2" destOrd="0" parTransId="{E81728D9-89E4-FB45-92E5-89A17E59C388}" sibTransId="{40F443D1-B86D-6A47-8C49-D6A7188249F8}"/>
    <dgm:cxn modelId="{EE53F62D-11C3-A341-AD42-648E2851C629}" srcId="{F14B0960-9C2F-431B-9140-38238E1E23C7}" destId="{F53E45E6-08A6-864F-ACE2-75FEC038C2AD}" srcOrd="3" destOrd="0" parTransId="{8B7A2BAE-9C54-F045-A12B-D9C77C37EA7C}" sibTransId="{4F5998CE-3905-7644-AB7E-FD15BD516B2C}"/>
    <dgm:cxn modelId="{141CF241-9F95-8045-B488-8194DA2F8815}" type="presOf" srcId="{F53E45E6-08A6-864F-ACE2-75FEC038C2AD}" destId="{256F4F76-E6D9-6B42-8578-F1C954570688}" srcOrd="0" destOrd="0" presId="urn:microsoft.com/office/officeart/2005/8/layout/vList2"/>
    <dgm:cxn modelId="{06704149-B97E-4B4F-AEEE-A26D38357D2F}" type="presOf" srcId="{F14B0960-9C2F-431B-9140-38238E1E23C7}" destId="{6AD52D4A-F9B8-994C-837B-B82134823120}" srcOrd="0" destOrd="0" presId="urn:microsoft.com/office/officeart/2005/8/layout/vList2"/>
    <dgm:cxn modelId="{813C176C-23AD-5C42-817F-D88582F90FBC}" type="presOf" srcId="{E1C2135F-B579-4399-8DE7-D56782E8FC13}" destId="{52E3EDA5-6FAF-1445-BBC9-B949DF8747E4}" srcOrd="0" destOrd="0" presId="urn:microsoft.com/office/officeart/2005/8/layout/vList2"/>
    <dgm:cxn modelId="{2CA9B282-4A7C-4366-847B-2FA305D96492}" srcId="{F14B0960-9C2F-431B-9140-38238E1E23C7}" destId="{E1C2135F-B579-4399-8DE7-D56782E8FC13}" srcOrd="0" destOrd="0" parTransId="{9386CF16-A855-45C3-B133-29D09D8A142E}" sibTransId="{DA0CD129-A19C-4843-A704-80A4AD3AD90F}"/>
    <dgm:cxn modelId="{BFA72EB7-5FF0-914A-A0EA-40546F99784A}" type="presOf" srcId="{13B6F728-B9B1-4744-854E-4B8B120E2AD1}" destId="{4F520AFF-896A-0142-8C16-99D734399C73}" srcOrd="0" destOrd="0" presId="urn:microsoft.com/office/officeart/2005/8/layout/vList2"/>
    <dgm:cxn modelId="{B256B5C2-F87C-2C42-8947-4995651CE219}" type="presOf" srcId="{60CA867A-DEE2-E64C-AFD1-235CBC2AE051}" destId="{5E29859D-EC93-A545-B03B-CEFE5FD76A24}" srcOrd="0" destOrd="0" presId="urn:microsoft.com/office/officeart/2005/8/layout/vList2"/>
    <dgm:cxn modelId="{9F946BD9-EFFD-4D43-8A7C-D81C11B0948A}" type="presOf" srcId="{ED01EF39-7229-A64B-A10E-30F23E78D20E}" destId="{C47CC4B8-D216-164D-BCA3-BC81271FDAFE}" srcOrd="0" destOrd="0" presId="urn:microsoft.com/office/officeart/2005/8/layout/vList2"/>
    <dgm:cxn modelId="{1A1DC7F1-125A-0340-8D6E-A3DC3B0F3491}" srcId="{F14B0960-9C2F-431B-9140-38238E1E23C7}" destId="{13B6F728-B9B1-4744-854E-4B8B120E2AD1}" srcOrd="4" destOrd="0" parTransId="{90B72413-1236-A141-9506-57E8D329D3AA}" sibTransId="{561D60A8-78F6-E849-8601-AB891A151191}"/>
    <dgm:cxn modelId="{97DD19C7-8EFD-864B-ABAF-CCD7244CFAA6}" type="presParOf" srcId="{6AD52D4A-F9B8-994C-837B-B82134823120}" destId="{52E3EDA5-6FAF-1445-BBC9-B949DF8747E4}" srcOrd="0" destOrd="0" presId="urn:microsoft.com/office/officeart/2005/8/layout/vList2"/>
    <dgm:cxn modelId="{2F398852-C4CB-A743-A544-BF9507C84429}" type="presParOf" srcId="{6AD52D4A-F9B8-994C-837B-B82134823120}" destId="{9C684E3F-3AF1-1B4A-93EC-B2F39CC4BD8E}" srcOrd="1" destOrd="0" presId="urn:microsoft.com/office/officeart/2005/8/layout/vList2"/>
    <dgm:cxn modelId="{DA7B7A2D-1D20-5B4A-BB59-6C90BD67530F}" type="presParOf" srcId="{6AD52D4A-F9B8-994C-837B-B82134823120}" destId="{C47CC4B8-D216-164D-BCA3-BC81271FDAFE}" srcOrd="2" destOrd="0" presId="urn:microsoft.com/office/officeart/2005/8/layout/vList2"/>
    <dgm:cxn modelId="{28EFFCB5-3059-414F-AE0D-A71779259A53}" type="presParOf" srcId="{6AD52D4A-F9B8-994C-837B-B82134823120}" destId="{D1DB1A78-FA43-1E4D-9C1D-86912B486CFD}" srcOrd="3" destOrd="0" presId="urn:microsoft.com/office/officeart/2005/8/layout/vList2"/>
    <dgm:cxn modelId="{3AC55A47-6D2E-E446-8755-A36F3E204B3D}" type="presParOf" srcId="{6AD52D4A-F9B8-994C-837B-B82134823120}" destId="{5E29859D-EC93-A545-B03B-CEFE5FD76A24}" srcOrd="4" destOrd="0" presId="urn:microsoft.com/office/officeart/2005/8/layout/vList2"/>
    <dgm:cxn modelId="{D8554516-0BE5-CB45-B6F5-F13C5E05DB72}" type="presParOf" srcId="{6AD52D4A-F9B8-994C-837B-B82134823120}" destId="{E038625A-772E-244C-B514-965120D565CA}" srcOrd="5" destOrd="0" presId="urn:microsoft.com/office/officeart/2005/8/layout/vList2"/>
    <dgm:cxn modelId="{B8020422-F418-9944-9F8F-179B71EAACDD}" type="presParOf" srcId="{6AD52D4A-F9B8-994C-837B-B82134823120}" destId="{256F4F76-E6D9-6B42-8578-F1C954570688}" srcOrd="6" destOrd="0" presId="urn:microsoft.com/office/officeart/2005/8/layout/vList2"/>
    <dgm:cxn modelId="{C0A5ECC7-7E54-ED43-A03D-9CB415897EC4}" type="presParOf" srcId="{6AD52D4A-F9B8-994C-837B-B82134823120}" destId="{2C61FB27-C20B-9344-BB81-3978C0EE8A37}" srcOrd="7" destOrd="0" presId="urn:microsoft.com/office/officeart/2005/8/layout/vList2"/>
    <dgm:cxn modelId="{75507F02-417E-0C43-A6C0-64A13D369E7B}" type="presParOf" srcId="{6AD52D4A-F9B8-994C-837B-B82134823120}" destId="{4F520AFF-896A-0142-8C16-99D734399C7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4B0960-9C2F-431B-9140-38238E1E23C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1C2135F-B579-4399-8DE7-D56782E8FC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Weekly user feedback calls, twice monthly join with PAC</a:t>
          </a:r>
          <a:r>
            <a:rPr lang="en-US" baseline="30000" dirty="0"/>
            <a:t>3</a:t>
          </a:r>
          <a:endParaRPr lang="en-US" dirty="0"/>
        </a:p>
      </dgm:t>
    </dgm:pt>
    <dgm:pt modelId="{9386CF16-A855-45C3-B133-29D09D8A142E}" type="parTrans" cxnId="{2CA9B282-4A7C-4366-847B-2FA305D96492}">
      <dgm:prSet/>
      <dgm:spPr/>
      <dgm:t>
        <a:bodyPr/>
        <a:lstStyle/>
        <a:p>
          <a:endParaRPr lang="en-US"/>
        </a:p>
      </dgm:t>
    </dgm:pt>
    <dgm:pt modelId="{DA0CD129-A19C-4843-A704-80A4AD3AD90F}" type="sibTrans" cxnId="{2CA9B282-4A7C-4366-847B-2FA305D96492}">
      <dgm:prSet/>
      <dgm:spPr/>
      <dgm:t>
        <a:bodyPr/>
        <a:lstStyle/>
        <a:p>
          <a:endParaRPr lang="en-US"/>
        </a:p>
      </dgm:t>
    </dgm:pt>
    <dgm:pt modelId="{6E2453CF-5998-4626-8EA6-1E8C8A1CD53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Audits</a:t>
          </a:r>
          <a:endParaRPr lang="en-US" dirty="0"/>
        </a:p>
      </dgm:t>
    </dgm:pt>
    <dgm:pt modelId="{D1853F32-4BAD-479C-A397-A221FA3E9563}" type="parTrans" cxnId="{23152669-B247-4C79-909F-C5306CB466A5}">
      <dgm:prSet/>
      <dgm:spPr/>
      <dgm:t>
        <a:bodyPr/>
        <a:lstStyle/>
        <a:p>
          <a:endParaRPr lang="en-US"/>
        </a:p>
      </dgm:t>
    </dgm:pt>
    <dgm:pt modelId="{5A98BE97-94EE-4B97-93DA-3FCC5182843D}" type="sibTrans" cxnId="{23152669-B247-4C79-909F-C5306CB466A5}">
      <dgm:prSet/>
      <dgm:spPr/>
      <dgm:t>
        <a:bodyPr/>
        <a:lstStyle/>
        <a:p>
          <a:endParaRPr lang="en-US"/>
        </a:p>
      </dgm:t>
    </dgm:pt>
    <dgm:pt modelId="{F53E45E6-08A6-864F-ACE2-75FEC038C2A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Email queries</a:t>
          </a:r>
        </a:p>
      </dgm:t>
    </dgm:pt>
    <dgm:pt modelId="{8B7A2BAE-9C54-F045-A12B-D9C77C37EA7C}" type="parTrans" cxnId="{EE53F62D-11C3-A341-AD42-648E2851C629}">
      <dgm:prSet/>
      <dgm:spPr/>
      <dgm:t>
        <a:bodyPr/>
        <a:lstStyle/>
        <a:p>
          <a:endParaRPr lang="en-US"/>
        </a:p>
      </dgm:t>
    </dgm:pt>
    <dgm:pt modelId="{4F5998CE-3905-7644-AB7E-FD15BD516B2C}" type="sibTrans" cxnId="{EE53F62D-11C3-A341-AD42-648E2851C629}">
      <dgm:prSet/>
      <dgm:spPr/>
      <dgm:t>
        <a:bodyPr/>
        <a:lstStyle/>
        <a:p>
          <a:endParaRPr lang="en-US"/>
        </a:p>
      </dgm:t>
    </dgm:pt>
    <dgm:pt modelId="{60CA867A-DEE2-E64C-AFD1-235CBC2AE05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Training sessions quarterly, 9 hours in one week</a:t>
          </a:r>
        </a:p>
      </dgm:t>
    </dgm:pt>
    <dgm:pt modelId="{E81728D9-89E4-FB45-92E5-89A17E59C388}" type="parTrans" cxnId="{2F189B1F-343F-A242-BC81-E66F78E8E6A3}">
      <dgm:prSet/>
      <dgm:spPr/>
      <dgm:t>
        <a:bodyPr/>
        <a:lstStyle/>
        <a:p>
          <a:endParaRPr lang="en-US"/>
        </a:p>
      </dgm:t>
    </dgm:pt>
    <dgm:pt modelId="{40F443D1-B86D-6A47-8C49-D6A7188249F8}" type="sibTrans" cxnId="{2F189B1F-343F-A242-BC81-E66F78E8E6A3}">
      <dgm:prSet/>
      <dgm:spPr/>
      <dgm:t>
        <a:bodyPr/>
        <a:lstStyle/>
        <a:p>
          <a:endParaRPr lang="en-US"/>
        </a:p>
      </dgm:t>
    </dgm:pt>
    <dgm:pt modelId="{ED01EF39-7229-A64B-A10E-30F23E78D20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Minutes taken of feedback calls</a:t>
          </a:r>
        </a:p>
      </dgm:t>
    </dgm:pt>
    <dgm:pt modelId="{3D440C9D-9F99-7345-A185-EEEFC02FC25E}" type="parTrans" cxnId="{F0C68104-712D-4D47-A11D-1365DF6C6001}">
      <dgm:prSet/>
      <dgm:spPr/>
      <dgm:t>
        <a:bodyPr/>
        <a:lstStyle/>
        <a:p>
          <a:endParaRPr lang="en-US"/>
        </a:p>
      </dgm:t>
    </dgm:pt>
    <dgm:pt modelId="{6E09A06E-CF0C-8945-A8A3-7CE7EBF9C889}" type="sibTrans" cxnId="{F0C68104-712D-4D47-A11D-1365DF6C6001}">
      <dgm:prSet/>
      <dgm:spPr/>
      <dgm:t>
        <a:bodyPr/>
        <a:lstStyle/>
        <a:p>
          <a:endParaRPr lang="en-US"/>
        </a:p>
      </dgm:t>
    </dgm:pt>
    <dgm:pt modelId="{130BFCCC-57C8-2A40-8BFF-42FF3E4CFC2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Biannual update to Data Definitions manual</a:t>
          </a:r>
        </a:p>
      </dgm:t>
    </dgm:pt>
    <dgm:pt modelId="{81E4F888-90F3-B64E-BEFA-CEABE274AF53}" type="parTrans" cxnId="{B0AF844A-5264-7A40-B15F-BFF14630B699}">
      <dgm:prSet/>
      <dgm:spPr/>
      <dgm:t>
        <a:bodyPr/>
        <a:lstStyle/>
        <a:p>
          <a:endParaRPr lang="en-US"/>
        </a:p>
      </dgm:t>
    </dgm:pt>
    <dgm:pt modelId="{79E0E5D5-CEC2-8043-B8B0-B33A91698B64}" type="sibTrans" cxnId="{B0AF844A-5264-7A40-B15F-BFF14630B699}">
      <dgm:prSet/>
      <dgm:spPr/>
      <dgm:t>
        <a:bodyPr/>
        <a:lstStyle/>
        <a:p>
          <a:endParaRPr lang="en-US"/>
        </a:p>
      </dgm:t>
    </dgm:pt>
    <dgm:pt modelId="{E748AA14-6A12-1E4B-9183-55B81F45649A}" type="pres">
      <dgm:prSet presAssocID="{F14B0960-9C2F-431B-9140-38238E1E23C7}" presName="linear" presStyleCnt="0">
        <dgm:presLayoutVars>
          <dgm:animLvl val="lvl"/>
          <dgm:resizeHandles val="exact"/>
        </dgm:presLayoutVars>
      </dgm:prSet>
      <dgm:spPr/>
    </dgm:pt>
    <dgm:pt modelId="{B2479BF6-0A43-1A41-907E-0D1E5B532717}" type="pres">
      <dgm:prSet presAssocID="{E1C2135F-B579-4399-8DE7-D56782E8FC13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71D36B5-5FCC-ED40-A0BB-817496C8D3CC}" type="pres">
      <dgm:prSet presAssocID="{DA0CD129-A19C-4843-A704-80A4AD3AD90F}" presName="spacer" presStyleCnt="0"/>
      <dgm:spPr/>
    </dgm:pt>
    <dgm:pt modelId="{89FE66D8-78FB-B343-92E8-0120B6F09B86}" type="pres">
      <dgm:prSet presAssocID="{ED01EF39-7229-A64B-A10E-30F23E78D20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20B040BB-7B62-344B-873D-E1A5BF28EDFF}" type="pres">
      <dgm:prSet presAssocID="{6E09A06E-CF0C-8945-A8A3-7CE7EBF9C889}" presName="spacer" presStyleCnt="0"/>
      <dgm:spPr/>
    </dgm:pt>
    <dgm:pt modelId="{EE421C5F-27D1-E741-A8C6-81DD002790A9}" type="pres">
      <dgm:prSet presAssocID="{130BFCCC-57C8-2A40-8BFF-42FF3E4CFC2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8A890A2-AC6A-3447-8307-57A279269A6C}" type="pres">
      <dgm:prSet presAssocID="{79E0E5D5-CEC2-8043-B8B0-B33A91698B64}" presName="spacer" presStyleCnt="0"/>
      <dgm:spPr/>
    </dgm:pt>
    <dgm:pt modelId="{778B1BE4-BC1C-3C48-9DC2-003602A773BD}" type="pres">
      <dgm:prSet presAssocID="{60CA867A-DEE2-E64C-AFD1-235CBC2AE05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04CEEA3-4390-0548-B968-897784DF0CD1}" type="pres">
      <dgm:prSet presAssocID="{40F443D1-B86D-6A47-8C49-D6A7188249F8}" presName="spacer" presStyleCnt="0"/>
      <dgm:spPr/>
    </dgm:pt>
    <dgm:pt modelId="{0671CB0C-5D04-2542-B9A5-F74510CE8E3B}" type="pres">
      <dgm:prSet presAssocID="{F53E45E6-08A6-864F-ACE2-75FEC038C2A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3B56C1C-5112-F642-8016-20F32EE62DAC}" type="pres">
      <dgm:prSet presAssocID="{4F5998CE-3905-7644-AB7E-FD15BD516B2C}" presName="spacer" presStyleCnt="0"/>
      <dgm:spPr/>
    </dgm:pt>
    <dgm:pt modelId="{2631A67F-D5B0-3442-A17F-2EED67986A95}" type="pres">
      <dgm:prSet presAssocID="{6E2453CF-5998-4626-8EA6-1E8C8A1CD530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0C68104-712D-4D47-A11D-1365DF6C6001}" srcId="{F14B0960-9C2F-431B-9140-38238E1E23C7}" destId="{ED01EF39-7229-A64B-A10E-30F23E78D20E}" srcOrd="1" destOrd="0" parTransId="{3D440C9D-9F99-7345-A185-EEEFC02FC25E}" sibTransId="{6E09A06E-CF0C-8945-A8A3-7CE7EBF9C889}"/>
    <dgm:cxn modelId="{2F189B1F-343F-A242-BC81-E66F78E8E6A3}" srcId="{F14B0960-9C2F-431B-9140-38238E1E23C7}" destId="{60CA867A-DEE2-E64C-AFD1-235CBC2AE051}" srcOrd="3" destOrd="0" parTransId="{E81728D9-89E4-FB45-92E5-89A17E59C388}" sibTransId="{40F443D1-B86D-6A47-8C49-D6A7188249F8}"/>
    <dgm:cxn modelId="{EE53F62D-11C3-A341-AD42-648E2851C629}" srcId="{F14B0960-9C2F-431B-9140-38238E1E23C7}" destId="{F53E45E6-08A6-864F-ACE2-75FEC038C2AD}" srcOrd="4" destOrd="0" parTransId="{8B7A2BAE-9C54-F045-A12B-D9C77C37EA7C}" sibTransId="{4F5998CE-3905-7644-AB7E-FD15BD516B2C}"/>
    <dgm:cxn modelId="{1892332F-9658-E04C-A2F8-ED388B593F4E}" type="presOf" srcId="{6E2453CF-5998-4626-8EA6-1E8C8A1CD530}" destId="{2631A67F-D5B0-3442-A17F-2EED67986A95}" srcOrd="0" destOrd="0" presId="urn:microsoft.com/office/officeart/2005/8/layout/vList2"/>
    <dgm:cxn modelId="{B0AF844A-5264-7A40-B15F-BFF14630B699}" srcId="{F14B0960-9C2F-431B-9140-38238E1E23C7}" destId="{130BFCCC-57C8-2A40-8BFF-42FF3E4CFC2E}" srcOrd="2" destOrd="0" parTransId="{81E4F888-90F3-B64E-BEFA-CEABE274AF53}" sibTransId="{79E0E5D5-CEC2-8043-B8B0-B33A91698B64}"/>
    <dgm:cxn modelId="{23152669-B247-4C79-909F-C5306CB466A5}" srcId="{F14B0960-9C2F-431B-9140-38238E1E23C7}" destId="{6E2453CF-5998-4626-8EA6-1E8C8A1CD530}" srcOrd="5" destOrd="0" parTransId="{D1853F32-4BAD-479C-A397-A221FA3E9563}" sibTransId="{5A98BE97-94EE-4B97-93DA-3FCC5182843D}"/>
    <dgm:cxn modelId="{EDA71F7F-4785-3C4C-B7E3-3E98A725A8A6}" type="presOf" srcId="{F14B0960-9C2F-431B-9140-38238E1E23C7}" destId="{E748AA14-6A12-1E4B-9183-55B81F45649A}" srcOrd="0" destOrd="0" presId="urn:microsoft.com/office/officeart/2005/8/layout/vList2"/>
    <dgm:cxn modelId="{16301482-A442-1841-ABC0-63603EBEEEC9}" type="presOf" srcId="{E1C2135F-B579-4399-8DE7-D56782E8FC13}" destId="{B2479BF6-0A43-1A41-907E-0D1E5B532717}" srcOrd="0" destOrd="0" presId="urn:microsoft.com/office/officeart/2005/8/layout/vList2"/>
    <dgm:cxn modelId="{2CA9B282-4A7C-4366-847B-2FA305D96492}" srcId="{F14B0960-9C2F-431B-9140-38238E1E23C7}" destId="{E1C2135F-B579-4399-8DE7-D56782E8FC13}" srcOrd="0" destOrd="0" parTransId="{9386CF16-A855-45C3-B133-29D09D8A142E}" sibTransId="{DA0CD129-A19C-4843-A704-80A4AD3AD90F}"/>
    <dgm:cxn modelId="{E7222588-9E1D-3A45-870D-8A76EEB436DE}" type="presOf" srcId="{60CA867A-DEE2-E64C-AFD1-235CBC2AE051}" destId="{778B1BE4-BC1C-3C48-9DC2-003602A773BD}" srcOrd="0" destOrd="0" presId="urn:microsoft.com/office/officeart/2005/8/layout/vList2"/>
    <dgm:cxn modelId="{6FCA4994-CF41-7B4E-8CFB-D38BCBA7E362}" type="presOf" srcId="{ED01EF39-7229-A64B-A10E-30F23E78D20E}" destId="{89FE66D8-78FB-B343-92E8-0120B6F09B86}" srcOrd="0" destOrd="0" presId="urn:microsoft.com/office/officeart/2005/8/layout/vList2"/>
    <dgm:cxn modelId="{C0BB65DA-B0BF-D448-8EAC-2B162A9F87B5}" type="presOf" srcId="{130BFCCC-57C8-2A40-8BFF-42FF3E4CFC2E}" destId="{EE421C5F-27D1-E741-A8C6-81DD002790A9}" srcOrd="0" destOrd="0" presId="urn:microsoft.com/office/officeart/2005/8/layout/vList2"/>
    <dgm:cxn modelId="{823A72E7-059E-E649-961B-D02A8EFCA117}" type="presOf" srcId="{F53E45E6-08A6-864F-ACE2-75FEC038C2AD}" destId="{0671CB0C-5D04-2542-B9A5-F74510CE8E3B}" srcOrd="0" destOrd="0" presId="urn:microsoft.com/office/officeart/2005/8/layout/vList2"/>
    <dgm:cxn modelId="{0B61AC19-BDB7-C541-B777-EF56FA6E7EBC}" type="presParOf" srcId="{E748AA14-6A12-1E4B-9183-55B81F45649A}" destId="{B2479BF6-0A43-1A41-907E-0D1E5B532717}" srcOrd="0" destOrd="0" presId="urn:microsoft.com/office/officeart/2005/8/layout/vList2"/>
    <dgm:cxn modelId="{F9E2B49D-4A27-364A-BF3C-736668E935CD}" type="presParOf" srcId="{E748AA14-6A12-1E4B-9183-55B81F45649A}" destId="{A71D36B5-5FCC-ED40-A0BB-817496C8D3CC}" srcOrd="1" destOrd="0" presId="urn:microsoft.com/office/officeart/2005/8/layout/vList2"/>
    <dgm:cxn modelId="{E9346D7C-3AED-6144-A4D8-7F037B2A9A3D}" type="presParOf" srcId="{E748AA14-6A12-1E4B-9183-55B81F45649A}" destId="{89FE66D8-78FB-B343-92E8-0120B6F09B86}" srcOrd="2" destOrd="0" presId="urn:microsoft.com/office/officeart/2005/8/layout/vList2"/>
    <dgm:cxn modelId="{3C937EDB-4401-B240-BF09-319985F20AAF}" type="presParOf" srcId="{E748AA14-6A12-1E4B-9183-55B81F45649A}" destId="{20B040BB-7B62-344B-873D-E1A5BF28EDFF}" srcOrd="3" destOrd="0" presId="urn:microsoft.com/office/officeart/2005/8/layout/vList2"/>
    <dgm:cxn modelId="{3597B1C8-58A0-BB47-903E-96F911E42B01}" type="presParOf" srcId="{E748AA14-6A12-1E4B-9183-55B81F45649A}" destId="{EE421C5F-27D1-E741-A8C6-81DD002790A9}" srcOrd="4" destOrd="0" presId="urn:microsoft.com/office/officeart/2005/8/layout/vList2"/>
    <dgm:cxn modelId="{9FCCB320-354C-284A-B6BC-C8E8B0C3CF7E}" type="presParOf" srcId="{E748AA14-6A12-1E4B-9183-55B81F45649A}" destId="{98A890A2-AC6A-3447-8307-57A279269A6C}" srcOrd="5" destOrd="0" presId="urn:microsoft.com/office/officeart/2005/8/layout/vList2"/>
    <dgm:cxn modelId="{D0D6E9C8-6689-464E-9759-D7AF222C5B80}" type="presParOf" srcId="{E748AA14-6A12-1E4B-9183-55B81F45649A}" destId="{778B1BE4-BC1C-3C48-9DC2-003602A773BD}" srcOrd="6" destOrd="0" presId="urn:microsoft.com/office/officeart/2005/8/layout/vList2"/>
    <dgm:cxn modelId="{825E6E7B-9718-2F42-BFBA-E5D8D47BFB3D}" type="presParOf" srcId="{E748AA14-6A12-1E4B-9183-55B81F45649A}" destId="{104CEEA3-4390-0548-B968-897784DF0CD1}" srcOrd="7" destOrd="0" presId="urn:microsoft.com/office/officeart/2005/8/layout/vList2"/>
    <dgm:cxn modelId="{93D49ABA-8B07-2F4A-A90F-98C5AD02064E}" type="presParOf" srcId="{E748AA14-6A12-1E4B-9183-55B81F45649A}" destId="{0671CB0C-5D04-2542-B9A5-F74510CE8E3B}" srcOrd="8" destOrd="0" presId="urn:microsoft.com/office/officeart/2005/8/layout/vList2"/>
    <dgm:cxn modelId="{E1E99952-30F5-6440-8939-05241627FF76}" type="presParOf" srcId="{E748AA14-6A12-1E4B-9183-55B81F45649A}" destId="{83B56C1C-5112-F642-8016-20F32EE62DAC}" srcOrd="9" destOrd="0" presId="urn:microsoft.com/office/officeart/2005/8/layout/vList2"/>
    <dgm:cxn modelId="{9C48EF84-3687-B943-916D-16037497DDBB}" type="presParOf" srcId="{E748AA14-6A12-1E4B-9183-55B81F45649A}" destId="{2631A67F-D5B0-3442-A17F-2EED67986A9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131320-9AE9-42D2-A6EF-6A6A3A15544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8E5C53E-96D2-4F5E-929C-5607BAA89A98}">
      <dgm:prSet/>
      <dgm:spPr/>
      <dgm:t>
        <a:bodyPr/>
        <a:lstStyle/>
        <a:p>
          <a:r>
            <a:rPr lang="en-US"/>
            <a:t>URiM Mentorship Program</a:t>
          </a:r>
        </a:p>
      </dgm:t>
    </dgm:pt>
    <dgm:pt modelId="{2A87455E-607B-49B6-9AC5-A5C445FC3E4A}" type="parTrans" cxnId="{311A875D-2670-4299-B3DC-F8D0DD53C9D4}">
      <dgm:prSet/>
      <dgm:spPr/>
      <dgm:t>
        <a:bodyPr/>
        <a:lstStyle/>
        <a:p>
          <a:endParaRPr lang="en-US"/>
        </a:p>
      </dgm:t>
    </dgm:pt>
    <dgm:pt modelId="{4B6A6348-D3C0-4B13-A597-2F664C1F54B6}" type="sibTrans" cxnId="{311A875D-2670-4299-B3DC-F8D0DD53C9D4}">
      <dgm:prSet/>
      <dgm:spPr/>
      <dgm:t>
        <a:bodyPr/>
        <a:lstStyle/>
        <a:p>
          <a:endParaRPr lang="en-US"/>
        </a:p>
      </dgm:t>
    </dgm:pt>
    <dgm:pt modelId="{16BB3AE1-1B17-473A-92FD-C4EA6D2743B0}">
      <dgm:prSet custT="1"/>
      <dgm:spPr/>
      <dgm:t>
        <a:bodyPr/>
        <a:lstStyle/>
        <a:p>
          <a:r>
            <a:rPr lang="en-US" sz="1800" dirty="0"/>
            <a:t>First project submitted to SRC for the May meeting</a:t>
          </a:r>
        </a:p>
      </dgm:t>
    </dgm:pt>
    <dgm:pt modelId="{CBC16623-0F76-416D-B68B-76C130C43A57}" type="parTrans" cxnId="{23900840-B196-4219-B979-54D12209F805}">
      <dgm:prSet/>
      <dgm:spPr/>
      <dgm:t>
        <a:bodyPr/>
        <a:lstStyle/>
        <a:p>
          <a:endParaRPr lang="en-US"/>
        </a:p>
      </dgm:t>
    </dgm:pt>
    <dgm:pt modelId="{B0AEE14F-2A96-41A1-A0F8-8686E0694BEB}" type="sibTrans" cxnId="{23900840-B196-4219-B979-54D12209F805}">
      <dgm:prSet/>
      <dgm:spPr/>
      <dgm:t>
        <a:bodyPr/>
        <a:lstStyle/>
        <a:p>
          <a:endParaRPr lang="en-US"/>
        </a:p>
      </dgm:t>
    </dgm:pt>
    <dgm:pt modelId="{13468303-8AC6-47D4-A40D-44C22952F159}">
      <dgm:prSet/>
      <dgm:spPr/>
      <dgm:t>
        <a:bodyPr/>
        <a:lstStyle/>
        <a:p>
          <a:r>
            <a:rPr lang="en-US"/>
            <a:t>Clinical Outcomes Support Team (COST)</a:t>
          </a:r>
        </a:p>
      </dgm:t>
    </dgm:pt>
    <dgm:pt modelId="{D315EADE-B562-48F0-B7D8-D73E961D54FA}" type="parTrans" cxnId="{AFBBA921-9194-46F2-921D-0E3D4986F3F3}">
      <dgm:prSet/>
      <dgm:spPr/>
      <dgm:t>
        <a:bodyPr/>
        <a:lstStyle/>
        <a:p>
          <a:endParaRPr lang="en-US"/>
        </a:p>
      </dgm:t>
    </dgm:pt>
    <dgm:pt modelId="{75D68A8A-BA92-47EB-96B8-0B8B82C1431D}" type="sibTrans" cxnId="{AFBBA921-9194-46F2-921D-0E3D4986F3F3}">
      <dgm:prSet/>
      <dgm:spPr/>
      <dgm:t>
        <a:bodyPr/>
        <a:lstStyle/>
        <a:p>
          <a:endParaRPr lang="en-US"/>
        </a:p>
      </dgm:t>
    </dgm:pt>
    <dgm:pt modelId="{BA542890-8838-4750-8BC3-0BB871600F9D}">
      <dgm:prSet custT="1"/>
      <dgm:spPr/>
      <dgm:t>
        <a:bodyPr/>
        <a:lstStyle/>
        <a:p>
          <a:r>
            <a:rPr lang="en-US" sz="1800" dirty="0"/>
            <a:t>Update at 2 to 2:15 pm today, Nancy Ghanayem</a:t>
          </a:r>
        </a:p>
      </dgm:t>
    </dgm:pt>
    <dgm:pt modelId="{AAF26EC9-A85E-4F6B-B2D5-BE8D2B3A9117}" type="parTrans" cxnId="{75BABD09-64E4-4585-ABB4-91C1526AD83C}">
      <dgm:prSet/>
      <dgm:spPr/>
      <dgm:t>
        <a:bodyPr/>
        <a:lstStyle/>
        <a:p>
          <a:endParaRPr lang="en-US"/>
        </a:p>
      </dgm:t>
    </dgm:pt>
    <dgm:pt modelId="{EC9EFB74-BBCC-4E76-97F6-78FE9DA2E318}" type="sibTrans" cxnId="{75BABD09-64E4-4585-ABB4-91C1526AD83C}">
      <dgm:prSet/>
      <dgm:spPr/>
      <dgm:t>
        <a:bodyPr/>
        <a:lstStyle/>
        <a:p>
          <a:endParaRPr lang="en-US"/>
        </a:p>
      </dgm:t>
    </dgm:pt>
    <dgm:pt modelId="{F2B95844-BDDC-4905-9CDB-54B2BB176AE9}">
      <dgm:prSet/>
      <dgm:spPr/>
      <dgm:t>
        <a:bodyPr/>
        <a:lstStyle/>
        <a:p>
          <a:r>
            <a:rPr lang="en-US"/>
            <a:t>Partnership with CHD CORD clinical trial</a:t>
          </a:r>
        </a:p>
      </dgm:t>
    </dgm:pt>
    <dgm:pt modelId="{47C7FC74-CB71-4146-B1D2-65348EB04CAC}" type="parTrans" cxnId="{9062BCD1-9EB3-4A4A-844C-3680B413919A}">
      <dgm:prSet/>
      <dgm:spPr/>
      <dgm:t>
        <a:bodyPr/>
        <a:lstStyle/>
        <a:p>
          <a:endParaRPr lang="en-US"/>
        </a:p>
      </dgm:t>
    </dgm:pt>
    <dgm:pt modelId="{DDCC4843-55C7-4BE6-A375-D7CAD130823F}" type="sibTrans" cxnId="{9062BCD1-9EB3-4A4A-844C-3680B413919A}">
      <dgm:prSet/>
      <dgm:spPr/>
      <dgm:t>
        <a:bodyPr/>
        <a:lstStyle/>
        <a:p>
          <a:endParaRPr lang="en-US"/>
        </a:p>
      </dgm:t>
    </dgm:pt>
    <dgm:pt modelId="{D4318A01-C888-4D08-8831-749147B314BB}">
      <dgm:prSet custT="1"/>
      <dgm:spPr/>
      <dgm:t>
        <a:bodyPr/>
        <a:lstStyle/>
        <a:p>
          <a:r>
            <a:rPr lang="en-US" sz="1800" dirty="0"/>
            <a:t>NIH trial randomizing to early versus delayed cord clamping for fetuses with CHD</a:t>
          </a:r>
        </a:p>
      </dgm:t>
    </dgm:pt>
    <dgm:pt modelId="{5A41B00B-6B73-434D-88BC-963062400E68}" type="parTrans" cxnId="{1A8BAC22-91D3-4225-914A-47580ABE76E7}">
      <dgm:prSet/>
      <dgm:spPr/>
      <dgm:t>
        <a:bodyPr/>
        <a:lstStyle/>
        <a:p>
          <a:endParaRPr lang="en-US"/>
        </a:p>
      </dgm:t>
    </dgm:pt>
    <dgm:pt modelId="{C2839508-8AB3-4180-9387-7FC2426AAE17}" type="sibTrans" cxnId="{1A8BAC22-91D3-4225-914A-47580ABE76E7}">
      <dgm:prSet/>
      <dgm:spPr/>
      <dgm:t>
        <a:bodyPr/>
        <a:lstStyle/>
        <a:p>
          <a:endParaRPr lang="en-US"/>
        </a:p>
      </dgm:t>
    </dgm:pt>
    <dgm:pt modelId="{9D138937-5A99-48C6-94B6-402EC18A36A6}">
      <dgm:prSet custT="1"/>
      <dgm:spPr/>
      <dgm:t>
        <a:bodyPr/>
        <a:lstStyle/>
        <a:p>
          <a:r>
            <a:rPr lang="en-US" sz="1800" dirty="0"/>
            <a:t>6 year contract $120,000 with $27,000 as </a:t>
          </a:r>
          <a:r>
            <a:rPr lang="en-US" sz="1800" dirty="0" err="1"/>
            <a:t>indirects</a:t>
          </a:r>
          <a:r>
            <a:rPr lang="en-US" sz="1800" dirty="0"/>
            <a:t> to UM</a:t>
          </a:r>
        </a:p>
      </dgm:t>
    </dgm:pt>
    <dgm:pt modelId="{F8AE0484-4FC9-4F26-9C1E-3034BCE5A09B}" type="parTrans" cxnId="{B8B6BE84-ACE0-4A3C-AC68-94FA31366998}">
      <dgm:prSet/>
      <dgm:spPr/>
      <dgm:t>
        <a:bodyPr/>
        <a:lstStyle/>
        <a:p>
          <a:endParaRPr lang="en-US"/>
        </a:p>
      </dgm:t>
    </dgm:pt>
    <dgm:pt modelId="{32D66305-774E-4327-B8ED-0AD1FBE09C71}" type="sibTrans" cxnId="{B8B6BE84-ACE0-4A3C-AC68-94FA31366998}">
      <dgm:prSet/>
      <dgm:spPr/>
      <dgm:t>
        <a:bodyPr/>
        <a:lstStyle/>
        <a:p>
          <a:endParaRPr lang="en-US"/>
        </a:p>
      </dgm:t>
    </dgm:pt>
    <dgm:pt modelId="{8B496D2E-7482-4AB0-A66C-682C341A7142}">
      <dgm:prSet custT="1"/>
      <dgm:spPr/>
      <dgm:t>
        <a:bodyPr/>
        <a:lstStyle/>
        <a:p>
          <a:r>
            <a:rPr lang="en-US" sz="1800"/>
            <a:t>Contracts complete, first patients enrolled this month</a:t>
          </a:r>
        </a:p>
      </dgm:t>
    </dgm:pt>
    <dgm:pt modelId="{A1DC1C98-F0DC-4010-B1C6-02E9EAEC3896}" type="parTrans" cxnId="{21C8C091-8044-4A8E-B0B3-F5E70C21FAE7}">
      <dgm:prSet/>
      <dgm:spPr/>
      <dgm:t>
        <a:bodyPr/>
        <a:lstStyle/>
        <a:p>
          <a:endParaRPr lang="en-US"/>
        </a:p>
      </dgm:t>
    </dgm:pt>
    <dgm:pt modelId="{6428924E-8FE2-4233-BFEC-0154B1DF51DB}" type="sibTrans" cxnId="{21C8C091-8044-4A8E-B0B3-F5E70C21FAE7}">
      <dgm:prSet/>
      <dgm:spPr/>
      <dgm:t>
        <a:bodyPr/>
        <a:lstStyle/>
        <a:p>
          <a:endParaRPr lang="en-US"/>
        </a:p>
      </dgm:t>
    </dgm:pt>
    <dgm:pt modelId="{9634EA76-B84F-47D6-8E65-CA986AB71E23}">
      <dgm:prSet/>
      <dgm:spPr/>
      <dgm:t>
        <a:bodyPr/>
        <a:lstStyle/>
        <a:p>
          <a:r>
            <a:rPr lang="en-US"/>
            <a:t>New ArborMetrix modules</a:t>
          </a:r>
        </a:p>
      </dgm:t>
    </dgm:pt>
    <dgm:pt modelId="{224596FA-9705-466A-AA7E-8412364B3917}" type="parTrans" cxnId="{82B6D7DF-7D33-44BD-9BB2-351D06F7BCDC}">
      <dgm:prSet/>
      <dgm:spPr/>
      <dgm:t>
        <a:bodyPr/>
        <a:lstStyle/>
        <a:p>
          <a:endParaRPr lang="en-US"/>
        </a:p>
      </dgm:t>
    </dgm:pt>
    <dgm:pt modelId="{34905474-4FC6-40BE-9A86-0FA987E01C96}" type="sibTrans" cxnId="{82B6D7DF-7D33-44BD-9BB2-351D06F7BCDC}">
      <dgm:prSet/>
      <dgm:spPr/>
      <dgm:t>
        <a:bodyPr/>
        <a:lstStyle/>
        <a:p>
          <a:endParaRPr lang="en-US"/>
        </a:p>
      </dgm:t>
    </dgm:pt>
    <dgm:pt modelId="{E3E86893-E332-4926-BFDA-3022202F489E}">
      <dgm:prSet custT="1"/>
      <dgm:spPr/>
      <dgm:t>
        <a:bodyPr/>
        <a:lstStyle/>
        <a:p>
          <a:r>
            <a:rPr lang="en-US" sz="1800" dirty="0"/>
            <a:t>PREM, start 5/1/24</a:t>
          </a:r>
        </a:p>
      </dgm:t>
    </dgm:pt>
    <dgm:pt modelId="{B0D3ED02-607C-48D2-BEF1-2A2123D46B99}" type="parTrans" cxnId="{3E09757C-8E5C-4C9D-8D98-F65EF5EB23BB}">
      <dgm:prSet/>
      <dgm:spPr/>
      <dgm:t>
        <a:bodyPr/>
        <a:lstStyle/>
        <a:p>
          <a:endParaRPr lang="en-US"/>
        </a:p>
      </dgm:t>
    </dgm:pt>
    <dgm:pt modelId="{5B95A799-8AF7-446D-987E-F8431131377C}" type="sibTrans" cxnId="{3E09757C-8E5C-4C9D-8D98-F65EF5EB23BB}">
      <dgm:prSet/>
      <dgm:spPr/>
      <dgm:t>
        <a:bodyPr/>
        <a:lstStyle/>
        <a:p>
          <a:endParaRPr lang="en-US"/>
        </a:p>
      </dgm:t>
    </dgm:pt>
    <dgm:pt modelId="{C1CC8379-C1DC-48C6-83A7-46829675EE87}">
      <dgm:prSet custT="1"/>
      <dgm:spPr/>
      <dgm:t>
        <a:bodyPr/>
        <a:lstStyle/>
        <a:p>
          <a:r>
            <a:rPr lang="en-US" sz="1800" dirty="0"/>
            <a:t>Transfusion</a:t>
          </a:r>
        </a:p>
      </dgm:t>
    </dgm:pt>
    <dgm:pt modelId="{47D0FD09-8B40-497E-8D30-F4810B79E8AC}" type="parTrans" cxnId="{F6673F9F-56A5-420F-B7D0-B1E712135BD8}">
      <dgm:prSet/>
      <dgm:spPr/>
      <dgm:t>
        <a:bodyPr/>
        <a:lstStyle/>
        <a:p>
          <a:endParaRPr lang="en-US"/>
        </a:p>
      </dgm:t>
    </dgm:pt>
    <dgm:pt modelId="{71197B83-97A4-4ADE-8DED-CD14D47CEBD3}" type="sibTrans" cxnId="{F6673F9F-56A5-420F-B7D0-B1E712135BD8}">
      <dgm:prSet/>
      <dgm:spPr/>
      <dgm:t>
        <a:bodyPr/>
        <a:lstStyle/>
        <a:p>
          <a:endParaRPr lang="en-US"/>
        </a:p>
      </dgm:t>
    </dgm:pt>
    <dgm:pt modelId="{F5349981-46C7-475D-ADD4-2ED85B797A8B}">
      <dgm:prSet/>
      <dgm:spPr/>
      <dgm:t>
        <a:bodyPr/>
        <a:lstStyle/>
        <a:p>
          <a:r>
            <a:rPr lang="en-US"/>
            <a:t>Annual meeting</a:t>
          </a:r>
        </a:p>
      </dgm:t>
    </dgm:pt>
    <dgm:pt modelId="{A2F47E6A-07FB-4AEA-BC8A-D6D66E1EC029}" type="parTrans" cxnId="{F2FE88FD-8C25-464A-BB35-FF8D7315507F}">
      <dgm:prSet/>
      <dgm:spPr/>
      <dgm:t>
        <a:bodyPr/>
        <a:lstStyle/>
        <a:p>
          <a:endParaRPr lang="en-US"/>
        </a:p>
      </dgm:t>
    </dgm:pt>
    <dgm:pt modelId="{476B015F-6A72-45C3-B780-F05A58C317E1}" type="sibTrans" cxnId="{F2FE88FD-8C25-464A-BB35-FF8D7315507F}">
      <dgm:prSet/>
      <dgm:spPr/>
      <dgm:t>
        <a:bodyPr/>
        <a:lstStyle/>
        <a:p>
          <a:endParaRPr lang="en-US"/>
        </a:p>
      </dgm:t>
    </dgm:pt>
    <dgm:pt modelId="{162FBCA7-85A4-4AB5-9CB7-08B3C56B97AB}">
      <dgm:prSet custT="1"/>
      <dgm:spPr/>
      <dgm:t>
        <a:bodyPr/>
        <a:lstStyle/>
        <a:p>
          <a:r>
            <a:rPr lang="en-US" sz="1800" dirty="0"/>
            <a:t>Significant uptick in participation </a:t>
          </a:r>
        </a:p>
      </dgm:t>
    </dgm:pt>
    <dgm:pt modelId="{34B7049B-E2AE-4D0D-8E4D-A72D7BA92E9A}" type="parTrans" cxnId="{C649C351-03F3-4146-ADB6-6CD3D9040298}">
      <dgm:prSet/>
      <dgm:spPr/>
      <dgm:t>
        <a:bodyPr/>
        <a:lstStyle/>
        <a:p>
          <a:endParaRPr lang="en-US"/>
        </a:p>
      </dgm:t>
    </dgm:pt>
    <dgm:pt modelId="{D2804736-C1B8-43CC-ACC2-DBD588676EDC}" type="sibTrans" cxnId="{C649C351-03F3-4146-ADB6-6CD3D9040298}">
      <dgm:prSet/>
      <dgm:spPr/>
      <dgm:t>
        <a:bodyPr/>
        <a:lstStyle/>
        <a:p>
          <a:endParaRPr lang="en-US"/>
        </a:p>
      </dgm:t>
    </dgm:pt>
    <dgm:pt modelId="{DC6D7315-B6B8-457B-9318-B52AB184650F}">
      <dgm:prSet/>
      <dgm:spPr/>
      <dgm:t>
        <a:bodyPr/>
        <a:lstStyle/>
        <a:p>
          <a:r>
            <a:rPr lang="en-US"/>
            <a:t>New front facing website</a:t>
          </a:r>
        </a:p>
      </dgm:t>
    </dgm:pt>
    <dgm:pt modelId="{DF685682-2F02-4557-B3A6-8133712DCAB9}" type="parTrans" cxnId="{620E3E4C-EFA6-48E5-B434-59A0D47AC6FF}">
      <dgm:prSet/>
      <dgm:spPr/>
      <dgm:t>
        <a:bodyPr/>
        <a:lstStyle/>
        <a:p>
          <a:endParaRPr lang="en-US"/>
        </a:p>
      </dgm:t>
    </dgm:pt>
    <dgm:pt modelId="{DD8617DA-1D77-44ED-91A2-DAE338BF0A62}" type="sibTrans" cxnId="{620E3E4C-EFA6-48E5-B434-59A0D47AC6FF}">
      <dgm:prSet/>
      <dgm:spPr/>
      <dgm:t>
        <a:bodyPr/>
        <a:lstStyle/>
        <a:p>
          <a:endParaRPr lang="en-US"/>
        </a:p>
      </dgm:t>
    </dgm:pt>
    <dgm:pt modelId="{FE5CC792-F8DC-44DB-B5D6-F18EF0B70654}">
      <dgm:prSet custT="1"/>
      <dgm:spPr/>
      <dgm:t>
        <a:bodyPr/>
        <a:lstStyle/>
        <a:p>
          <a:r>
            <a:rPr lang="en-US" sz="1800" dirty="0"/>
            <a:t>Update at 10:30 am to noon today</a:t>
          </a:r>
        </a:p>
      </dgm:t>
    </dgm:pt>
    <dgm:pt modelId="{3F30E77C-1086-4BF5-93A8-880979D9F6C3}" type="parTrans" cxnId="{B6800A5B-F374-4E58-B781-BA86BD0A7ED4}">
      <dgm:prSet/>
      <dgm:spPr/>
      <dgm:t>
        <a:bodyPr/>
        <a:lstStyle/>
        <a:p>
          <a:endParaRPr lang="en-US"/>
        </a:p>
      </dgm:t>
    </dgm:pt>
    <dgm:pt modelId="{83CF2F43-629C-4DC1-BC3D-3CAD60FF63A0}" type="sibTrans" cxnId="{B6800A5B-F374-4E58-B781-BA86BD0A7ED4}">
      <dgm:prSet/>
      <dgm:spPr/>
      <dgm:t>
        <a:bodyPr/>
        <a:lstStyle/>
        <a:p>
          <a:endParaRPr lang="en-US"/>
        </a:p>
      </dgm:t>
    </dgm:pt>
    <dgm:pt modelId="{C88F6106-1BF3-0A45-AA5D-2061DFCE6F36}" type="pres">
      <dgm:prSet presAssocID="{46131320-9AE9-42D2-A6EF-6A6A3A15544E}" presName="linear" presStyleCnt="0">
        <dgm:presLayoutVars>
          <dgm:animLvl val="lvl"/>
          <dgm:resizeHandles val="exact"/>
        </dgm:presLayoutVars>
      </dgm:prSet>
      <dgm:spPr/>
    </dgm:pt>
    <dgm:pt modelId="{858BB380-1E33-CF4E-9956-F0C433042236}" type="pres">
      <dgm:prSet presAssocID="{C8E5C53E-96D2-4F5E-929C-5607BAA89A9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9A13B7E-0BBD-6B41-851D-4134E3822991}" type="pres">
      <dgm:prSet presAssocID="{C8E5C53E-96D2-4F5E-929C-5607BAA89A98}" presName="childText" presStyleLbl="revTx" presStyleIdx="0" presStyleCnt="6">
        <dgm:presLayoutVars>
          <dgm:bulletEnabled val="1"/>
        </dgm:presLayoutVars>
      </dgm:prSet>
      <dgm:spPr/>
    </dgm:pt>
    <dgm:pt modelId="{5FB04676-C782-934B-88B1-9A0D0D522AAB}" type="pres">
      <dgm:prSet presAssocID="{13468303-8AC6-47D4-A40D-44C22952F15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53CB277-7284-4746-B270-B87B5101013D}" type="pres">
      <dgm:prSet presAssocID="{13468303-8AC6-47D4-A40D-44C22952F159}" presName="childText" presStyleLbl="revTx" presStyleIdx="1" presStyleCnt="6">
        <dgm:presLayoutVars>
          <dgm:bulletEnabled val="1"/>
        </dgm:presLayoutVars>
      </dgm:prSet>
      <dgm:spPr/>
    </dgm:pt>
    <dgm:pt modelId="{27A20B25-7D09-B046-9F45-CD417CEFE9E3}" type="pres">
      <dgm:prSet presAssocID="{F2B95844-BDDC-4905-9CDB-54B2BB176AE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614DD34-7D5F-ED41-B769-CAFCC26CE4D4}" type="pres">
      <dgm:prSet presAssocID="{F2B95844-BDDC-4905-9CDB-54B2BB176AE9}" presName="childText" presStyleLbl="revTx" presStyleIdx="2" presStyleCnt="6">
        <dgm:presLayoutVars>
          <dgm:bulletEnabled val="1"/>
        </dgm:presLayoutVars>
      </dgm:prSet>
      <dgm:spPr/>
    </dgm:pt>
    <dgm:pt modelId="{49A3B2AD-20A7-A44D-9FA8-B7F1F2BD1123}" type="pres">
      <dgm:prSet presAssocID="{9634EA76-B84F-47D6-8E65-CA986AB71E23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133E0A3-648E-A248-B965-6FE42FD0EEC4}" type="pres">
      <dgm:prSet presAssocID="{9634EA76-B84F-47D6-8E65-CA986AB71E23}" presName="childText" presStyleLbl="revTx" presStyleIdx="3" presStyleCnt="6">
        <dgm:presLayoutVars>
          <dgm:bulletEnabled val="1"/>
        </dgm:presLayoutVars>
      </dgm:prSet>
      <dgm:spPr/>
    </dgm:pt>
    <dgm:pt modelId="{82BF035E-624C-A441-824D-E86804A868E8}" type="pres">
      <dgm:prSet presAssocID="{F5349981-46C7-475D-ADD4-2ED85B797A8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3FD516C-211E-9A44-AA5A-CAD2C8E5E316}" type="pres">
      <dgm:prSet presAssocID="{F5349981-46C7-475D-ADD4-2ED85B797A8B}" presName="childText" presStyleLbl="revTx" presStyleIdx="4" presStyleCnt="6">
        <dgm:presLayoutVars>
          <dgm:bulletEnabled val="1"/>
        </dgm:presLayoutVars>
      </dgm:prSet>
      <dgm:spPr/>
    </dgm:pt>
    <dgm:pt modelId="{E76ACE24-E008-5C42-B180-5C713238599E}" type="pres">
      <dgm:prSet presAssocID="{DC6D7315-B6B8-457B-9318-B52AB184650F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387DC4C7-DE95-9E40-89E9-5257CC675A3A}" type="pres">
      <dgm:prSet presAssocID="{DC6D7315-B6B8-457B-9318-B52AB184650F}" presName="childText" presStyleLbl="revTx" presStyleIdx="5" presStyleCnt="6">
        <dgm:presLayoutVars>
          <dgm:bulletEnabled val="1"/>
        </dgm:presLayoutVars>
      </dgm:prSet>
      <dgm:spPr/>
    </dgm:pt>
  </dgm:ptLst>
  <dgm:cxnLst>
    <dgm:cxn modelId="{75BABD09-64E4-4585-ABB4-91C1526AD83C}" srcId="{13468303-8AC6-47D4-A40D-44C22952F159}" destId="{BA542890-8838-4750-8BC3-0BB871600F9D}" srcOrd="0" destOrd="0" parTransId="{AAF26EC9-A85E-4F6B-B2D5-BE8D2B3A9117}" sibTransId="{EC9EFB74-BBCC-4E76-97F6-78FE9DA2E318}"/>
    <dgm:cxn modelId="{B5ACD413-C5E0-364D-95F8-648C838E747E}" type="presOf" srcId="{F2B95844-BDDC-4905-9CDB-54B2BB176AE9}" destId="{27A20B25-7D09-B046-9F45-CD417CEFE9E3}" srcOrd="0" destOrd="0" presId="urn:microsoft.com/office/officeart/2005/8/layout/vList2"/>
    <dgm:cxn modelId="{AFBBA921-9194-46F2-921D-0E3D4986F3F3}" srcId="{46131320-9AE9-42D2-A6EF-6A6A3A15544E}" destId="{13468303-8AC6-47D4-A40D-44C22952F159}" srcOrd="1" destOrd="0" parTransId="{D315EADE-B562-48F0-B7D8-D73E961D54FA}" sibTransId="{75D68A8A-BA92-47EB-96B8-0B8B82C1431D}"/>
    <dgm:cxn modelId="{1A8BAC22-91D3-4225-914A-47580ABE76E7}" srcId="{F2B95844-BDDC-4905-9CDB-54B2BB176AE9}" destId="{D4318A01-C888-4D08-8831-749147B314BB}" srcOrd="0" destOrd="0" parTransId="{5A41B00B-6B73-434D-88BC-963062400E68}" sibTransId="{C2839508-8AB3-4180-9387-7FC2426AAE17}"/>
    <dgm:cxn modelId="{23900840-B196-4219-B979-54D12209F805}" srcId="{C8E5C53E-96D2-4F5E-929C-5607BAA89A98}" destId="{16BB3AE1-1B17-473A-92FD-C4EA6D2743B0}" srcOrd="0" destOrd="0" parTransId="{CBC16623-0F76-416D-B68B-76C130C43A57}" sibTransId="{B0AEE14F-2A96-41A1-A0F8-8686E0694BEB}"/>
    <dgm:cxn modelId="{3876BF43-744B-0744-BE9A-6E48FD04E2E4}" type="presOf" srcId="{C8E5C53E-96D2-4F5E-929C-5607BAA89A98}" destId="{858BB380-1E33-CF4E-9956-F0C433042236}" srcOrd="0" destOrd="0" presId="urn:microsoft.com/office/officeart/2005/8/layout/vList2"/>
    <dgm:cxn modelId="{620E3E4C-EFA6-48E5-B434-59A0D47AC6FF}" srcId="{46131320-9AE9-42D2-A6EF-6A6A3A15544E}" destId="{DC6D7315-B6B8-457B-9318-B52AB184650F}" srcOrd="5" destOrd="0" parTransId="{DF685682-2F02-4557-B3A6-8133712DCAB9}" sibTransId="{DD8617DA-1D77-44ED-91A2-DAE338BF0A62}"/>
    <dgm:cxn modelId="{C649C351-03F3-4146-ADB6-6CD3D9040298}" srcId="{F5349981-46C7-475D-ADD4-2ED85B797A8B}" destId="{162FBCA7-85A4-4AB5-9CB7-08B3C56B97AB}" srcOrd="0" destOrd="0" parTransId="{34B7049B-E2AE-4D0D-8E4D-A72D7BA92E9A}" sibTransId="{D2804736-C1B8-43CC-ACC2-DBD588676EDC}"/>
    <dgm:cxn modelId="{0F32B757-8A64-1C4C-BB5B-51B44C342CD0}" type="presOf" srcId="{9D138937-5A99-48C6-94B6-402EC18A36A6}" destId="{1614DD34-7D5F-ED41-B769-CAFCC26CE4D4}" srcOrd="0" destOrd="1" presId="urn:microsoft.com/office/officeart/2005/8/layout/vList2"/>
    <dgm:cxn modelId="{B6800A5B-F374-4E58-B781-BA86BD0A7ED4}" srcId="{DC6D7315-B6B8-457B-9318-B52AB184650F}" destId="{FE5CC792-F8DC-44DB-B5D6-F18EF0B70654}" srcOrd="0" destOrd="0" parTransId="{3F30E77C-1086-4BF5-93A8-880979D9F6C3}" sibTransId="{83CF2F43-629C-4DC1-BC3D-3CAD60FF63A0}"/>
    <dgm:cxn modelId="{311A875D-2670-4299-B3DC-F8D0DD53C9D4}" srcId="{46131320-9AE9-42D2-A6EF-6A6A3A15544E}" destId="{C8E5C53E-96D2-4F5E-929C-5607BAA89A98}" srcOrd="0" destOrd="0" parTransId="{2A87455E-607B-49B6-9AC5-A5C445FC3E4A}" sibTransId="{4B6A6348-D3C0-4B13-A597-2F664C1F54B6}"/>
    <dgm:cxn modelId="{F62FCD5D-F49F-3848-8A5F-C717312E39D6}" type="presOf" srcId="{BA542890-8838-4750-8BC3-0BB871600F9D}" destId="{A53CB277-7284-4746-B270-B87B5101013D}" srcOrd="0" destOrd="0" presId="urn:microsoft.com/office/officeart/2005/8/layout/vList2"/>
    <dgm:cxn modelId="{4F46F961-7B88-A841-B215-9D33B3C5FC31}" type="presOf" srcId="{DC6D7315-B6B8-457B-9318-B52AB184650F}" destId="{E76ACE24-E008-5C42-B180-5C713238599E}" srcOrd="0" destOrd="0" presId="urn:microsoft.com/office/officeart/2005/8/layout/vList2"/>
    <dgm:cxn modelId="{C33E3E64-8BEB-334A-A365-F08ADF50A9B4}" type="presOf" srcId="{46131320-9AE9-42D2-A6EF-6A6A3A15544E}" destId="{C88F6106-1BF3-0A45-AA5D-2061DFCE6F36}" srcOrd="0" destOrd="0" presId="urn:microsoft.com/office/officeart/2005/8/layout/vList2"/>
    <dgm:cxn modelId="{7A959B66-71B6-4E4F-BB2E-258419F22F51}" type="presOf" srcId="{FE5CC792-F8DC-44DB-B5D6-F18EF0B70654}" destId="{387DC4C7-DE95-9E40-89E9-5257CC675A3A}" srcOrd="0" destOrd="0" presId="urn:microsoft.com/office/officeart/2005/8/layout/vList2"/>
    <dgm:cxn modelId="{DFDA9C73-FB4C-124D-9C95-0E71656E4429}" type="presOf" srcId="{16BB3AE1-1B17-473A-92FD-C4EA6D2743B0}" destId="{99A13B7E-0BBD-6B41-851D-4134E3822991}" srcOrd="0" destOrd="0" presId="urn:microsoft.com/office/officeart/2005/8/layout/vList2"/>
    <dgm:cxn modelId="{3E09757C-8E5C-4C9D-8D98-F65EF5EB23BB}" srcId="{9634EA76-B84F-47D6-8E65-CA986AB71E23}" destId="{E3E86893-E332-4926-BFDA-3022202F489E}" srcOrd="0" destOrd="0" parTransId="{B0D3ED02-607C-48D2-BEF1-2A2123D46B99}" sibTransId="{5B95A799-8AF7-446D-987E-F8431131377C}"/>
    <dgm:cxn modelId="{B8B6BE84-ACE0-4A3C-AC68-94FA31366998}" srcId="{F2B95844-BDDC-4905-9CDB-54B2BB176AE9}" destId="{9D138937-5A99-48C6-94B6-402EC18A36A6}" srcOrd="1" destOrd="0" parTransId="{F8AE0484-4FC9-4F26-9C1E-3034BCE5A09B}" sibTransId="{32D66305-774E-4327-B8ED-0AD1FBE09C71}"/>
    <dgm:cxn modelId="{21C8C091-8044-4A8E-B0B3-F5E70C21FAE7}" srcId="{F2B95844-BDDC-4905-9CDB-54B2BB176AE9}" destId="{8B496D2E-7482-4AB0-A66C-682C341A7142}" srcOrd="2" destOrd="0" parTransId="{A1DC1C98-F0DC-4010-B1C6-02E9EAEC3896}" sibTransId="{6428924E-8FE2-4233-BFEC-0154B1DF51DB}"/>
    <dgm:cxn modelId="{EA296097-54F3-AF4A-A4FE-69F5A1FDA622}" type="presOf" srcId="{C1CC8379-C1DC-48C6-83A7-46829675EE87}" destId="{8133E0A3-648E-A248-B965-6FE42FD0EEC4}" srcOrd="0" destOrd="1" presId="urn:microsoft.com/office/officeart/2005/8/layout/vList2"/>
    <dgm:cxn modelId="{F6673F9F-56A5-420F-B7D0-B1E712135BD8}" srcId="{9634EA76-B84F-47D6-8E65-CA986AB71E23}" destId="{C1CC8379-C1DC-48C6-83A7-46829675EE87}" srcOrd="1" destOrd="0" parTransId="{47D0FD09-8B40-497E-8D30-F4810B79E8AC}" sibTransId="{71197B83-97A4-4ADE-8DED-CD14D47CEBD3}"/>
    <dgm:cxn modelId="{9C2020A0-7EE6-DA45-8C6A-790F80E55F2B}" type="presOf" srcId="{13468303-8AC6-47D4-A40D-44C22952F159}" destId="{5FB04676-C782-934B-88B1-9A0D0D522AAB}" srcOrd="0" destOrd="0" presId="urn:microsoft.com/office/officeart/2005/8/layout/vList2"/>
    <dgm:cxn modelId="{B3CE28BE-ED70-1246-9147-44B615505EFF}" type="presOf" srcId="{162FBCA7-85A4-4AB5-9CB7-08B3C56B97AB}" destId="{F3FD516C-211E-9A44-AA5A-CAD2C8E5E316}" srcOrd="0" destOrd="0" presId="urn:microsoft.com/office/officeart/2005/8/layout/vList2"/>
    <dgm:cxn modelId="{9D0C2FC8-F170-1D44-A226-D35208AAE11F}" type="presOf" srcId="{F5349981-46C7-475D-ADD4-2ED85B797A8B}" destId="{82BF035E-624C-A441-824D-E86804A868E8}" srcOrd="0" destOrd="0" presId="urn:microsoft.com/office/officeart/2005/8/layout/vList2"/>
    <dgm:cxn modelId="{9062BCD1-9EB3-4A4A-844C-3680B413919A}" srcId="{46131320-9AE9-42D2-A6EF-6A6A3A15544E}" destId="{F2B95844-BDDC-4905-9CDB-54B2BB176AE9}" srcOrd="2" destOrd="0" parTransId="{47C7FC74-CB71-4146-B1D2-65348EB04CAC}" sibTransId="{DDCC4843-55C7-4BE6-A375-D7CAD130823F}"/>
    <dgm:cxn modelId="{FB5600D6-544A-D945-94B1-387D2C5B6EFF}" type="presOf" srcId="{9634EA76-B84F-47D6-8E65-CA986AB71E23}" destId="{49A3B2AD-20A7-A44D-9FA8-B7F1F2BD1123}" srcOrd="0" destOrd="0" presId="urn:microsoft.com/office/officeart/2005/8/layout/vList2"/>
    <dgm:cxn modelId="{82B6D7DF-7D33-44BD-9BB2-351D06F7BCDC}" srcId="{46131320-9AE9-42D2-A6EF-6A6A3A15544E}" destId="{9634EA76-B84F-47D6-8E65-CA986AB71E23}" srcOrd="3" destOrd="0" parTransId="{224596FA-9705-466A-AA7E-8412364B3917}" sibTransId="{34905474-4FC6-40BE-9A86-0FA987E01C96}"/>
    <dgm:cxn modelId="{E26670E0-9880-DF4A-BF22-58CE62603E6C}" type="presOf" srcId="{D4318A01-C888-4D08-8831-749147B314BB}" destId="{1614DD34-7D5F-ED41-B769-CAFCC26CE4D4}" srcOrd="0" destOrd="0" presId="urn:microsoft.com/office/officeart/2005/8/layout/vList2"/>
    <dgm:cxn modelId="{CA3D87EC-7301-EB4B-A4B1-3AC6E4942291}" type="presOf" srcId="{E3E86893-E332-4926-BFDA-3022202F489E}" destId="{8133E0A3-648E-A248-B965-6FE42FD0EEC4}" srcOrd="0" destOrd="0" presId="urn:microsoft.com/office/officeart/2005/8/layout/vList2"/>
    <dgm:cxn modelId="{F2FE88FD-8C25-464A-BB35-FF8D7315507F}" srcId="{46131320-9AE9-42D2-A6EF-6A6A3A15544E}" destId="{F5349981-46C7-475D-ADD4-2ED85B797A8B}" srcOrd="4" destOrd="0" parTransId="{A2F47E6A-07FB-4AEA-BC8A-D6D66E1EC029}" sibTransId="{476B015F-6A72-45C3-B780-F05A58C317E1}"/>
    <dgm:cxn modelId="{CEAC5FFE-C764-EB4D-9207-000E64731B6A}" type="presOf" srcId="{8B496D2E-7482-4AB0-A66C-682C341A7142}" destId="{1614DD34-7D5F-ED41-B769-CAFCC26CE4D4}" srcOrd="0" destOrd="2" presId="urn:microsoft.com/office/officeart/2005/8/layout/vList2"/>
    <dgm:cxn modelId="{11FB29AE-1EBF-0542-9639-DF3C08EE899E}" type="presParOf" srcId="{C88F6106-1BF3-0A45-AA5D-2061DFCE6F36}" destId="{858BB380-1E33-CF4E-9956-F0C433042236}" srcOrd="0" destOrd="0" presId="urn:microsoft.com/office/officeart/2005/8/layout/vList2"/>
    <dgm:cxn modelId="{B8DFC717-1757-8B46-9531-5989B3DAF30E}" type="presParOf" srcId="{C88F6106-1BF3-0A45-AA5D-2061DFCE6F36}" destId="{99A13B7E-0BBD-6B41-851D-4134E3822991}" srcOrd="1" destOrd="0" presId="urn:microsoft.com/office/officeart/2005/8/layout/vList2"/>
    <dgm:cxn modelId="{214625B3-FE13-E844-B309-981BD370BAAD}" type="presParOf" srcId="{C88F6106-1BF3-0A45-AA5D-2061DFCE6F36}" destId="{5FB04676-C782-934B-88B1-9A0D0D522AAB}" srcOrd="2" destOrd="0" presId="urn:microsoft.com/office/officeart/2005/8/layout/vList2"/>
    <dgm:cxn modelId="{96BEA930-82E4-7446-AE5F-E919EFA8B748}" type="presParOf" srcId="{C88F6106-1BF3-0A45-AA5D-2061DFCE6F36}" destId="{A53CB277-7284-4746-B270-B87B5101013D}" srcOrd="3" destOrd="0" presId="urn:microsoft.com/office/officeart/2005/8/layout/vList2"/>
    <dgm:cxn modelId="{A146DEDD-5889-4647-AC0B-A8087BCC028F}" type="presParOf" srcId="{C88F6106-1BF3-0A45-AA5D-2061DFCE6F36}" destId="{27A20B25-7D09-B046-9F45-CD417CEFE9E3}" srcOrd="4" destOrd="0" presId="urn:microsoft.com/office/officeart/2005/8/layout/vList2"/>
    <dgm:cxn modelId="{3398D478-D2CF-4F48-B89A-70F23BD0418A}" type="presParOf" srcId="{C88F6106-1BF3-0A45-AA5D-2061DFCE6F36}" destId="{1614DD34-7D5F-ED41-B769-CAFCC26CE4D4}" srcOrd="5" destOrd="0" presId="urn:microsoft.com/office/officeart/2005/8/layout/vList2"/>
    <dgm:cxn modelId="{CC8B4B82-476B-1044-99B7-194B3703ED47}" type="presParOf" srcId="{C88F6106-1BF3-0A45-AA5D-2061DFCE6F36}" destId="{49A3B2AD-20A7-A44D-9FA8-B7F1F2BD1123}" srcOrd="6" destOrd="0" presId="urn:microsoft.com/office/officeart/2005/8/layout/vList2"/>
    <dgm:cxn modelId="{3746E777-98C6-BE4D-AEBA-C7D1077EA048}" type="presParOf" srcId="{C88F6106-1BF3-0A45-AA5D-2061DFCE6F36}" destId="{8133E0A3-648E-A248-B965-6FE42FD0EEC4}" srcOrd="7" destOrd="0" presId="urn:microsoft.com/office/officeart/2005/8/layout/vList2"/>
    <dgm:cxn modelId="{E9D0F704-F741-AF49-A9D7-70F4B3D7CF8E}" type="presParOf" srcId="{C88F6106-1BF3-0A45-AA5D-2061DFCE6F36}" destId="{82BF035E-624C-A441-824D-E86804A868E8}" srcOrd="8" destOrd="0" presId="urn:microsoft.com/office/officeart/2005/8/layout/vList2"/>
    <dgm:cxn modelId="{CCAE9AEF-4519-1543-BA3F-12A63FFF31C1}" type="presParOf" srcId="{C88F6106-1BF3-0A45-AA5D-2061DFCE6F36}" destId="{F3FD516C-211E-9A44-AA5A-CAD2C8E5E316}" srcOrd="9" destOrd="0" presId="urn:microsoft.com/office/officeart/2005/8/layout/vList2"/>
    <dgm:cxn modelId="{79E98514-635E-D447-B4BD-D673FC1E7CBA}" type="presParOf" srcId="{C88F6106-1BF3-0A45-AA5D-2061DFCE6F36}" destId="{E76ACE24-E008-5C42-B180-5C713238599E}" srcOrd="10" destOrd="0" presId="urn:microsoft.com/office/officeart/2005/8/layout/vList2"/>
    <dgm:cxn modelId="{0281107B-34EB-FB4F-AD1A-2483F159F9F5}" type="presParOf" srcId="{C88F6106-1BF3-0A45-AA5D-2061DFCE6F36}" destId="{387DC4C7-DE95-9E40-89E9-5257CC675A3A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3EDA5-6FAF-1445-BBC9-B949DF8747E4}">
      <dsp:nvSpPr>
        <dsp:cNvPr id="0" name=""/>
        <dsp:cNvSpPr/>
      </dsp:nvSpPr>
      <dsp:spPr>
        <a:xfrm>
          <a:off x="0" y="882645"/>
          <a:ext cx="5756787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baseline="0" dirty="0"/>
            <a:t>Accuracy of data on reporting platform</a:t>
          </a:r>
          <a:endParaRPr lang="en-US" sz="2300" kern="1200" dirty="0"/>
        </a:p>
      </dsp:txBody>
      <dsp:txXfrm>
        <a:off x="26930" y="909575"/>
        <a:ext cx="5702927" cy="497795"/>
      </dsp:txXfrm>
    </dsp:sp>
    <dsp:sp modelId="{C47CC4B8-D216-164D-BCA3-BC81271FDAFE}">
      <dsp:nvSpPr>
        <dsp:cNvPr id="0" name=""/>
        <dsp:cNvSpPr/>
      </dsp:nvSpPr>
      <dsp:spPr>
        <a:xfrm>
          <a:off x="0" y="1500544"/>
          <a:ext cx="5756787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Accuracy of risk models on reporting platform</a:t>
          </a:r>
        </a:p>
      </dsp:txBody>
      <dsp:txXfrm>
        <a:off x="26930" y="1527474"/>
        <a:ext cx="5702927" cy="497795"/>
      </dsp:txXfrm>
    </dsp:sp>
    <dsp:sp modelId="{5E29859D-EC93-A545-B03B-CEFE5FD76A24}">
      <dsp:nvSpPr>
        <dsp:cNvPr id="0" name=""/>
        <dsp:cNvSpPr/>
      </dsp:nvSpPr>
      <dsp:spPr>
        <a:xfrm>
          <a:off x="0" y="2118435"/>
          <a:ext cx="5756787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Scholarly</a:t>
          </a:r>
          <a:r>
            <a:rPr lang="en-US" sz="2300" kern="1200" baseline="0" dirty="0"/>
            <a:t> publications</a:t>
          </a:r>
          <a:endParaRPr lang="en-US" sz="2300" kern="1200" dirty="0"/>
        </a:p>
      </dsp:txBody>
      <dsp:txXfrm>
        <a:off x="26930" y="2145365"/>
        <a:ext cx="5702927" cy="497795"/>
      </dsp:txXfrm>
    </dsp:sp>
    <dsp:sp modelId="{256F4F76-E6D9-6B42-8578-F1C954570688}">
      <dsp:nvSpPr>
        <dsp:cNvPr id="0" name=""/>
        <dsp:cNvSpPr/>
      </dsp:nvSpPr>
      <dsp:spPr>
        <a:xfrm>
          <a:off x="0" y="2736330"/>
          <a:ext cx="5756787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Partnering with clinical trials</a:t>
          </a:r>
        </a:p>
      </dsp:txBody>
      <dsp:txXfrm>
        <a:off x="26930" y="2763260"/>
        <a:ext cx="5702927" cy="497795"/>
      </dsp:txXfrm>
    </dsp:sp>
    <dsp:sp modelId="{4F520AFF-896A-0142-8C16-99D734399C73}">
      <dsp:nvSpPr>
        <dsp:cNvPr id="0" name=""/>
        <dsp:cNvSpPr/>
      </dsp:nvSpPr>
      <dsp:spPr>
        <a:xfrm>
          <a:off x="0" y="3354225"/>
          <a:ext cx="5756787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Supporting QI projects</a:t>
          </a:r>
        </a:p>
      </dsp:txBody>
      <dsp:txXfrm>
        <a:off x="26930" y="3381155"/>
        <a:ext cx="5702927" cy="497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79BF6-0A43-1A41-907E-0D1E5B532717}">
      <dsp:nvSpPr>
        <dsp:cNvPr id="0" name=""/>
        <dsp:cNvSpPr/>
      </dsp:nvSpPr>
      <dsp:spPr>
        <a:xfrm>
          <a:off x="0" y="65169"/>
          <a:ext cx="10515600" cy="6435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/>
            <a:t>Weekly user feedback calls, twice monthly join with PAC</a:t>
          </a:r>
          <a:r>
            <a:rPr lang="en-US" sz="2500" kern="1200" baseline="30000" dirty="0"/>
            <a:t>3</a:t>
          </a:r>
          <a:endParaRPr lang="en-US" sz="2500" kern="1200" dirty="0"/>
        </a:p>
      </dsp:txBody>
      <dsp:txXfrm>
        <a:off x="31413" y="96582"/>
        <a:ext cx="10452774" cy="580674"/>
      </dsp:txXfrm>
    </dsp:sp>
    <dsp:sp modelId="{89FE66D8-78FB-B343-92E8-0120B6F09B86}">
      <dsp:nvSpPr>
        <dsp:cNvPr id="0" name=""/>
        <dsp:cNvSpPr/>
      </dsp:nvSpPr>
      <dsp:spPr>
        <a:xfrm>
          <a:off x="0" y="780669"/>
          <a:ext cx="10515600" cy="643500"/>
        </a:xfrm>
        <a:prstGeom prst="round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Minutes taken of feedback calls</a:t>
          </a:r>
        </a:p>
      </dsp:txBody>
      <dsp:txXfrm>
        <a:off x="31413" y="812082"/>
        <a:ext cx="10452774" cy="580674"/>
      </dsp:txXfrm>
    </dsp:sp>
    <dsp:sp modelId="{EE421C5F-27D1-E741-A8C6-81DD002790A9}">
      <dsp:nvSpPr>
        <dsp:cNvPr id="0" name=""/>
        <dsp:cNvSpPr/>
      </dsp:nvSpPr>
      <dsp:spPr>
        <a:xfrm>
          <a:off x="0" y="1496169"/>
          <a:ext cx="10515600" cy="643500"/>
        </a:xfrm>
        <a:prstGeom prst="round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Biannual update to Data Definitions manual</a:t>
          </a:r>
        </a:p>
      </dsp:txBody>
      <dsp:txXfrm>
        <a:off x="31413" y="1527582"/>
        <a:ext cx="10452774" cy="580674"/>
      </dsp:txXfrm>
    </dsp:sp>
    <dsp:sp modelId="{778B1BE4-BC1C-3C48-9DC2-003602A773BD}">
      <dsp:nvSpPr>
        <dsp:cNvPr id="0" name=""/>
        <dsp:cNvSpPr/>
      </dsp:nvSpPr>
      <dsp:spPr>
        <a:xfrm>
          <a:off x="0" y="2211669"/>
          <a:ext cx="10515600" cy="643500"/>
        </a:xfrm>
        <a:prstGeom prst="round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Training sessions quarterly, 9 hours in one week</a:t>
          </a:r>
        </a:p>
      </dsp:txBody>
      <dsp:txXfrm>
        <a:off x="31413" y="2243082"/>
        <a:ext cx="10452774" cy="580674"/>
      </dsp:txXfrm>
    </dsp:sp>
    <dsp:sp modelId="{0671CB0C-5D04-2542-B9A5-F74510CE8E3B}">
      <dsp:nvSpPr>
        <dsp:cNvPr id="0" name=""/>
        <dsp:cNvSpPr/>
      </dsp:nvSpPr>
      <dsp:spPr>
        <a:xfrm>
          <a:off x="0" y="2927169"/>
          <a:ext cx="10515600" cy="643500"/>
        </a:xfrm>
        <a:prstGeom prst="round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Email queries</a:t>
          </a:r>
        </a:p>
      </dsp:txBody>
      <dsp:txXfrm>
        <a:off x="31413" y="2958582"/>
        <a:ext cx="10452774" cy="580674"/>
      </dsp:txXfrm>
    </dsp:sp>
    <dsp:sp modelId="{2631A67F-D5B0-3442-A17F-2EED67986A95}">
      <dsp:nvSpPr>
        <dsp:cNvPr id="0" name=""/>
        <dsp:cNvSpPr/>
      </dsp:nvSpPr>
      <dsp:spPr>
        <a:xfrm>
          <a:off x="0" y="3642669"/>
          <a:ext cx="10515600" cy="6435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/>
            <a:t>Audits</a:t>
          </a:r>
          <a:endParaRPr lang="en-US" sz="2500" kern="1200" dirty="0"/>
        </a:p>
      </dsp:txBody>
      <dsp:txXfrm>
        <a:off x="31413" y="3674082"/>
        <a:ext cx="10452774" cy="5806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8BB380-1E33-CF4E-9956-F0C433042236}">
      <dsp:nvSpPr>
        <dsp:cNvPr id="0" name=""/>
        <dsp:cNvSpPr/>
      </dsp:nvSpPr>
      <dsp:spPr>
        <a:xfrm>
          <a:off x="0" y="44938"/>
          <a:ext cx="7559504" cy="5036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URiM Mentorship Program</a:t>
          </a:r>
        </a:p>
      </dsp:txBody>
      <dsp:txXfrm>
        <a:off x="24588" y="69526"/>
        <a:ext cx="7510328" cy="454509"/>
      </dsp:txXfrm>
    </dsp:sp>
    <dsp:sp modelId="{99A13B7E-0BBD-6B41-851D-4134E3822991}">
      <dsp:nvSpPr>
        <dsp:cNvPr id="0" name=""/>
        <dsp:cNvSpPr/>
      </dsp:nvSpPr>
      <dsp:spPr>
        <a:xfrm>
          <a:off x="0" y="548623"/>
          <a:ext cx="7559504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14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First project submitted to SRC for the May meeting</a:t>
          </a:r>
        </a:p>
      </dsp:txBody>
      <dsp:txXfrm>
        <a:off x="0" y="548623"/>
        <a:ext cx="7559504" cy="347760"/>
      </dsp:txXfrm>
    </dsp:sp>
    <dsp:sp modelId="{5FB04676-C782-934B-88B1-9A0D0D522AAB}">
      <dsp:nvSpPr>
        <dsp:cNvPr id="0" name=""/>
        <dsp:cNvSpPr/>
      </dsp:nvSpPr>
      <dsp:spPr>
        <a:xfrm>
          <a:off x="0" y="896383"/>
          <a:ext cx="7559504" cy="503685"/>
        </a:xfrm>
        <a:prstGeom prst="round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Clinical Outcomes Support Team (COST)</a:t>
          </a:r>
        </a:p>
      </dsp:txBody>
      <dsp:txXfrm>
        <a:off x="24588" y="920971"/>
        <a:ext cx="7510328" cy="454509"/>
      </dsp:txXfrm>
    </dsp:sp>
    <dsp:sp modelId="{A53CB277-7284-4746-B270-B87B5101013D}">
      <dsp:nvSpPr>
        <dsp:cNvPr id="0" name=""/>
        <dsp:cNvSpPr/>
      </dsp:nvSpPr>
      <dsp:spPr>
        <a:xfrm>
          <a:off x="0" y="1400068"/>
          <a:ext cx="7559504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14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Update at 2 to 2:15 pm today, Nancy Ghanayem</a:t>
          </a:r>
        </a:p>
      </dsp:txBody>
      <dsp:txXfrm>
        <a:off x="0" y="1400068"/>
        <a:ext cx="7559504" cy="347760"/>
      </dsp:txXfrm>
    </dsp:sp>
    <dsp:sp modelId="{27A20B25-7D09-B046-9F45-CD417CEFE9E3}">
      <dsp:nvSpPr>
        <dsp:cNvPr id="0" name=""/>
        <dsp:cNvSpPr/>
      </dsp:nvSpPr>
      <dsp:spPr>
        <a:xfrm>
          <a:off x="0" y="1747828"/>
          <a:ext cx="7559504" cy="503685"/>
        </a:xfrm>
        <a:prstGeom prst="round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Partnership with CHD CORD clinical trial</a:t>
          </a:r>
        </a:p>
      </dsp:txBody>
      <dsp:txXfrm>
        <a:off x="24588" y="1772416"/>
        <a:ext cx="7510328" cy="454509"/>
      </dsp:txXfrm>
    </dsp:sp>
    <dsp:sp modelId="{1614DD34-7D5F-ED41-B769-CAFCC26CE4D4}">
      <dsp:nvSpPr>
        <dsp:cNvPr id="0" name=""/>
        <dsp:cNvSpPr/>
      </dsp:nvSpPr>
      <dsp:spPr>
        <a:xfrm>
          <a:off x="0" y="2251513"/>
          <a:ext cx="7559504" cy="1173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14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NIH trial randomizing to early versus delayed cord clamping for fetuses with CHD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6 year contract $120,000 with $27,000 as </a:t>
          </a:r>
          <a:r>
            <a:rPr lang="en-US" sz="1800" kern="1200" dirty="0" err="1"/>
            <a:t>indirects</a:t>
          </a:r>
          <a:r>
            <a:rPr lang="en-US" sz="1800" kern="1200" dirty="0"/>
            <a:t> to UM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Contracts complete, first patients enrolled this month</a:t>
          </a:r>
        </a:p>
      </dsp:txBody>
      <dsp:txXfrm>
        <a:off x="0" y="2251513"/>
        <a:ext cx="7559504" cy="1173690"/>
      </dsp:txXfrm>
    </dsp:sp>
    <dsp:sp modelId="{49A3B2AD-20A7-A44D-9FA8-B7F1F2BD1123}">
      <dsp:nvSpPr>
        <dsp:cNvPr id="0" name=""/>
        <dsp:cNvSpPr/>
      </dsp:nvSpPr>
      <dsp:spPr>
        <a:xfrm>
          <a:off x="0" y="3425203"/>
          <a:ext cx="7559504" cy="503685"/>
        </a:xfrm>
        <a:prstGeom prst="round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New ArborMetrix modules</a:t>
          </a:r>
        </a:p>
      </dsp:txBody>
      <dsp:txXfrm>
        <a:off x="24588" y="3449791"/>
        <a:ext cx="7510328" cy="454509"/>
      </dsp:txXfrm>
    </dsp:sp>
    <dsp:sp modelId="{8133E0A3-648E-A248-B965-6FE42FD0EEC4}">
      <dsp:nvSpPr>
        <dsp:cNvPr id="0" name=""/>
        <dsp:cNvSpPr/>
      </dsp:nvSpPr>
      <dsp:spPr>
        <a:xfrm>
          <a:off x="0" y="3928888"/>
          <a:ext cx="7559504" cy="608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14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PREM, start 5/1/24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Transfusion</a:t>
          </a:r>
        </a:p>
      </dsp:txBody>
      <dsp:txXfrm>
        <a:off x="0" y="3928888"/>
        <a:ext cx="7559504" cy="608580"/>
      </dsp:txXfrm>
    </dsp:sp>
    <dsp:sp modelId="{82BF035E-624C-A441-824D-E86804A868E8}">
      <dsp:nvSpPr>
        <dsp:cNvPr id="0" name=""/>
        <dsp:cNvSpPr/>
      </dsp:nvSpPr>
      <dsp:spPr>
        <a:xfrm>
          <a:off x="0" y="4537468"/>
          <a:ext cx="7559504" cy="503685"/>
        </a:xfrm>
        <a:prstGeom prst="round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Annual meeting</a:t>
          </a:r>
        </a:p>
      </dsp:txBody>
      <dsp:txXfrm>
        <a:off x="24588" y="4562056"/>
        <a:ext cx="7510328" cy="454509"/>
      </dsp:txXfrm>
    </dsp:sp>
    <dsp:sp modelId="{F3FD516C-211E-9A44-AA5A-CAD2C8E5E316}">
      <dsp:nvSpPr>
        <dsp:cNvPr id="0" name=""/>
        <dsp:cNvSpPr/>
      </dsp:nvSpPr>
      <dsp:spPr>
        <a:xfrm>
          <a:off x="0" y="5041153"/>
          <a:ext cx="7559504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14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Significant uptick in participation </a:t>
          </a:r>
        </a:p>
      </dsp:txBody>
      <dsp:txXfrm>
        <a:off x="0" y="5041153"/>
        <a:ext cx="7559504" cy="347760"/>
      </dsp:txXfrm>
    </dsp:sp>
    <dsp:sp modelId="{E76ACE24-E008-5C42-B180-5C713238599E}">
      <dsp:nvSpPr>
        <dsp:cNvPr id="0" name=""/>
        <dsp:cNvSpPr/>
      </dsp:nvSpPr>
      <dsp:spPr>
        <a:xfrm>
          <a:off x="0" y="5388913"/>
          <a:ext cx="7559504" cy="50368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New front facing website</a:t>
          </a:r>
        </a:p>
      </dsp:txBody>
      <dsp:txXfrm>
        <a:off x="24588" y="5413501"/>
        <a:ext cx="7510328" cy="454509"/>
      </dsp:txXfrm>
    </dsp:sp>
    <dsp:sp modelId="{387DC4C7-DE95-9E40-89E9-5257CC675A3A}">
      <dsp:nvSpPr>
        <dsp:cNvPr id="0" name=""/>
        <dsp:cNvSpPr/>
      </dsp:nvSpPr>
      <dsp:spPr>
        <a:xfrm>
          <a:off x="0" y="5892598"/>
          <a:ext cx="7559504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14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Update at 10:30 am to noon today</a:t>
          </a:r>
        </a:p>
      </dsp:txBody>
      <dsp:txXfrm>
        <a:off x="0" y="5892598"/>
        <a:ext cx="7559504" cy="347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B387E-61A4-9549-B9F0-446A4A016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36F980-C27B-1E20-EBAE-B62057054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FBDE1-042E-8C55-961B-0CB6333DB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69A5D-9DAE-B787-4A7B-A2EE09F5F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2F476-8904-8708-D753-2024B29EE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0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DAE98-65F6-947E-5BB1-96262707D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39849-E4C1-E9D1-0F5E-8D2FA82A0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B0A64-7492-8976-7C20-1755A891E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1DD87-38F1-67C9-E8CA-EFE465FA1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8D959-7133-4B0C-928B-7ABA2ACE7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35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490C3-BF64-D898-81B3-E6D74D0BD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B8B7E-8C23-0CC7-3777-8F4516AD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72A33-91A5-BC89-DEA7-1C3D06F94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29C8F-5C19-7B72-F024-6019A2D69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F51B0-3191-C2D7-7C90-D9AB7FC90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1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DDA3-9063-5C24-361F-5334824D1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BF135-83E7-40DB-885B-913267149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FD121A-A45D-B9D4-8241-1CCA8E14A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524DA7-744B-72B2-A4FE-8F3375693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0F7CDD-F8E3-9646-0705-F774E38AD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79177-F508-C49C-DF65-5C1A5D88E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0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9355F-6EB9-2E97-BE32-497519F9B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5DFCA-5403-CF80-69E8-B3E80A6A8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B8E448-1A54-DF14-4A6C-F09BD7B22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AB2FB9-BD9A-F172-043B-158C62F58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A8D8BB-A866-B5E7-7876-18B546938E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099360-0878-32D3-0450-0617F125D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561377-BFC0-D562-2EF7-803C9678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D88F32-1A60-81A4-843F-FDC839981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0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98C85-E209-8940-72B8-FEB6F1DDC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30E02E-F154-FABA-AEBF-A3C5C0601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5B6457-2C12-2173-D7EB-4E635E9A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E03E9-F700-7AF4-7DA3-5D651F2E3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6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EE233-0DC0-75E4-3CE4-5B24650CA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30CC95-46A1-1417-4337-60528AD51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883E1-3A24-4E9B-E0EA-A421BA00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84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6B3C-4ED5-E758-A450-4E697FD1F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B9598-7E3A-7727-C4D6-084E75D20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4A246-1E6A-AFAA-4E0C-72A75FBAC9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019BA5-49F0-0D04-0DD6-DD45D8E00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93720-D577-52F4-6A80-01B8DAAE8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CAC1DE-F3DE-BF7A-A902-4EB61376C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B8E58-8410-98D4-2A8F-85580278F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78A0FC-73FC-FEFE-7948-1B88CC5421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1D8D0-F1DF-F7C7-0849-619EF58DE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BF21A-CE45-6451-6F3F-813895303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8CB53A-B2BE-0882-F424-C8D40A59A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A50B8-ABC4-1538-ED56-3CAAF5F3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83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1E487-795C-340F-8AF9-3CAC716CE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F5A15-8B6A-47B5-4DB4-EB081BF26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9BBF-DE71-AFBE-D4C5-74D44351C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5CC4D-4E24-A046-90F4-D38D0C2C1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81447-2933-7A4F-DD36-7955D9AA2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5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021EAA-0C37-D6FA-90EB-A986F7AA9A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0AE500-3B14-1394-470F-2B65FF11C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1A3E0-7EE2-BC3B-7EE1-EA49BD3A5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E33A3-CE10-855F-8245-1DAD50A6F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4A4AE-23CB-3A88-9581-F465FA549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32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8C17-CCA8-5842-A645-9EF4CAA6972C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8DE5-BB5E-7D40-B762-DE917B2AD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17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8C17-CCA8-5842-A645-9EF4CAA6972C}" type="datetimeFigureOut">
              <a:rPr lang="en-US" smtClean="0"/>
              <a:t>4/29/24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8DE5-BB5E-7D40-B762-DE917B2AD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42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1BBA86-6E0D-7E5B-A642-2F5949A7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7F82B-7B90-F757-7E35-F8D28FF8C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B374B-5D88-7A35-A0EA-AE8440A332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9BC1F-D3C0-0D4B-8ADF-3A9971E6CFC8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F1BA7-F8BE-5E97-B78E-461166626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AE844-20F2-FF87-FB96-007498FC0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77E6C-897C-B04A-AA59-87734E22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2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tif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529580"/>
            <a:chOff x="0" y="0"/>
            <a:chExt cx="12192000" cy="5529580"/>
          </a:xfrm>
        </p:grpSpPr>
        <p:sp>
          <p:nvSpPr>
            <p:cNvPr id="3" name="object 3"/>
            <p:cNvSpPr/>
            <p:nvPr/>
          </p:nvSpPr>
          <p:spPr>
            <a:xfrm>
              <a:off x="382524" y="4008120"/>
              <a:ext cx="431800" cy="93345"/>
            </a:xfrm>
            <a:custGeom>
              <a:avLst/>
              <a:gdLst/>
              <a:ahLst/>
              <a:cxnLst/>
              <a:rect l="l" t="t" r="r" b="b"/>
              <a:pathLst>
                <a:path w="431800" h="93345">
                  <a:moveTo>
                    <a:pt x="431291" y="0"/>
                  </a:moveTo>
                  <a:lnTo>
                    <a:pt x="0" y="0"/>
                  </a:lnTo>
                  <a:lnTo>
                    <a:pt x="0" y="92963"/>
                  </a:lnTo>
                  <a:lnTo>
                    <a:pt x="431291" y="92963"/>
                  </a:lnTo>
                  <a:lnTo>
                    <a:pt x="431291" y="0"/>
                  </a:lnTo>
                  <a:close/>
                </a:path>
              </a:pathLst>
            </a:custGeom>
            <a:solidFill>
              <a:srgbClr val="00A8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4695" y="18288"/>
              <a:ext cx="3781043" cy="14325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4492" y="0"/>
              <a:ext cx="5207507" cy="552907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860804"/>
              <a:ext cx="7936991" cy="334060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34146" y="6630997"/>
            <a:ext cx="17208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Montserrat"/>
                <a:cs typeface="Montserrat"/>
              </a:rPr>
              <a:t>PROPRIETARY</a:t>
            </a:r>
            <a:r>
              <a:rPr sz="700" spc="220" dirty="0">
                <a:latin typeface="Montserrat"/>
                <a:cs typeface="Montserrat"/>
              </a:rPr>
              <a:t> </a:t>
            </a:r>
            <a:r>
              <a:rPr sz="700" dirty="0">
                <a:latin typeface="Montserrat"/>
                <a:cs typeface="Montserrat"/>
              </a:rPr>
              <a:t>AND</a:t>
            </a:r>
            <a:r>
              <a:rPr sz="700" spc="190" dirty="0">
                <a:latin typeface="Montserrat"/>
                <a:cs typeface="Montserrat"/>
              </a:rPr>
              <a:t> </a:t>
            </a:r>
            <a:r>
              <a:rPr sz="700" spc="-10" dirty="0">
                <a:latin typeface="Montserrat"/>
                <a:cs typeface="Montserrat"/>
              </a:rPr>
              <a:t>CONFIDENTIAL</a:t>
            </a:r>
            <a:endParaRPr sz="700">
              <a:latin typeface="Montserrat"/>
              <a:cs typeface="Montserra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92213" y="1865251"/>
            <a:ext cx="5972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Montserrat"/>
                <a:cs typeface="Montserrat"/>
              </a:rPr>
              <a:t>we</a:t>
            </a:r>
            <a:r>
              <a:rPr sz="4800" b="0" spc="-55" dirty="0">
                <a:latin typeface="Montserrat"/>
                <a:cs typeface="Montserrat"/>
              </a:rPr>
              <a:t> </a:t>
            </a:r>
            <a:r>
              <a:rPr sz="4800" b="0" dirty="0">
                <a:latin typeface="Montserrat"/>
                <a:cs typeface="Montserrat"/>
              </a:rPr>
              <a:t>welcome</a:t>
            </a:r>
            <a:r>
              <a:rPr sz="4800" b="0" spc="-60" dirty="0">
                <a:latin typeface="Montserrat"/>
                <a:cs typeface="Montserrat"/>
              </a:rPr>
              <a:t> </a:t>
            </a:r>
            <a:r>
              <a:rPr sz="4800" b="0" dirty="0">
                <a:latin typeface="Montserrat"/>
                <a:cs typeface="Montserrat"/>
              </a:rPr>
              <a:t>you</a:t>
            </a:r>
            <a:r>
              <a:rPr sz="4800" b="0" spc="-60" dirty="0">
                <a:latin typeface="Montserrat"/>
                <a:cs typeface="Montserrat"/>
              </a:rPr>
              <a:t> </a:t>
            </a:r>
            <a:r>
              <a:rPr sz="4800" b="0" spc="-25" dirty="0">
                <a:latin typeface="Montserrat"/>
                <a:cs typeface="Montserrat"/>
              </a:rPr>
              <a:t>to</a:t>
            </a:r>
            <a:endParaRPr sz="4800">
              <a:latin typeface="Montserrat"/>
              <a:cs typeface="Montserra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7777" y="4580370"/>
            <a:ext cx="44221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ontserrat"/>
                <a:cs typeface="Montserrat"/>
              </a:rPr>
              <a:t>Nicolas</a:t>
            </a:r>
            <a:r>
              <a:rPr sz="1800" spc="-30" dirty="0">
                <a:latin typeface="Montserrat"/>
                <a:cs typeface="Montserrat"/>
              </a:rPr>
              <a:t> </a:t>
            </a:r>
            <a:r>
              <a:rPr sz="1800" dirty="0">
                <a:latin typeface="Montserrat"/>
                <a:cs typeface="Montserrat"/>
              </a:rPr>
              <a:t>L.</a:t>
            </a:r>
            <a:r>
              <a:rPr sz="1800" spc="-20" dirty="0">
                <a:latin typeface="Montserrat"/>
                <a:cs typeface="Montserrat"/>
              </a:rPr>
              <a:t> </a:t>
            </a:r>
            <a:r>
              <a:rPr sz="1800" spc="-10" dirty="0">
                <a:latin typeface="Montserrat"/>
                <a:cs typeface="Montserrat"/>
              </a:rPr>
              <a:t>Madsen</a:t>
            </a:r>
            <a:endParaRPr sz="1800">
              <a:latin typeface="Montserrat"/>
              <a:cs typeface="Montserrat"/>
            </a:endParaRPr>
          </a:p>
          <a:p>
            <a:pPr marL="50800">
              <a:lnSpc>
                <a:spcPct val="100000"/>
              </a:lnSpc>
              <a:spcBef>
                <a:spcPts val="2160"/>
              </a:spcBef>
            </a:pPr>
            <a:r>
              <a:rPr sz="1800" spc="-10" dirty="0">
                <a:latin typeface="Montserrat"/>
                <a:cs typeface="Montserrat"/>
              </a:rPr>
              <a:t>Co-</a:t>
            </a:r>
            <a:r>
              <a:rPr sz="1800" dirty="0">
                <a:latin typeface="Montserrat"/>
                <a:cs typeface="Montserrat"/>
              </a:rPr>
              <a:t>Director,</a:t>
            </a:r>
            <a:r>
              <a:rPr sz="1800" spc="-30" dirty="0">
                <a:latin typeface="Montserrat"/>
                <a:cs typeface="Montserrat"/>
              </a:rPr>
              <a:t> </a:t>
            </a:r>
            <a:r>
              <a:rPr sz="1800" dirty="0">
                <a:latin typeface="Montserrat"/>
                <a:cs typeface="Montserrat"/>
              </a:rPr>
              <a:t>PAC</a:t>
            </a:r>
            <a:r>
              <a:rPr sz="1800" baseline="25462" dirty="0">
                <a:latin typeface="Montserrat"/>
                <a:cs typeface="Montserrat"/>
              </a:rPr>
              <a:t>3</a:t>
            </a:r>
            <a:r>
              <a:rPr sz="1800" spc="150" baseline="25462" dirty="0">
                <a:latin typeface="Montserrat"/>
                <a:cs typeface="Montserrat"/>
              </a:rPr>
              <a:t> </a:t>
            </a:r>
            <a:r>
              <a:rPr sz="1800" spc="-10" dirty="0">
                <a:latin typeface="Montserrat"/>
                <a:cs typeface="Montserrat"/>
              </a:rPr>
              <a:t>(outgoing)</a:t>
            </a:r>
            <a:endParaRPr sz="1800">
              <a:latin typeface="Montserrat"/>
              <a:cs typeface="Montserrat"/>
            </a:endParaRPr>
          </a:p>
          <a:p>
            <a:pPr marL="50800">
              <a:lnSpc>
                <a:spcPct val="100000"/>
              </a:lnSpc>
            </a:pPr>
            <a:r>
              <a:rPr sz="1800" spc="-10" dirty="0">
                <a:latin typeface="Montserrat"/>
                <a:cs typeface="Montserrat"/>
              </a:rPr>
              <a:t>Co-</a:t>
            </a:r>
            <a:r>
              <a:rPr sz="1800" dirty="0">
                <a:latin typeface="Montserrat"/>
                <a:cs typeface="Montserrat"/>
              </a:rPr>
              <a:t>Director,</a:t>
            </a:r>
            <a:r>
              <a:rPr sz="1800" spc="-55" dirty="0">
                <a:latin typeface="Montserrat"/>
                <a:cs typeface="Montserrat"/>
              </a:rPr>
              <a:t> </a:t>
            </a:r>
            <a:r>
              <a:rPr sz="1800" dirty="0">
                <a:latin typeface="Montserrat"/>
                <a:cs typeface="Montserrat"/>
              </a:rPr>
              <a:t>Cardiac</a:t>
            </a:r>
            <a:r>
              <a:rPr sz="1800" spc="-45" dirty="0">
                <a:latin typeface="Montserrat"/>
                <a:cs typeface="Montserrat"/>
              </a:rPr>
              <a:t> </a:t>
            </a:r>
            <a:r>
              <a:rPr sz="1800" dirty="0">
                <a:latin typeface="Montserrat"/>
                <a:cs typeface="Montserrat"/>
              </a:rPr>
              <a:t>Networks</a:t>
            </a:r>
            <a:r>
              <a:rPr sz="1800" spc="-65" dirty="0">
                <a:latin typeface="Montserrat"/>
                <a:cs typeface="Montserrat"/>
              </a:rPr>
              <a:t> </a:t>
            </a:r>
            <a:r>
              <a:rPr sz="1800" spc="-10" dirty="0">
                <a:latin typeface="Montserrat"/>
                <a:cs typeface="Montserrat"/>
              </a:rPr>
              <a:t>United</a:t>
            </a:r>
            <a:endParaRPr sz="1800">
              <a:latin typeface="Montserrat"/>
              <a:cs typeface="Montserra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97179" y="262127"/>
            <a:ext cx="4099560" cy="1082040"/>
            <a:chOff x="297179" y="262127"/>
            <a:chExt cx="4099560" cy="1082040"/>
          </a:xfrm>
        </p:grpSpPr>
        <p:sp>
          <p:nvSpPr>
            <p:cNvPr id="11" name="object 11"/>
            <p:cNvSpPr/>
            <p:nvPr/>
          </p:nvSpPr>
          <p:spPr>
            <a:xfrm>
              <a:off x="388619" y="262127"/>
              <a:ext cx="4008120" cy="1082040"/>
            </a:xfrm>
            <a:custGeom>
              <a:avLst/>
              <a:gdLst/>
              <a:ahLst/>
              <a:cxnLst/>
              <a:rect l="l" t="t" r="r" b="b"/>
              <a:pathLst>
                <a:path w="4008120" h="1082040">
                  <a:moveTo>
                    <a:pt x="4008120" y="0"/>
                  </a:moveTo>
                  <a:lnTo>
                    <a:pt x="0" y="0"/>
                  </a:lnTo>
                  <a:lnTo>
                    <a:pt x="0" y="1082039"/>
                  </a:lnTo>
                  <a:lnTo>
                    <a:pt x="4008120" y="1082039"/>
                  </a:lnTo>
                  <a:lnTo>
                    <a:pt x="4008120" y="0"/>
                  </a:lnTo>
                  <a:close/>
                </a:path>
              </a:pathLst>
            </a:custGeom>
            <a:solidFill>
              <a:srgbClr val="F1EB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7179" y="286511"/>
              <a:ext cx="3938015" cy="8991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591" y="6291071"/>
            <a:ext cx="1551431" cy="51511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09600" y="1312163"/>
            <a:ext cx="431800" cy="93345"/>
          </a:xfrm>
          <a:custGeom>
            <a:avLst/>
            <a:gdLst/>
            <a:ahLst/>
            <a:cxnLst/>
            <a:rect l="l" t="t" r="r" b="b"/>
            <a:pathLst>
              <a:path w="431800" h="93344">
                <a:moveTo>
                  <a:pt x="431292" y="0"/>
                </a:moveTo>
                <a:lnTo>
                  <a:pt x="0" y="0"/>
                </a:lnTo>
                <a:lnTo>
                  <a:pt x="0" y="92963"/>
                </a:lnTo>
                <a:lnTo>
                  <a:pt x="431292" y="92963"/>
                </a:lnTo>
                <a:lnTo>
                  <a:pt x="431292" y="0"/>
                </a:lnTo>
                <a:close/>
              </a:path>
            </a:pathLst>
          </a:custGeom>
          <a:solidFill>
            <a:srgbClr val="00A8B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192845" y="6324600"/>
            <a:ext cx="1640205" cy="494030"/>
            <a:chOff x="2192845" y="6324600"/>
            <a:chExt cx="1640205" cy="4940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4371" y="6324600"/>
              <a:ext cx="1618487" cy="4937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97607" y="6434328"/>
              <a:ext cx="0" cy="324485"/>
            </a:xfrm>
            <a:custGeom>
              <a:avLst/>
              <a:gdLst/>
              <a:ahLst/>
              <a:cxnLst/>
              <a:rect l="l" t="t" r="r" b="b"/>
              <a:pathLst>
                <a:path h="324484">
                  <a:moveTo>
                    <a:pt x="0" y="0"/>
                  </a:moveTo>
                  <a:lnTo>
                    <a:pt x="0" y="32402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180"/>
              </a:spcBef>
              <a:buFont typeface="Arial"/>
              <a:buChar char="•"/>
              <a:tabLst>
                <a:tab pos="195580" algn="l"/>
              </a:tabLst>
            </a:pPr>
            <a:r>
              <a:rPr dirty="0"/>
              <a:t>2017:</a:t>
            </a:r>
            <a:r>
              <a:rPr spc="-25" dirty="0"/>
              <a:t> </a:t>
            </a:r>
            <a:r>
              <a:rPr dirty="0"/>
              <a:t>Ann</a:t>
            </a:r>
            <a:r>
              <a:rPr spc="-30" dirty="0"/>
              <a:t> </a:t>
            </a:r>
            <a:r>
              <a:rPr dirty="0"/>
              <a:t>Arbor,</a:t>
            </a:r>
            <a:r>
              <a:rPr spc="-35" dirty="0"/>
              <a:t> </a:t>
            </a:r>
            <a:r>
              <a:rPr spc="-25" dirty="0"/>
              <a:t>MI</a:t>
            </a:r>
          </a:p>
          <a:p>
            <a:pPr marL="195580" indent="-18288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95580" algn="l"/>
              </a:tabLst>
            </a:pPr>
            <a:r>
              <a:rPr dirty="0"/>
              <a:t>2018:</a:t>
            </a:r>
            <a:r>
              <a:rPr spc="-45" dirty="0"/>
              <a:t> </a:t>
            </a:r>
            <a:r>
              <a:rPr dirty="0"/>
              <a:t>Cincinnati,</a:t>
            </a:r>
            <a:r>
              <a:rPr spc="-30" dirty="0"/>
              <a:t> </a:t>
            </a:r>
            <a:r>
              <a:rPr spc="-25" dirty="0"/>
              <a:t>OH</a:t>
            </a:r>
          </a:p>
          <a:p>
            <a:pPr marL="195580" indent="-18288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95580" algn="l"/>
              </a:tabLst>
            </a:pPr>
            <a:r>
              <a:rPr dirty="0"/>
              <a:t>2019:</a:t>
            </a:r>
            <a:r>
              <a:rPr spc="-25" dirty="0"/>
              <a:t> </a:t>
            </a:r>
            <a:r>
              <a:rPr dirty="0"/>
              <a:t>Ann</a:t>
            </a:r>
            <a:r>
              <a:rPr spc="-35" dirty="0"/>
              <a:t> </a:t>
            </a:r>
            <a:r>
              <a:rPr dirty="0"/>
              <a:t>Arbor,</a:t>
            </a:r>
            <a:r>
              <a:rPr spc="-35" dirty="0"/>
              <a:t> </a:t>
            </a:r>
            <a:r>
              <a:rPr spc="-25" dirty="0"/>
              <a:t>MI</a:t>
            </a:r>
          </a:p>
          <a:p>
            <a:pPr marL="195580" indent="-18288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95580" algn="l"/>
              </a:tabLst>
            </a:pPr>
            <a:r>
              <a:rPr dirty="0"/>
              <a:t>2020/21:</a:t>
            </a:r>
            <a:r>
              <a:rPr spc="-50" dirty="0"/>
              <a:t> </a:t>
            </a:r>
            <a:r>
              <a:rPr dirty="0"/>
              <a:t>We</a:t>
            </a:r>
            <a:r>
              <a:rPr spc="-25" dirty="0"/>
              <a:t> </a:t>
            </a:r>
            <a:r>
              <a:rPr dirty="0"/>
              <a:t>don’t</a:t>
            </a:r>
            <a:r>
              <a:rPr spc="-55" dirty="0"/>
              <a:t> </a:t>
            </a:r>
            <a:r>
              <a:rPr dirty="0"/>
              <a:t>talk</a:t>
            </a:r>
            <a:r>
              <a:rPr spc="-30" dirty="0"/>
              <a:t> </a:t>
            </a:r>
            <a:r>
              <a:rPr dirty="0"/>
              <a:t>about</a:t>
            </a:r>
            <a:r>
              <a:rPr spc="-55" dirty="0"/>
              <a:t> </a:t>
            </a:r>
            <a:r>
              <a:rPr spc="-10" dirty="0"/>
              <a:t>2020/21</a:t>
            </a:r>
          </a:p>
          <a:p>
            <a:pPr marL="195580" indent="-18288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95580" algn="l"/>
              </a:tabLst>
            </a:pPr>
            <a:r>
              <a:rPr dirty="0"/>
              <a:t>2022:</a:t>
            </a:r>
            <a:r>
              <a:rPr spc="-40" dirty="0"/>
              <a:t> </a:t>
            </a:r>
            <a:r>
              <a:rPr dirty="0"/>
              <a:t>Atlanta,</a:t>
            </a:r>
            <a:r>
              <a:rPr spc="-25" dirty="0"/>
              <a:t> </a:t>
            </a:r>
            <a:r>
              <a:rPr spc="-35" dirty="0"/>
              <a:t>GA</a:t>
            </a:r>
          </a:p>
          <a:p>
            <a:pPr marL="195580" indent="-18288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95580" algn="l"/>
              </a:tabLst>
            </a:pPr>
            <a:r>
              <a:rPr dirty="0"/>
              <a:t>2023:</a:t>
            </a:r>
            <a:r>
              <a:rPr spc="-30" dirty="0"/>
              <a:t> </a:t>
            </a:r>
            <a:r>
              <a:rPr dirty="0"/>
              <a:t>Toronto,</a:t>
            </a:r>
            <a:r>
              <a:rPr spc="-50" dirty="0"/>
              <a:t> </a:t>
            </a:r>
            <a:r>
              <a:rPr spc="-10" dirty="0"/>
              <a:t>Canada</a:t>
            </a:r>
          </a:p>
          <a:p>
            <a:pPr marL="195580" indent="-18288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95580" algn="l"/>
              </a:tabLst>
            </a:pPr>
            <a:r>
              <a:rPr dirty="0"/>
              <a:t>2024:</a:t>
            </a:r>
            <a:r>
              <a:rPr spc="-55" dirty="0"/>
              <a:t> </a:t>
            </a:r>
            <a:r>
              <a:rPr dirty="0"/>
              <a:t>Dallas,</a:t>
            </a:r>
            <a:r>
              <a:rPr spc="-40" dirty="0"/>
              <a:t> </a:t>
            </a:r>
            <a:r>
              <a:rPr spc="-25" dirty="0"/>
              <a:t>TX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/>
              <a:t>PC</a:t>
            </a:r>
            <a:r>
              <a:rPr sz="3150" baseline="25132" dirty="0"/>
              <a:t>4</a:t>
            </a:r>
            <a:r>
              <a:rPr sz="3200" dirty="0"/>
              <a:t>/PAC</a:t>
            </a:r>
            <a:r>
              <a:rPr sz="3150" baseline="25132" dirty="0"/>
              <a:t>3</a:t>
            </a:r>
            <a:r>
              <a:rPr sz="3150" spc="412" baseline="25132" dirty="0"/>
              <a:t> </a:t>
            </a:r>
            <a:r>
              <a:rPr sz="3200" spc="-10" dirty="0"/>
              <a:t>Conferences</a:t>
            </a:r>
            <a:endParaRPr sz="3200"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55607" y="6091428"/>
            <a:ext cx="2682227" cy="61264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1870145" y="6593007"/>
            <a:ext cx="186054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15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lang="en-US" spc="-50" smtClean="0"/>
              <a:pPr marL="38100">
                <a:lnSpc>
                  <a:spcPct val="100000"/>
                </a:lnSpc>
                <a:spcBef>
                  <a:spcPts val="65"/>
                </a:spcBef>
              </a:pPr>
              <a:t>2</a:t>
            </a:fld>
            <a:endParaRPr spc="-50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5234146" y="6633826"/>
            <a:ext cx="1720850" cy="133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70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lang="en-US"/>
              <a:t>PROPRIETARY</a:t>
            </a:r>
            <a:r>
              <a:rPr lang="en-US" spc="220"/>
              <a:t> </a:t>
            </a:r>
            <a:r>
              <a:rPr lang="en-US"/>
              <a:t>AND</a:t>
            </a:r>
            <a:r>
              <a:rPr lang="en-US" spc="190"/>
              <a:t> </a:t>
            </a:r>
            <a:r>
              <a:rPr lang="en-US" spc="-10"/>
              <a:t>CONFIDENTIAL</a:t>
            </a:r>
            <a:endParaRPr spc="-1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/>
              <a:t>2024</a:t>
            </a:r>
            <a:r>
              <a:rPr spc="-30" dirty="0"/>
              <a:t> </a:t>
            </a:r>
            <a:r>
              <a:rPr spc="-10" dirty="0"/>
              <a:t>Shenanigans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5607" y="6091428"/>
            <a:ext cx="2682227" cy="61264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870145" y="6593007"/>
            <a:ext cx="186054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15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lang="en-US" spc="-50" smtClean="0"/>
              <a:pPr marL="38100">
                <a:lnSpc>
                  <a:spcPct val="100000"/>
                </a:lnSpc>
                <a:spcBef>
                  <a:spcPts val="65"/>
                </a:spcBef>
              </a:pPr>
              <a:t>3</a:t>
            </a:fld>
            <a:endParaRPr spc="-5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5234146" y="6633826"/>
            <a:ext cx="1720850" cy="133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70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lang="en-US"/>
              <a:t>PROPRIETARY</a:t>
            </a:r>
            <a:r>
              <a:rPr lang="en-US" spc="220"/>
              <a:t> </a:t>
            </a:r>
            <a:r>
              <a:rPr lang="en-US"/>
              <a:t>AND</a:t>
            </a:r>
            <a:r>
              <a:rPr lang="en-US" spc="190"/>
              <a:t> </a:t>
            </a:r>
            <a:r>
              <a:rPr lang="en-US" spc="-10"/>
              <a:t>CONFIDENTIAL</a:t>
            </a:r>
            <a:endParaRPr spc="-10" dirty="0"/>
          </a:p>
        </p:txBody>
      </p:sp>
      <p:pic>
        <p:nvPicPr>
          <p:cNvPr id="7" name="Picture 6" descr="A stadium with a sign and a building&#10;&#10;Description automatically generated with medium confidence">
            <a:extLst>
              <a:ext uri="{FF2B5EF4-FFF2-40B4-BE49-F238E27FC236}">
                <a16:creationId xmlns:a16="http://schemas.microsoft.com/office/drawing/2014/main" id="{B2C1A34B-31DE-44C4-7106-660CC3727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35" y="1750729"/>
            <a:ext cx="10778836" cy="37382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521054"/>
            <a:ext cx="3418840" cy="411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Montserrat"/>
                <a:cs typeface="Montserrat"/>
              </a:rPr>
              <a:t>Thank</a:t>
            </a:r>
            <a:r>
              <a:rPr sz="3200" b="1" spc="-30" dirty="0">
                <a:latin typeface="Montserrat"/>
                <a:cs typeface="Montserrat"/>
              </a:rPr>
              <a:t> </a:t>
            </a:r>
            <a:r>
              <a:rPr sz="3200" b="1" spc="-25" dirty="0">
                <a:latin typeface="Montserrat"/>
                <a:cs typeface="Montserrat"/>
              </a:rPr>
              <a:t>You</a:t>
            </a:r>
            <a:endParaRPr sz="32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2785"/>
              </a:spcBef>
            </a:pPr>
            <a:endParaRPr sz="3200">
              <a:latin typeface="Montserrat"/>
              <a:cs typeface="Montserrat"/>
            </a:endParaRPr>
          </a:p>
          <a:p>
            <a:pPr marL="194310" indent="-18161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194310" algn="l"/>
              </a:tabLst>
            </a:pPr>
            <a:r>
              <a:rPr sz="3200" dirty="0">
                <a:latin typeface="Montserrat"/>
                <a:cs typeface="Montserrat"/>
              </a:rPr>
              <a:t>Kim</a:t>
            </a:r>
            <a:r>
              <a:rPr sz="3200" spc="-50" dirty="0">
                <a:latin typeface="Montserrat"/>
                <a:cs typeface="Montserrat"/>
              </a:rPr>
              <a:t> </a:t>
            </a:r>
            <a:r>
              <a:rPr sz="3200" spc="-10" dirty="0">
                <a:latin typeface="Montserrat"/>
                <a:cs typeface="Montserrat"/>
              </a:rPr>
              <a:t>Gonzalez</a:t>
            </a:r>
            <a:endParaRPr sz="3200">
              <a:latin typeface="Montserrat"/>
              <a:cs typeface="Montserrat"/>
            </a:endParaRPr>
          </a:p>
          <a:p>
            <a:pPr marL="194310" indent="-181610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194310" algn="l"/>
              </a:tabLst>
            </a:pPr>
            <a:r>
              <a:rPr sz="3200" dirty="0">
                <a:latin typeface="Montserrat"/>
                <a:cs typeface="Montserrat"/>
              </a:rPr>
              <a:t>Sarah</a:t>
            </a:r>
            <a:r>
              <a:rPr sz="3200" spc="-35" dirty="0">
                <a:latin typeface="Montserrat"/>
                <a:cs typeface="Montserrat"/>
              </a:rPr>
              <a:t> </a:t>
            </a:r>
            <a:r>
              <a:rPr sz="3200" spc="-10" dirty="0">
                <a:latin typeface="Montserrat"/>
                <a:cs typeface="Montserrat"/>
              </a:rPr>
              <a:t>Tabbutt</a:t>
            </a:r>
            <a:endParaRPr sz="3200">
              <a:latin typeface="Montserrat"/>
              <a:cs typeface="Montserrat"/>
            </a:endParaRPr>
          </a:p>
          <a:p>
            <a:pPr marL="194310" indent="-181610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194310" algn="l"/>
              </a:tabLst>
            </a:pPr>
            <a:r>
              <a:rPr sz="3200" dirty="0">
                <a:latin typeface="Montserrat"/>
                <a:cs typeface="Montserrat"/>
              </a:rPr>
              <a:t>Cortney</a:t>
            </a:r>
            <a:r>
              <a:rPr sz="3200" spc="-75" dirty="0">
                <a:latin typeface="Montserrat"/>
                <a:cs typeface="Montserrat"/>
              </a:rPr>
              <a:t> </a:t>
            </a:r>
            <a:r>
              <a:rPr sz="3200" spc="-10" dirty="0">
                <a:latin typeface="Montserrat"/>
                <a:cs typeface="Montserrat"/>
              </a:rPr>
              <a:t>Higbee</a:t>
            </a:r>
            <a:endParaRPr sz="3200">
              <a:latin typeface="Montserrat"/>
              <a:cs typeface="Montserrat"/>
            </a:endParaRPr>
          </a:p>
          <a:p>
            <a:pPr marL="194310" indent="-181610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194310" algn="l"/>
              </a:tabLst>
            </a:pPr>
            <a:r>
              <a:rPr sz="3200" dirty="0">
                <a:latin typeface="Montserrat"/>
                <a:cs typeface="Montserrat"/>
              </a:rPr>
              <a:t>Jen</a:t>
            </a:r>
            <a:r>
              <a:rPr sz="3200" spc="-40" dirty="0">
                <a:latin typeface="Montserrat"/>
                <a:cs typeface="Montserrat"/>
              </a:rPr>
              <a:t> </a:t>
            </a:r>
            <a:r>
              <a:rPr sz="3200" dirty="0">
                <a:latin typeface="Montserrat"/>
                <a:cs typeface="Montserrat"/>
              </a:rPr>
              <a:t>del</a:t>
            </a:r>
            <a:r>
              <a:rPr sz="3200" spc="-30" dirty="0">
                <a:latin typeface="Montserrat"/>
                <a:cs typeface="Montserrat"/>
              </a:rPr>
              <a:t> </a:t>
            </a:r>
            <a:r>
              <a:rPr sz="3200" spc="-20" dirty="0">
                <a:latin typeface="Montserrat"/>
                <a:cs typeface="Montserrat"/>
              </a:rPr>
              <a:t>Muro</a:t>
            </a:r>
            <a:endParaRPr sz="3200">
              <a:latin typeface="Montserrat"/>
              <a:cs typeface="Montserra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5607" y="6091428"/>
            <a:ext cx="2682227" cy="61264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870145" y="6593007"/>
            <a:ext cx="186054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15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lang="en-US" spc="-50" smtClean="0"/>
              <a:pPr marL="38100">
                <a:lnSpc>
                  <a:spcPct val="100000"/>
                </a:lnSpc>
                <a:spcBef>
                  <a:spcPts val="65"/>
                </a:spcBef>
              </a:pPr>
              <a:t>4</a:t>
            </a:fld>
            <a:endParaRPr spc="-5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5234146" y="6633826"/>
            <a:ext cx="1720850" cy="133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700" b="0" i="0">
                <a:solidFill>
                  <a:schemeClr val="tx1"/>
                </a:solidFill>
                <a:latin typeface="Montserrat"/>
                <a:cs typeface="Montserrat"/>
              </a:defRPr>
            </a:lvl1pPr>
          </a:lstStyle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lang="en-US"/>
              <a:t>PROPRIETARY</a:t>
            </a:r>
            <a:r>
              <a:rPr lang="en-US" spc="220"/>
              <a:t> </a:t>
            </a:r>
            <a:r>
              <a:rPr lang="en-US"/>
              <a:t>AND</a:t>
            </a:r>
            <a:r>
              <a:rPr lang="en-US" spc="190"/>
              <a:t> </a:t>
            </a:r>
            <a:r>
              <a:rPr lang="en-US" spc="-10"/>
              <a:t>CONFIDENTIAL</a:t>
            </a:r>
            <a:endParaRPr spc="-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5887D65-189D-1847-9E5C-F7D6828654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9379" r="7803" b="-1"/>
          <a:stretch/>
        </p:blipFill>
        <p:spPr>
          <a:xfrm rot="5400000">
            <a:off x="2666847" y="-2666620"/>
            <a:ext cx="6858000" cy="1219169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2F4C5BB-6228-321C-45EF-94485137A24F}"/>
              </a:ext>
            </a:extLst>
          </p:cNvPr>
          <p:cNvSpPr/>
          <p:nvPr/>
        </p:nvSpPr>
        <p:spPr>
          <a:xfrm>
            <a:off x="1839074" y="2653301"/>
            <a:ext cx="7787811" cy="1551398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PC</a:t>
            </a:r>
            <a:r>
              <a:rPr lang="en-US" sz="2400" baseline="30000" dirty="0">
                <a:solidFill>
                  <a:schemeClr val="tx1"/>
                </a:solidFill>
              </a:rPr>
              <a:t>4</a:t>
            </a:r>
            <a:r>
              <a:rPr lang="en-US" sz="2400" dirty="0">
                <a:solidFill>
                  <a:schemeClr val="tx1"/>
                </a:solidFill>
              </a:rPr>
              <a:t>/PAC</a:t>
            </a:r>
            <a:r>
              <a:rPr lang="en-US" sz="2400" baseline="30000" dirty="0">
                <a:solidFill>
                  <a:schemeClr val="tx1"/>
                </a:solidFill>
              </a:rPr>
              <a:t>3</a:t>
            </a:r>
            <a:r>
              <a:rPr lang="en-US" sz="2400" dirty="0">
                <a:solidFill>
                  <a:schemeClr val="tx1"/>
                </a:solidFill>
              </a:rPr>
              <a:t> Annual Meeting</a:t>
            </a:r>
          </a:p>
        </p:txBody>
      </p:sp>
      <p:pic>
        <p:nvPicPr>
          <p:cNvPr id="3" name="object 2">
            <a:extLst>
              <a:ext uri="{FF2B5EF4-FFF2-40B4-BE49-F238E27FC236}">
                <a16:creationId xmlns:a16="http://schemas.microsoft.com/office/drawing/2014/main" id="{3AC6BD48-384E-065F-17B5-1E7F10A23CB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CA5F21-4C57-E38F-AB03-AD5B98A06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F34CF5BC-D6C8-340F-C5A9-C5D8B3BF1E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  <p:pic>
        <p:nvPicPr>
          <p:cNvPr id="8" name="Picture 7" descr="A black and red logo&#10;&#10;Description automatically generated">
            <a:extLst>
              <a:ext uri="{FF2B5EF4-FFF2-40B4-BE49-F238E27FC236}">
                <a16:creationId xmlns:a16="http://schemas.microsoft.com/office/drawing/2014/main" id="{671A2C47-EFD4-5F7D-23A7-C9BBEE3C37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14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51D6D-B3C5-9D42-9CE0-FBC836924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45" y="2805575"/>
            <a:ext cx="10351752" cy="952958"/>
          </a:xfrm>
        </p:spPr>
        <p:txBody>
          <a:bodyPr>
            <a:normAutofit fontScale="90000"/>
          </a:bodyPr>
          <a:lstStyle/>
          <a:p>
            <a:r>
              <a:rPr lang="en-US" sz="360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 the team at </a:t>
            </a:r>
            <a:r>
              <a:rPr lang="en-US" sz="3600" cap="none" dirty="0">
                <a:solidFill>
                  <a:srgbClr val="FF0000"/>
                </a:solidFill>
              </a:rPr>
              <a:t>Children’s Health </a:t>
            </a:r>
            <a:r>
              <a:rPr lang="en-US" sz="360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hosting the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8D396-945B-BB49-B535-37A5B6C88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0124" y="2141766"/>
            <a:ext cx="10351752" cy="905929"/>
          </a:xfrm>
        </p:spPr>
        <p:txBody>
          <a:bodyPr>
            <a:normAutofit/>
          </a:bodyPr>
          <a:lstStyle/>
          <a:p>
            <a:r>
              <a:rPr lang="en-US" sz="3600" cap="none" dirty="0">
                <a:solidFill>
                  <a:schemeClr val="tx1"/>
                </a:solidFill>
              </a:rPr>
              <a:t>To Kim Gonzalez for organizing the PC</a:t>
            </a:r>
            <a:r>
              <a:rPr lang="en-US" sz="3600" cap="none" baseline="30000" dirty="0">
                <a:solidFill>
                  <a:schemeClr val="tx1"/>
                </a:solidFill>
              </a:rPr>
              <a:t>4</a:t>
            </a:r>
            <a:r>
              <a:rPr lang="en-US" sz="3600" cap="none" dirty="0">
                <a:solidFill>
                  <a:schemeClr val="tx1"/>
                </a:solidFill>
              </a:rPr>
              <a:t> meeting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76A1DF3-6D19-E342-B1E2-0F9E2C30F68B}"/>
              </a:ext>
            </a:extLst>
          </p:cNvPr>
          <p:cNvSpPr txBox="1">
            <a:spLocks/>
          </p:cNvSpPr>
          <p:nvPr/>
        </p:nvSpPr>
        <p:spPr>
          <a:xfrm>
            <a:off x="920124" y="4032181"/>
            <a:ext cx="10351752" cy="90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cap="none" dirty="0">
                <a:solidFill>
                  <a:schemeClr val="tx1"/>
                </a:solidFill>
              </a:rPr>
              <a:t>To session moderators and speakers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E953DD-9AD6-6B41-A239-DD53CFE363EA}"/>
              </a:ext>
            </a:extLst>
          </p:cNvPr>
          <p:cNvSpPr txBox="1"/>
          <p:nvPr/>
        </p:nvSpPr>
        <p:spPr>
          <a:xfrm>
            <a:off x="3705726" y="396250"/>
            <a:ext cx="4608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/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949B7C3-7CCD-5D43-89D0-AC6D18B9E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90237"/>
            <a:ext cx="3073400" cy="1600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E2C768-7780-A94D-C5D4-BFC70362F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2699D740-66D4-29D2-53DA-88069C396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  <p:pic>
        <p:nvPicPr>
          <p:cNvPr id="9" name="object 2">
            <a:extLst>
              <a:ext uri="{FF2B5EF4-FFF2-40B4-BE49-F238E27FC236}">
                <a16:creationId xmlns:a16="http://schemas.microsoft.com/office/drawing/2014/main" id="{FC593981-AD65-D787-C6C5-253D98F3F53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10" name="Picture 9" descr="A black and red logo&#10;&#10;Description automatically generated">
            <a:extLst>
              <a:ext uri="{FF2B5EF4-FFF2-40B4-BE49-F238E27FC236}">
                <a16:creationId xmlns:a16="http://schemas.microsoft.com/office/drawing/2014/main" id="{7FF975A0-071E-2512-2FFF-91FFEC0944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8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8BF8E5-D552-C64E-985E-951A6B454633}"/>
              </a:ext>
            </a:extLst>
          </p:cNvPr>
          <p:cNvSpPr txBox="1"/>
          <p:nvPr/>
        </p:nvSpPr>
        <p:spPr>
          <a:xfrm>
            <a:off x="2621027" y="6094750"/>
            <a:ext cx="5026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Currently 73 participating centers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08D0AA-A8F7-6361-EE91-007481ADD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6919"/>
            <a:ext cx="12191999" cy="683418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DB0AF85-8FFA-2464-7923-DE72B15A4234}"/>
              </a:ext>
            </a:extLst>
          </p:cNvPr>
          <p:cNvSpPr/>
          <p:nvPr/>
        </p:nvSpPr>
        <p:spPr>
          <a:xfrm>
            <a:off x="520378" y="6187855"/>
            <a:ext cx="4201297" cy="7632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B7F5DD-F6D5-B876-D3C0-75D12CDCC9F7}"/>
              </a:ext>
            </a:extLst>
          </p:cNvPr>
          <p:cNvSpPr txBox="1"/>
          <p:nvPr/>
        </p:nvSpPr>
        <p:spPr>
          <a:xfrm>
            <a:off x="378674" y="6094750"/>
            <a:ext cx="4646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72 sites submitting data</a:t>
            </a:r>
          </a:p>
        </p:txBody>
      </p:sp>
    </p:spTree>
    <p:extLst>
      <p:ext uri="{BB962C8B-B14F-4D97-AF65-F5344CB8AC3E}">
        <p14:creationId xmlns:p14="http://schemas.microsoft.com/office/powerpoint/2010/main" val="946318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1AA5F6-F573-724A-9E1D-600618D79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610" y="1720502"/>
            <a:ext cx="4193526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600" dirty="0"/>
              <a:t>Over 200,000 PC</a:t>
            </a:r>
            <a:r>
              <a:rPr lang="en-US" sz="4600" baseline="30000" dirty="0"/>
              <a:t>4</a:t>
            </a:r>
            <a:r>
              <a:rPr lang="en-US" sz="4600" dirty="0"/>
              <a:t> encounters</a:t>
            </a:r>
          </a:p>
        </p:txBody>
      </p:sp>
      <p:pic>
        <p:nvPicPr>
          <p:cNvPr id="5" name="Picture Placeholder 4" descr="A picture containing indoor, person, dog, room&#10;&#10;Description automatically generated">
            <a:extLst>
              <a:ext uri="{FF2B5EF4-FFF2-40B4-BE49-F238E27FC236}">
                <a16:creationId xmlns:a16="http://schemas.microsoft.com/office/drawing/2014/main" id="{204645D7-BB84-5B4D-A182-0ABD39928AC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r="-2" b="4475"/>
          <a:stretch/>
        </p:blipFill>
        <p:spPr>
          <a:xfrm>
            <a:off x="20" y="10"/>
            <a:ext cx="6745008" cy="6857763"/>
          </a:xfrm>
          <a:prstGeom prst="rect">
            <a:avLst/>
          </a:prstGeom>
          <a:ln w="9525">
            <a:noFill/>
          </a:ln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9D42743-6657-E44A-B992-222684042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299932"/>
            <a:ext cx="2248930" cy="558068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764C1975-AD76-E3E8-E054-F2A99D63D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  <p:pic>
        <p:nvPicPr>
          <p:cNvPr id="4" name="object 2">
            <a:extLst>
              <a:ext uri="{FF2B5EF4-FFF2-40B4-BE49-F238E27FC236}">
                <a16:creationId xmlns:a16="http://schemas.microsoft.com/office/drawing/2014/main" id="{A9BF3AF0-37B8-4EBC-B150-E515B0F763B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6" name="Picture 5" descr="A black and red logo&#10;&#10;Description automatically generated">
            <a:extLst>
              <a:ext uri="{FF2B5EF4-FFF2-40B4-BE49-F238E27FC236}">
                <a16:creationId xmlns:a16="http://schemas.microsoft.com/office/drawing/2014/main" id="{7E869EFB-774C-DF81-6860-3764FAA3FD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12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5B6B1-5FCA-C3DF-40D7-927900FD6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</a:t>
            </a:r>
            <a:r>
              <a:rPr lang="en-US" baseline="30000" dirty="0"/>
              <a:t>4</a:t>
            </a:r>
            <a:r>
              <a:rPr lang="en-US" dirty="0"/>
              <a:t> management: University of Michigan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609E4C-8E22-6B35-0836-C33DDDC638F8}"/>
              </a:ext>
            </a:extLst>
          </p:cNvPr>
          <p:cNvSpPr txBox="1"/>
          <p:nvPr/>
        </p:nvSpPr>
        <p:spPr>
          <a:xfrm>
            <a:off x="431862" y="1927655"/>
            <a:ext cx="608490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Kim Gonzalez,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Project Manager</a:t>
            </a:r>
          </a:p>
          <a:p>
            <a:r>
              <a:rPr lang="en-US" sz="3600" dirty="0"/>
              <a:t>Amanda Martinez,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Administrative Coordinator</a:t>
            </a:r>
          </a:p>
          <a:p>
            <a:r>
              <a:rPr lang="en-US" sz="3600" dirty="0"/>
              <a:t>Suzanne </a:t>
            </a:r>
            <a:r>
              <a:rPr lang="en-US" sz="3600" dirty="0" err="1"/>
              <a:t>Viers</a:t>
            </a:r>
            <a:r>
              <a:rPr lang="en-US" sz="3600" dirty="0"/>
              <a:t>,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Administrative Coordinator</a:t>
            </a:r>
          </a:p>
          <a:p>
            <a:r>
              <a:rPr lang="en-US" sz="3600" dirty="0"/>
              <a:t>Andrea Les,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CNU Project Manager</a:t>
            </a:r>
          </a:p>
          <a:p>
            <a:r>
              <a:rPr lang="en-US" sz="3600" dirty="0"/>
              <a:t>Sara </a:t>
            </a:r>
            <a:r>
              <a:rPr lang="en-US" sz="3600" dirty="0" err="1"/>
              <a:t>Pasquali</a:t>
            </a:r>
            <a:r>
              <a:rPr lang="en-US" sz="3600" dirty="0"/>
              <a:t>,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UM Faculty Lead</a:t>
            </a:r>
          </a:p>
          <a:p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C34A53-DE8D-D1B4-2386-6CB5583ED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960478" y="1927655"/>
            <a:ext cx="4799660" cy="35997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A32BFE-5B7F-B8D6-AA8F-630B30382874}"/>
              </a:ext>
            </a:extLst>
          </p:cNvPr>
          <p:cNvSpPr txBox="1"/>
          <p:nvPr/>
        </p:nvSpPr>
        <p:spPr>
          <a:xfrm>
            <a:off x="10555112" y="5041978"/>
            <a:ext cx="1042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Germany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94485-D6A6-900B-B2B5-566935503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B66B6E0-B67D-38F0-F39F-2B708D161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  <p:pic>
        <p:nvPicPr>
          <p:cNvPr id="8" name="object 2">
            <a:extLst>
              <a:ext uri="{FF2B5EF4-FFF2-40B4-BE49-F238E27FC236}">
                <a16:creationId xmlns:a16="http://schemas.microsoft.com/office/drawing/2014/main" id="{457C853D-59A9-B230-987C-43D25392968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9" name="Picture 8" descr="A black and red logo&#10;&#10;Description automatically generated">
            <a:extLst>
              <a:ext uri="{FF2B5EF4-FFF2-40B4-BE49-F238E27FC236}">
                <a16:creationId xmlns:a16="http://schemas.microsoft.com/office/drawing/2014/main" id="{B51AF2F3-3247-E1CD-CFA9-55A63ADE91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10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4B17C-F60E-9D65-D844-B921438DB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</a:t>
            </a:r>
            <a:r>
              <a:rPr lang="en-US" baseline="30000" dirty="0"/>
              <a:t>4</a:t>
            </a:r>
            <a:r>
              <a:rPr lang="en-US" dirty="0"/>
              <a:t> data coordinating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ACF72-DAB6-E4E1-B7BF-5D2AF0512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460500"/>
            <a:ext cx="7250724" cy="53975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Kurt Schumacher, Director, UM</a:t>
            </a:r>
          </a:p>
          <a:p>
            <a:pPr>
              <a:lnSpc>
                <a:spcPct val="110000"/>
              </a:lnSpc>
            </a:pPr>
            <a:r>
              <a:rPr lang="en-US" dirty="0"/>
              <a:t>Kate Mikesell, PC</a:t>
            </a:r>
            <a:r>
              <a:rPr lang="en-US" baseline="30000" dirty="0"/>
              <a:t>4</a:t>
            </a:r>
            <a:r>
              <a:rPr lang="en-US" dirty="0"/>
              <a:t> lead analyst, UM</a:t>
            </a:r>
          </a:p>
          <a:p>
            <a:pPr>
              <a:lnSpc>
                <a:spcPct val="110000"/>
              </a:lnSpc>
            </a:pPr>
            <a:r>
              <a:rPr lang="en-US" dirty="0"/>
              <a:t>Lauren Bush, CNU lead analyst, UM</a:t>
            </a:r>
          </a:p>
          <a:p>
            <a:pPr>
              <a:lnSpc>
                <a:spcPct val="110000"/>
              </a:lnSpc>
            </a:pPr>
            <a:r>
              <a:rPr lang="en-US" dirty="0"/>
              <a:t>Garrett </a:t>
            </a:r>
            <a:r>
              <a:rPr lang="en-US" dirty="0" err="1"/>
              <a:t>Reichle</a:t>
            </a:r>
            <a:r>
              <a:rPr lang="en-US" dirty="0"/>
              <a:t>, part time analyst, UM</a:t>
            </a:r>
          </a:p>
          <a:p>
            <a:pPr>
              <a:lnSpc>
                <a:spcPct val="110000"/>
              </a:lnSpc>
            </a:pPr>
            <a:r>
              <a:rPr lang="en-US" dirty="0"/>
              <a:t>Mousumi Banerjee, part time PhD statistician, UM</a:t>
            </a:r>
          </a:p>
          <a:p>
            <a:pPr>
              <a:lnSpc>
                <a:spcPct val="110000"/>
              </a:lnSpc>
            </a:pPr>
            <a:r>
              <a:rPr lang="en-US" dirty="0" err="1"/>
              <a:t>Wenying</a:t>
            </a:r>
            <a:r>
              <a:rPr lang="en-US" dirty="0"/>
              <a:t> Zhang, MS statistician, UM</a:t>
            </a:r>
          </a:p>
          <a:p>
            <a:pPr>
              <a:lnSpc>
                <a:spcPct val="110000"/>
              </a:lnSpc>
            </a:pPr>
            <a:r>
              <a:rPr lang="en-US" dirty="0"/>
              <a:t>Martina </a:t>
            </a:r>
            <a:r>
              <a:rPr lang="en-US" dirty="0" err="1"/>
              <a:t>Steurer</a:t>
            </a:r>
            <a:r>
              <a:rPr lang="en-US" dirty="0"/>
              <a:t>, UCSF</a:t>
            </a:r>
          </a:p>
          <a:p>
            <a:pPr>
              <a:lnSpc>
                <a:spcPct val="110000"/>
              </a:lnSpc>
            </a:pPr>
            <a:r>
              <a:rPr lang="en-US" dirty="0"/>
              <a:t>Sarah </a:t>
            </a:r>
            <a:r>
              <a:rPr lang="en-US" dirty="0" err="1"/>
              <a:t>Tabbutt</a:t>
            </a:r>
            <a:r>
              <a:rPr lang="en-US" dirty="0"/>
              <a:t>, UCSF</a:t>
            </a:r>
          </a:p>
          <a:p>
            <a:pPr>
              <a:lnSpc>
                <a:spcPct val="110000"/>
              </a:lnSpc>
            </a:pPr>
            <a:r>
              <a:rPr lang="en-US" dirty="0"/>
              <a:t>Michael Gaies, CCHMC</a:t>
            </a:r>
          </a:p>
          <a:p>
            <a:pPr>
              <a:lnSpc>
                <a:spcPct val="110000"/>
              </a:lnSpc>
            </a:pPr>
            <a:r>
              <a:rPr lang="en-US" dirty="0"/>
              <a:t>Trainees, UM</a:t>
            </a:r>
          </a:p>
          <a:p>
            <a:endParaRPr lang="en-US" dirty="0"/>
          </a:p>
        </p:txBody>
      </p:sp>
      <p:pic>
        <p:nvPicPr>
          <p:cNvPr id="8" name="Picture 7" descr="A person with glasses over their face&#10;&#10;Description automatically generated">
            <a:extLst>
              <a:ext uri="{FF2B5EF4-FFF2-40B4-BE49-F238E27FC236}">
                <a16:creationId xmlns:a16="http://schemas.microsoft.com/office/drawing/2014/main" id="{231378FB-D200-FEF9-7D92-EA05DD619A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815"/>
          <a:stretch/>
        </p:blipFill>
        <p:spPr>
          <a:xfrm>
            <a:off x="10057422" y="4159250"/>
            <a:ext cx="1885289" cy="2541318"/>
          </a:xfrm>
          <a:prstGeom prst="rect">
            <a:avLst/>
          </a:prstGeom>
        </p:spPr>
      </p:pic>
      <p:pic>
        <p:nvPicPr>
          <p:cNvPr id="6" name="Picture 5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999F3042-9A6F-C68F-A19E-81C999162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633148" y="4068601"/>
            <a:ext cx="2770599" cy="2077949"/>
          </a:xfrm>
          <a:prstGeom prst="rect">
            <a:avLst/>
          </a:prstGeom>
        </p:spPr>
      </p:pic>
      <p:sp>
        <p:nvSpPr>
          <p:cNvPr id="10" name="Curved Down Arrow 9">
            <a:extLst>
              <a:ext uri="{FF2B5EF4-FFF2-40B4-BE49-F238E27FC236}">
                <a16:creationId xmlns:a16="http://schemas.microsoft.com/office/drawing/2014/main" id="{8B8F700B-DE09-4920-D62C-8F8A7400C3C7}"/>
              </a:ext>
            </a:extLst>
          </p:cNvPr>
          <p:cNvSpPr/>
          <p:nvPr/>
        </p:nvSpPr>
        <p:spPr>
          <a:xfrm rot="2039855">
            <a:off x="5994864" y="2456668"/>
            <a:ext cx="2628554" cy="64441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3CCB21-DF5C-DD9D-E1AF-019E0421B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597" y="305388"/>
            <a:ext cx="2216479" cy="2770599"/>
          </a:xfrm>
          <a:prstGeom prst="rect">
            <a:avLst/>
          </a:prstGeom>
        </p:spPr>
      </p:pic>
      <p:sp>
        <p:nvSpPr>
          <p:cNvPr id="15" name="Curved Up Arrow 14">
            <a:extLst>
              <a:ext uri="{FF2B5EF4-FFF2-40B4-BE49-F238E27FC236}">
                <a16:creationId xmlns:a16="http://schemas.microsoft.com/office/drawing/2014/main" id="{39E57168-A320-4E3C-6A17-72C3119E7EC6}"/>
              </a:ext>
            </a:extLst>
          </p:cNvPr>
          <p:cNvSpPr/>
          <p:nvPr/>
        </p:nvSpPr>
        <p:spPr>
          <a:xfrm>
            <a:off x="6010383" y="1690687"/>
            <a:ext cx="2568539" cy="41551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689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C6D6F-CBAA-2328-4035-A9C0E1B20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06B5F-1864-6D2E-4DFF-0492AF27A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938" y="1565031"/>
            <a:ext cx="4155908" cy="492784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Moving forward annual UM CNU DUAs no longer require legal review.</a:t>
            </a:r>
          </a:p>
          <a:p>
            <a:pPr>
              <a:lnSpc>
                <a:spcPct val="110000"/>
              </a:lnSpc>
            </a:pPr>
            <a:r>
              <a:rPr lang="en-US" dirty="0"/>
              <a:t>Exhibit A can be signed by site’s appropriate administrative contact</a:t>
            </a:r>
          </a:p>
          <a:p>
            <a:pPr>
              <a:lnSpc>
                <a:spcPct val="110000"/>
              </a:lnSpc>
            </a:pPr>
            <a:r>
              <a:rPr lang="en-US" dirty="0"/>
              <a:t>Will off load a significant time burden for UM team AND for local sites</a:t>
            </a:r>
          </a:p>
          <a:p>
            <a:pPr>
              <a:lnSpc>
                <a:spcPct val="110000"/>
              </a:lnSpc>
            </a:pPr>
            <a:r>
              <a:rPr lang="en-US" dirty="0"/>
              <a:t>More detail today 10:30 am to noon</a:t>
            </a:r>
          </a:p>
        </p:txBody>
      </p:sp>
      <p:pic>
        <p:nvPicPr>
          <p:cNvPr id="5" name="Picture 4" descr="A paper with black text&#10;&#10;Description automatically generated">
            <a:extLst>
              <a:ext uri="{FF2B5EF4-FFF2-40B4-BE49-F238E27FC236}">
                <a16:creationId xmlns:a16="http://schemas.microsoft.com/office/drawing/2014/main" id="{EE9DA7D7-8DE9-E39A-4BCA-2D41332AA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724" y="408232"/>
            <a:ext cx="6254338" cy="619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13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F56CF-6088-4945-94A5-B394D63B7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860" y="228606"/>
            <a:ext cx="10364451" cy="1596177"/>
          </a:xfrm>
        </p:spPr>
        <p:txBody>
          <a:bodyPr/>
          <a:lstStyle/>
          <a:p>
            <a:r>
              <a:rPr lang="en-US" dirty="0"/>
              <a:t>PC</a:t>
            </a:r>
            <a:r>
              <a:rPr lang="en-US" baseline="30000" dirty="0"/>
              <a:t>4</a:t>
            </a:r>
            <a:r>
              <a:rPr lang="en-US" dirty="0"/>
              <a:t> Committees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88A564-B8E3-1C4F-8639-F97D9D13BB90}"/>
              </a:ext>
            </a:extLst>
          </p:cNvPr>
          <p:cNvSpPr txBox="1"/>
          <p:nvPr/>
        </p:nvSpPr>
        <p:spPr>
          <a:xfrm>
            <a:off x="343833" y="2006316"/>
            <a:ext cx="3091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SRC, Nancy Ghanayem chair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C9F6F4-5493-E145-9092-BE570E5D0C08}"/>
              </a:ext>
            </a:extLst>
          </p:cNvPr>
          <p:cNvSpPr txBox="1"/>
          <p:nvPr/>
        </p:nvSpPr>
        <p:spPr>
          <a:xfrm>
            <a:off x="3916888" y="2006316"/>
            <a:ext cx="3091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Equity Diversity Inclusion, Titus Chan and Lie </a:t>
            </a:r>
            <a:r>
              <a:rPr lang="en-US" sz="2400" dirty="0" err="1"/>
              <a:t>Tjoeng</a:t>
            </a:r>
            <a:r>
              <a:rPr lang="en-US" sz="2400" dirty="0"/>
              <a:t>, co-chairs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764D06-4EDF-CD44-B3EF-166D34D754B5}"/>
              </a:ext>
            </a:extLst>
          </p:cNvPr>
          <p:cNvSpPr txBox="1"/>
          <p:nvPr/>
        </p:nvSpPr>
        <p:spPr>
          <a:xfrm>
            <a:off x="343833" y="3862428"/>
            <a:ext cx="3091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Quality, David Bailly and Dana Mueller, co-chairs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06027D-0972-F149-9397-70081784E602}"/>
              </a:ext>
            </a:extLst>
          </p:cNvPr>
          <p:cNvSpPr txBox="1"/>
          <p:nvPr/>
        </p:nvSpPr>
        <p:spPr>
          <a:xfrm>
            <a:off x="7726564" y="3769288"/>
            <a:ext cx="3091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Audit, Jen Schuette and Mary Lukacs, co-chairs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4111EC-BE7C-824D-878B-6BEE9B41AAA4}"/>
              </a:ext>
            </a:extLst>
          </p:cNvPr>
          <p:cNvSpPr txBox="1"/>
          <p:nvPr/>
        </p:nvSpPr>
        <p:spPr>
          <a:xfrm>
            <a:off x="3881718" y="3792088"/>
            <a:ext cx="3091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Relations, David </a:t>
            </a:r>
            <a:r>
              <a:rPr lang="en-US" sz="2400" dirty="0" err="1"/>
              <a:t>Werho</a:t>
            </a:r>
            <a:r>
              <a:rPr lang="en-US" sz="2400" dirty="0"/>
              <a:t>, chair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D942B9-886F-A448-9D8D-56BE2761B6A8}"/>
              </a:ext>
            </a:extLst>
          </p:cNvPr>
          <p:cNvSpPr txBox="1"/>
          <p:nvPr/>
        </p:nvSpPr>
        <p:spPr>
          <a:xfrm>
            <a:off x="7726564" y="1982844"/>
            <a:ext cx="3091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Database, Javi Lasa and Nikhil Chanani, co-chairs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2DF40F-029A-EB4A-9AFE-AAF520B907BC}"/>
              </a:ext>
            </a:extLst>
          </p:cNvPr>
          <p:cNvSpPr txBox="1"/>
          <p:nvPr/>
        </p:nvSpPr>
        <p:spPr>
          <a:xfrm>
            <a:off x="343833" y="5308043"/>
            <a:ext cx="3091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Program, Sarah </a:t>
            </a:r>
            <a:r>
              <a:rPr lang="en-US" sz="2400" dirty="0" err="1"/>
              <a:t>Tabbutt</a:t>
            </a:r>
            <a:r>
              <a:rPr lang="en-US" sz="2400" dirty="0"/>
              <a:t> chair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74B10B-A67D-CDCC-463A-6500D58209FC}"/>
              </a:ext>
            </a:extLst>
          </p:cNvPr>
          <p:cNvSpPr txBox="1"/>
          <p:nvPr/>
        </p:nvSpPr>
        <p:spPr>
          <a:xfrm>
            <a:off x="3881718" y="5325626"/>
            <a:ext cx="3091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Finance, Kay Stewart-Huey, chair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B225BA-30D8-DE88-5DEC-993F3E9CA1B4}"/>
              </a:ext>
            </a:extLst>
          </p:cNvPr>
          <p:cNvSpPr txBox="1"/>
          <p:nvPr/>
        </p:nvSpPr>
        <p:spPr>
          <a:xfrm>
            <a:off x="4995559" y="685549"/>
            <a:ext cx="59877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Committee Update Session today 10:30 to noon</a:t>
            </a:r>
          </a:p>
          <a:p>
            <a:r>
              <a:rPr lang="en-US" sz="2200" dirty="0">
                <a:solidFill>
                  <a:srgbClr val="FF0000"/>
                </a:solidFill>
              </a:rPr>
              <a:t>Committee Expo today during lunch noon to 1 pm</a:t>
            </a:r>
          </a:p>
        </p:txBody>
      </p:sp>
    </p:spTree>
    <p:extLst>
      <p:ext uri="{BB962C8B-B14F-4D97-AF65-F5344CB8AC3E}">
        <p14:creationId xmlns:p14="http://schemas.microsoft.com/office/powerpoint/2010/main" val="1923647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3F1D-5255-87FE-4928-88001E9C0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Committee Voting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85CC-C7D7-1C61-6A3A-83892151D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1-2 positions open per year </a:t>
            </a:r>
          </a:p>
          <a:p>
            <a:r>
              <a:rPr lang="en-US" dirty="0"/>
              <a:t>5 year term</a:t>
            </a:r>
          </a:p>
          <a:p>
            <a:r>
              <a:rPr lang="en-US" dirty="0"/>
              <a:t>Eligible</a:t>
            </a:r>
          </a:p>
          <a:p>
            <a:pPr lvl="1"/>
            <a:r>
              <a:rPr lang="en-US" dirty="0"/>
              <a:t>2 years at a site submitting data</a:t>
            </a:r>
          </a:p>
          <a:p>
            <a:pPr lvl="1"/>
            <a:r>
              <a:rPr lang="en-US" dirty="0"/>
              <a:t>2 years on a PC</a:t>
            </a:r>
            <a:r>
              <a:rPr lang="en-US" baseline="30000" dirty="0"/>
              <a:t>4</a:t>
            </a:r>
            <a:r>
              <a:rPr lang="en-US" dirty="0"/>
              <a:t> committee</a:t>
            </a:r>
          </a:p>
          <a:p>
            <a:pPr lvl="1"/>
            <a:r>
              <a:rPr lang="en-US" dirty="0"/>
              <a:t>Recommendation from Committee Chair of active participation</a:t>
            </a:r>
          </a:p>
          <a:p>
            <a:pPr lvl="1"/>
            <a:r>
              <a:rPr lang="en-US" dirty="0"/>
              <a:t>Recommendations from other Executive Committee members</a:t>
            </a:r>
          </a:p>
          <a:p>
            <a:r>
              <a:rPr lang="en-US" dirty="0"/>
              <a:t>Request for nominations for those eligible sent to PC</a:t>
            </a:r>
            <a:r>
              <a:rPr lang="en-US" baseline="30000" dirty="0"/>
              <a:t>4</a:t>
            </a:r>
            <a:r>
              <a:rPr lang="en-US" dirty="0"/>
              <a:t> community near end of year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A3B48E-1E80-6B54-224A-C2896706A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5" name="object 2">
            <a:extLst>
              <a:ext uri="{FF2B5EF4-FFF2-40B4-BE49-F238E27FC236}">
                <a16:creationId xmlns:a16="http://schemas.microsoft.com/office/drawing/2014/main" id="{3B547556-A964-3A03-36C2-184260EC57D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6" name="Picture 5" descr="A black and red logo&#10;&#10;Description automatically generated">
            <a:extLst>
              <a:ext uri="{FF2B5EF4-FFF2-40B4-BE49-F238E27FC236}">
                <a16:creationId xmlns:a16="http://schemas.microsoft.com/office/drawing/2014/main" id="{9BEB9F5D-1449-540B-0A49-BD3FA53BD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10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AC961-A357-264E-BAAF-FEE48B125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61323"/>
            <a:ext cx="10364451" cy="1596177"/>
          </a:xfrm>
        </p:spPr>
        <p:txBody>
          <a:bodyPr/>
          <a:lstStyle/>
          <a:p>
            <a:r>
              <a:rPr lang="en-US" dirty="0"/>
              <a:t>Data Quality is the Critical Backbone of PC</a:t>
            </a:r>
            <a:r>
              <a:rPr lang="en-US" baseline="30000" dirty="0"/>
              <a:t>4</a:t>
            </a:r>
            <a:endParaRPr lang="en-US" dirty="0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3825F972-3156-C2E2-BFD9-BB681C78710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37030277"/>
              </p:ext>
            </p:extLst>
          </p:nvPr>
        </p:nvGraphicFramePr>
        <p:xfrm>
          <a:off x="339213" y="1354605"/>
          <a:ext cx="5756787" cy="4788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A47267CD-BDF1-0240-9AC5-2BF1D0EFE4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4" name="Picture 3" descr="A graph of a person&#10;&#10;Description automatically generated with medium confidence">
            <a:extLst>
              <a:ext uri="{FF2B5EF4-FFF2-40B4-BE49-F238E27FC236}">
                <a16:creationId xmlns:a16="http://schemas.microsoft.com/office/drawing/2014/main" id="{44D4ADB6-EC6C-D0FD-F67C-75BBF1BA5C3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6947"/>
          <a:stretch/>
        </p:blipFill>
        <p:spPr>
          <a:xfrm>
            <a:off x="6740855" y="2388122"/>
            <a:ext cx="4763845" cy="27123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8FDB35-3F12-5A4A-9685-66D1E554C479}"/>
              </a:ext>
            </a:extLst>
          </p:cNvPr>
          <p:cNvSpPr txBox="1"/>
          <p:nvPr/>
        </p:nvSpPr>
        <p:spPr>
          <a:xfrm>
            <a:off x="7361814" y="2480951"/>
            <a:ext cx="352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Risk adjusted surgical mortality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16D98A95-D8C3-6C17-3A04-CC5465FFD9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43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4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AC961-A357-264E-BAAF-FEE48B125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Data Quality is the Critical Backbone of PC</a:t>
            </a:r>
            <a:r>
              <a:rPr lang="en-US" kern="1200" baseline="300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4</a:t>
            </a:r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3825F972-3156-C2E2-BFD9-BB681C78710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541041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DE20CA9-D745-F21C-C056-6855CE7C24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F28F59E7-CE18-E934-6BAD-FD6A032231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  <p:pic>
        <p:nvPicPr>
          <p:cNvPr id="5" name="object 2">
            <a:extLst>
              <a:ext uri="{FF2B5EF4-FFF2-40B4-BE49-F238E27FC236}">
                <a16:creationId xmlns:a16="http://schemas.microsoft.com/office/drawing/2014/main" id="{61E85C51-5E72-93CD-56B4-51A3E57B6D86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27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69CBA2-5430-38B5-2C39-C814E14E3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Audits</a:t>
            </a:r>
          </a:p>
        </p:txBody>
      </p:sp>
      <p:sp>
        <p:nvSpPr>
          <p:cNvPr id="3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607E7-B8F0-F6FC-F3F9-181C391122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Auditor time commitment 1-3 full days</a:t>
            </a:r>
          </a:p>
          <a:p>
            <a:r>
              <a:rPr lang="en-US" sz="2200" dirty="0"/>
              <a:t>Sites must pass one year audit to have access to unblinded reporting platform</a:t>
            </a:r>
          </a:p>
          <a:p>
            <a:r>
              <a:rPr lang="en-US" sz="2200" dirty="0"/>
              <a:t>Privilege revoked if subsequent failed audit</a:t>
            </a:r>
          </a:p>
          <a:p>
            <a:r>
              <a:rPr lang="en-US" sz="2200" dirty="0"/>
              <a:t>Data from sites who have not passed audit are not used in analytics or risk adjusted models</a:t>
            </a:r>
          </a:p>
          <a:p>
            <a:r>
              <a:rPr lang="en-US" sz="2200" dirty="0"/>
              <a:t>More detail today 10:30 am to noon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B4C7E15-A308-E1BF-18FA-2C62676B576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66889389"/>
              </p:ext>
            </p:extLst>
          </p:nvPr>
        </p:nvGraphicFramePr>
        <p:xfrm>
          <a:off x="5973367" y="927764"/>
          <a:ext cx="5587697" cy="500247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501513">
                  <a:extLst>
                    <a:ext uri="{9D8B030D-6E8A-4147-A177-3AD203B41FA5}">
                      <a16:colId xmlns:a16="http://schemas.microsoft.com/office/drawing/2014/main" val="2889729307"/>
                    </a:ext>
                  </a:extLst>
                </a:gridCol>
                <a:gridCol w="2086184">
                  <a:extLst>
                    <a:ext uri="{9D8B030D-6E8A-4147-A177-3AD203B41FA5}">
                      <a16:colId xmlns:a16="http://schemas.microsoft.com/office/drawing/2014/main" val="3769489821"/>
                    </a:ext>
                  </a:extLst>
                </a:gridCol>
              </a:tblGrid>
              <a:tr h="794191">
                <a:tc>
                  <a:txBody>
                    <a:bodyPr/>
                    <a:lstStyle/>
                    <a:p>
                      <a:pPr algn="ctr"/>
                      <a:r>
                        <a:rPr lang="en-US" sz="2200"/>
                        <a:t>Highest Volume Auditors</a:t>
                      </a:r>
                    </a:p>
                  </a:txBody>
                  <a:tcPr marL="78785" marR="78785" marT="39392" marB="3939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Number of Audits past year</a:t>
                      </a:r>
                    </a:p>
                  </a:txBody>
                  <a:tcPr marL="78785" marR="78785" marT="39392" marB="3939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9260252"/>
                  </a:ext>
                </a:extLst>
              </a:tr>
              <a:tr h="459090">
                <a:tc>
                  <a:txBody>
                    <a:bodyPr/>
                    <a:lstStyle/>
                    <a:p>
                      <a:r>
                        <a:rPr lang="en-US" sz="2200"/>
                        <a:t>Mary Lukacs (CHOA)</a:t>
                      </a:r>
                    </a:p>
                  </a:txBody>
                  <a:tcPr marL="78785" marR="78785" marT="39392" marB="3939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/>
                        <a:t>9</a:t>
                      </a:r>
                    </a:p>
                  </a:txBody>
                  <a:tcPr marL="78785" marR="78785" marT="39392" marB="3939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47691"/>
                  </a:ext>
                </a:extLst>
              </a:tr>
              <a:tr h="482204">
                <a:tc>
                  <a:txBody>
                    <a:bodyPr/>
                    <a:lstStyle/>
                    <a:p>
                      <a:r>
                        <a:rPr lang="en-US" sz="2200" dirty="0"/>
                        <a:t>Jen Schuette (Maryland)</a:t>
                      </a:r>
                    </a:p>
                  </a:txBody>
                  <a:tcPr marL="78785" marR="78785" marT="39392" marB="3939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/>
                        <a:t>6</a:t>
                      </a:r>
                    </a:p>
                  </a:txBody>
                  <a:tcPr marL="78785" marR="78785" marT="39392" marB="3939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2648795"/>
                  </a:ext>
                </a:extLst>
              </a:tr>
              <a:tr h="459090">
                <a:tc>
                  <a:txBody>
                    <a:bodyPr/>
                    <a:lstStyle/>
                    <a:p>
                      <a:r>
                        <a:rPr lang="en-US" sz="2200"/>
                        <a:t>Geoff Bird (CHOP)</a:t>
                      </a:r>
                    </a:p>
                  </a:txBody>
                  <a:tcPr marL="78785" marR="78785" marT="39392" marB="3939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/>
                        <a:t>4</a:t>
                      </a:r>
                    </a:p>
                  </a:txBody>
                  <a:tcPr marL="78785" marR="78785" marT="39392" marB="3939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7457156"/>
                  </a:ext>
                </a:extLst>
              </a:tr>
              <a:tr h="459090">
                <a:tc>
                  <a:txBody>
                    <a:bodyPr/>
                    <a:lstStyle/>
                    <a:p>
                      <a:r>
                        <a:rPr lang="en-US" sz="2200"/>
                        <a:t>Viki Haro (UCSF)</a:t>
                      </a:r>
                    </a:p>
                  </a:txBody>
                  <a:tcPr marL="78785" marR="78785" marT="39392" marB="3939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/>
                        <a:t>4</a:t>
                      </a:r>
                    </a:p>
                  </a:txBody>
                  <a:tcPr marL="78785" marR="78785" marT="39392" marB="3939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9940515"/>
                  </a:ext>
                </a:extLst>
              </a:tr>
              <a:tr h="466674">
                <a:tc>
                  <a:txBody>
                    <a:bodyPr/>
                    <a:lstStyle/>
                    <a:p>
                      <a:r>
                        <a:rPr lang="en-US" sz="2200" dirty="0"/>
                        <a:t>Kim </a:t>
                      </a:r>
                      <a:r>
                        <a:rPr lang="en-US" sz="2200" dirty="0" err="1"/>
                        <a:t>Parrigin</a:t>
                      </a:r>
                      <a:r>
                        <a:rPr lang="en-US" sz="2200" dirty="0"/>
                        <a:t>-Symes (DeVos)</a:t>
                      </a:r>
                    </a:p>
                  </a:txBody>
                  <a:tcPr marL="78785" marR="78785" marT="39392" marB="3939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/>
                        <a:t>4</a:t>
                      </a:r>
                    </a:p>
                  </a:txBody>
                  <a:tcPr marL="78785" marR="78785" marT="39392" marB="3939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9156436"/>
                  </a:ext>
                </a:extLst>
              </a:tr>
              <a:tr h="459090">
                <a:tc>
                  <a:txBody>
                    <a:bodyPr/>
                    <a:lstStyle/>
                    <a:p>
                      <a:r>
                        <a:rPr lang="en-US" sz="2200"/>
                        <a:t>Jocelyn Furr (Oregon)</a:t>
                      </a:r>
                    </a:p>
                  </a:txBody>
                  <a:tcPr marL="78785" marR="78785" marT="39392" marB="3939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3</a:t>
                      </a:r>
                    </a:p>
                  </a:txBody>
                  <a:tcPr marL="78785" marR="78785" marT="39392" marB="3939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8102438"/>
                  </a:ext>
                </a:extLst>
              </a:tr>
              <a:tr h="459090">
                <a:tc>
                  <a:txBody>
                    <a:bodyPr/>
                    <a:lstStyle/>
                    <a:p>
                      <a:r>
                        <a:rPr lang="en-US" sz="2200"/>
                        <a:t>Josh Koch (Phoenix)</a:t>
                      </a:r>
                    </a:p>
                  </a:txBody>
                  <a:tcPr marL="78785" marR="78785" marT="39392" marB="3939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/>
                        <a:t>3</a:t>
                      </a:r>
                    </a:p>
                  </a:txBody>
                  <a:tcPr marL="78785" marR="78785" marT="39392" marB="3939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18794195"/>
                  </a:ext>
                </a:extLst>
              </a:tr>
              <a:tr h="504862">
                <a:tc>
                  <a:txBody>
                    <a:bodyPr/>
                    <a:lstStyle/>
                    <a:p>
                      <a:r>
                        <a:rPr lang="en-US" sz="2200" dirty="0"/>
                        <a:t>Melissa Wiggins (CHOP)</a:t>
                      </a:r>
                    </a:p>
                  </a:txBody>
                  <a:tcPr marL="78785" marR="78785" marT="39392" marB="3939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/>
                        <a:t>3</a:t>
                      </a:r>
                    </a:p>
                  </a:txBody>
                  <a:tcPr marL="78785" marR="78785" marT="39392" marB="3939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1781243"/>
                  </a:ext>
                </a:extLst>
              </a:tr>
              <a:tr h="459090">
                <a:tc>
                  <a:txBody>
                    <a:bodyPr/>
                    <a:lstStyle/>
                    <a:p>
                      <a:r>
                        <a:rPr lang="en-US" sz="2200" dirty="0"/>
                        <a:t>Jenny Root (Michigan)</a:t>
                      </a:r>
                    </a:p>
                  </a:txBody>
                  <a:tcPr marL="78785" marR="78785" marT="39392" marB="3939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3</a:t>
                      </a:r>
                    </a:p>
                  </a:txBody>
                  <a:tcPr marL="78785" marR="78785" marT="39392" marB="3939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6057826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7268F855-E78B-B991-07B1-ACBD505D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064" y="538923"/>
            <a:ext cx="1988192" cy="16836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1F55ED-9DB5-12A9-23B9-36F60BD82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EE5AB263-6725-DBCC-D5B1-B34B4849808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139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3D1552-06E7-3B8D-37DC-1DA999B94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Scientific Update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E4B6C-5E91-6D89-AE54-F022CCD72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dirty="0"/>
              <a:t>59 manuscripts to date</a:t>
            </a:r>
          </a:p>
          <a:p>
            <a:r>
              <a:rPr lang="en-US" dirty="0"/>
              <a:t>14 manuscripts in the past year</a:t>
            </a:r>
          </a:p>
          <a:p>
            <a:r>
              <a:rPr lang="en-US" dirty="0"/>
              <a:t>More detail today 10:30 am to noon</a:t>
            </a:r>
          </a:p>
        </p:txBody>
      </p:sp>
      <p:pic>
        <p:nvPicPr>
          <p:cNvPr id="5" name="Picture 4" descr="A person with a stack of books&#10;&#10;Description automatically generated">
            <a:extLst>
              <a:ext uri="{FF2B5EF4-FFF2-40B4-BE49-F238E27FC236}">
                <a16:creationId xmlns:a16="http://schemas.microsoft.com/office/drawing/2014/main" id="{8E723E50-ECE6-182B-1B12-8D636801A0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10" r="6467" b="4"/>
          <a:stretch/>
        </p:blipFill>
        <p:spPr>
          <a:xfrm>
            <a:off x="8486454" y="2093976"/>
            <a:ext cx="3130268" cy="32537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F3D91E-7A41-4B12-253B-361EC6403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714A0BE-2626-0329-A944-01263A4BE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  <p:pic>
        <p:nvPicPr>
          <p:cNvPr id="7" name="object 2">
            <a:extLst>
              <a:ext uri="{FF2B5EF4-FFF2-40B4-BE49-F238E27FC236}">
                <a16:creationId xmlns:a16="http://schemas.microsoft.com/office/drawing/2014/main" id="{0235BD76-FCE7-D584-13CD-94881D4364B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8" name="Picture 7" descr="A black and red logo&#10;&#10;Description automatically generated">
            <a:extLst>
              <a:ext uri="{FF2B5EF4-FFF2-40B4-BE49-F238E27FC236}">
                <a16:creationId xmlns:a16="http://schemas.microsoft.com/office/drawing/2014/main" id="{DD7E21E7-EA6A-71B9-EDB6-01F828068F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73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023B5D-8122-C76A-3220-1913706D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CNU Quality Update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64080-0C48-BDBB-DA43-46A236471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sz="2400" dirty="0"/>
              <a:t>Cincinnati Children’s Quality Core</a:t>
            </a:r>
          </a:p>
          <a:p>
            <a:pPr lvl="1"/>
            <a:r>
              <a:rPr lang="en-US" dirty="0"/>
              <a:t>Supports CNU multicenter QI projects</a:t>
            </a:r>
          </a:p>
          <a:p>
            <a:r>
              <a:rPr lang="en-US" sz="2400" dirty="0"/>
              <a:t>Cardiac Arrest Preventions sustainability</a:t>
            </a:r>
          </a:p>
          <a:p>
            <a:pPr lvl="1"/>
            <a:r>
              <a:rPr lang="en-US" dirty="0"/>
              <a:t>Manuscript under review</a:t>
            </a:r>
          </a:p>
          <a:p>
            <a:r>
              <a:rPr lang="en-US" sz="2400" dirty="0"/>
              <a:t>Target Based Care</a:t>
            </a:r>
          </a:p>
          <a:p>
            <a:pPr lvl="1"/>
            <a:r>
              <a:rPr lang="en-US" dirty="0"/>
              <a:t>Completed December 2022</a:t>
            </a:r>
          </a:p>
          <a:p>
            <a:pPr lvl="1"/>
            <a:r>
              <a:rPr lang="en-US" dirty="0"/>
              <a:t>Final data analysis pending</a:t>
            </a:r>
          </a:p>
          <a:p>
            <a:r>
              <a:rPr lang="en-US" sz="2400" dirty="0"/>
              <a:t>Upcoming Chylothorax Project</a:t>
            </a:r>
          </a:p>
          <a:p>
            <a:pPr lvl="1"/>
            <a:r>
              <a:rPr lang="en-US" dirty="0"/>
              <a:t>More detail today at 10:30 am to noon</a:t>
            </a:r>
          </a:p>
        </p:txBody>
      </p: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7996DFC2-2354-75D1-FEBC-3A2B0B786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0655" y="3252354"/>
            <a:ext cx="2499172" cy="9766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BF1BA9-053F-5C28-5CF5-19AC1F73D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D6ECA6E-72DA-FBA8-FAF1-FD53054C7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5F3B120B-1BEA-EFC9-3600-EDB655F2A24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8" name="Picture 7" descr="A black and red logo&#10;&#10;Description automatically generated">
            <a:extLst>
              <a:ext uri="{FF2B5EF4-FFF2-40B4-BE49-F238E27FC236}">
                <a16:creationId xmlns:a16="http://schemas.microsoft.com/office/drawing/2014/main" id="{8B3B89CC-248B-70A0-3074-D76FA8953B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5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93302-6D69-30CC-A244-A21802075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ArborMetrix</a:t>
            </a:r>
            <a:r>
              <a:rPr lang="en-US" dirty="0"/>
              <a:t>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8DFF9-1453-F2C3-07AE-04990D2AC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Complete overturn in management and front facing team over the past two years</a:t>
            </a:r>
          </a:p>
          <a:p>
            <a:pPr lvl="1"/>
            <a:r>
              <a:rPr lang="en-US" dirty="0"/>
              <a:t>Limited transition of mental model</a:t>
            </a:r>
          </a:p>
          <a:p>
            <a:r>
              <a:rPr lang="en-US" dirty="0"/>
              <a:t>Simultaneous with developing CCRC and </a:t>
            </a:r>
            <a:r>
              <a:rPr lang="en-US" dirty="0" err="1"/>
              <a:t>PediPERForm</a:t>
            </a:r>
            <a:r>
              <a:rPr lang="en-US" dirty="0"/>
              <a:t> CNU registries</a:t>
            </a:r>
          </a:p>
          <a:p>
            <a:r>
              <a:rPr lang="en-US" dirty="0"/>
              <a:t>Weekly meetings</a:t>
            </a:r>
          </a:p>
          <a:p>
            <a:pPr lvl="1"/>
            <a:r>
              <a:rPr lang="en-US" dirty="0"/>
              <a:t>Twice monthly with Database representatives</a:t>
            </a:r>
          </a:p>
          <a:p>
            <a:pPr lvl="1"/>
            <a:r>
              <a:rPr lang="en-US" dirty="0"/>
              <a:t>Twice monthly with PC</a:t>
            </a:r>
            <a:r>
              <a:rPr lang="en-US" baseline="30000" dirty="0"/>
              <a:t>4</a:t>
            </a:r>
            <a:r>
              <a:rPr lang="en-US" dirty="0"/>
              <a:t> leadership and Lauren Bush</a:t>
            </a:r>
          </a:p>
          <a:p>
            <a:r>
              <a:rPr lang="en-US" dirty="0"/>
              <a:t>New team is engaged</a:t>
            </a:r>
          </a:p>
          <a:p>
            <a:r>
              <a:rPr lang="en-US" dirty="0"/>
              <a:t>Pace of projects is a work in progress</a:t>
            </a:r>
          </a:p>
          <a:p>
            <a:r>
              <a:rPr lang="en-US" dirty="0"/>
              <a:t>More detail on reporting platform today at 10:30 am to noon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F3749B-741E-B60B-F9C0-5D44C1570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9AE30C6-A00B-735C-FC8D-ABC392A4A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729DD07B-11E7-8D8B-7F8F-67363CA853C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7" name="Picture 6" descr="A black and red logo&#10;&#10;Description automatically generated">
            <a:extLst>
              <a:ext uri="{FF2B5EF4-FFF2-40B4-BE49-F238E27FC236}">
                <a16:creationId xmlns:a16="http://schemas.microsoft.com/office/drawing/2014/main" id="{F3D50E49-AA37-6F44-A392-F4A14F5FC3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02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0A08CB-AAA3-52CA-CE84-84D7CE62B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Launched this past year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A0CBC60-6F24-320D-55C9-46C6B7CE36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5183071"/>
              </p:ext>
            </p:extLst>
          </p:nvPr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0020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C8912-CC96-B13D-9C2B-00EC79B09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PC</a:t>
            </a:r>
            <a:r>
              <a:rPr lang="en-US" sz="5400" kern="1200" baseline="300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4</a:t>
            </a:r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Volunteers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05ED3-3056-CF3F-09F1-09D76707E9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9153" y="1898562"/>
            <a:ext cx="10515600" cy="4494224"/>
          </a:xfrm>
        </p:spPr>
        <p:txBody>
          <a:bodyPr vert="horz" lIns="91440" tIns="45720" rIns="91440" bIns="45720" rtlCol="0">
            <a:noAutofit/>
          </a:bodyPr>
          <a:lstStyle/>
          <a:p>
            <a:pPr lvl="1"/>
            <a:r>
              <a:rPr lang="en-US" dirty="0"/>
              <a:t>Committee participation</a:t>
            </a:r>
          </a:p>
          <a:p>
            <a:pPr lvl="1"/>
            <a:r>
              <a:rPr lang="en-US" dirty="0"/>
              <a:t>Reviewing manuscripts</a:t>
            </a:r>
          </a:p>
          <a:p>
            <a:pPr lvl="1"/>
            <a:r>
              <a:rPr lang="en-US" dirty="0"/>
              <a:t>Performing audits</a:t>
            </a:r>
          </a:p>
          <a:p>
            <a:pPr lvl="1"/>
            <a:r>
              <a:rPr lang="en-US" dirty="0"/>
              <a:t>Working with Arbor Metrix</a:t>
            </a:r>
          </a:p>
          <a:p>
            <a:pPr lvl="1"/>
            <a:r>
              <a:rPr lang="en-US" dirty="0"/>
              <a:t>User Feedback calls</a:t>
            </a:r>
          </a:p>
          <a:p>
            <a:pPr lvl="1"/>
            <a:r>
              <a:rPr lang="en-US" dirty="0"/>
              <a:t>Entering Data</a:t>
            </a:r>
          </a:p>
          <a:p>
            <a:pPr lvl="1"/>
            <a:r>
              <a:rPr lang="en-US" dirty="0"/>
              <a:t>Site survey</a:t>
            </a:r>
          </a:p>
          <a:p>
            <a:pPr lvl="1"/>
            <a:r>
              <a:rPr lang="en-US" dirty="0"/>
              <a:t>Analyzing data and supporting research</a:t>
            </a:r>
          </a:p>
          <a:p>
            <a:pPr lvl="1"/>
            <a:r>
              <a:rPr lang="en-US" dirty="0"/>
              <a:t>QI projects</a:t>
            </a:r>
          </a:p>
          <a:p>
            <a:pPr lvl="1"/>
            <a:r>
              <a:rPr lang="en-US" dirty="0"/>
              <a:t>Social Media</a:t>
            </a:r>
          </a:p>
          <a:p>
            <a:pPr lvl="1"/>
            <a:r>
              <a:rPr lang="en-US" dirty="0"/>
              <a:t>Website Development</a:t>
            </a:r>
          </a:p>
        </p:txBody>
      </p:sp>
      <p:pic>
        <p:nvPicPr>
          <p:cNvPr id="13" name="Picture 12" descr="A colorful brushstrokes with white letters&#10;&#10;Description automatically generated">
            <a:extLst>
              <a:ext uri="{FF2B5EF4-FFF2-40B4-BE49-F238E27FC236}">
                <a16:creationId xmlns:a16="http://schemas.microsoft.com/office/drawing/2014/main" id="{6B0A98C0-F6F0-A8E3-BD1B-E9CBEDA5C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547" y="2055813"/>
            <a:ext cx="4813300" cy="16070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8DF89E-BB54-8671-AA31-1F1E1066A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1F90E16-A7E0-F2AA-9D86-0A4F90BA9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D3DA1CCB-D12D-ACF1-3FF7-2DED7F612B2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7" name="Picture 6" descr="A black and red logo&#10;&#10;Description automatically generated">
            <a:extLst>
              <a:ext uri="{FF2B5EF4-FFF2-40B4-BE49-F238E27FC236}">
                <a16:creationId xmlns:a16="http://schemas.microsoft.com/office/drawing/2014/main" id="{C957315C-CC20-297A-F220-4AA3130EAF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86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F6A8-B01C-0A6E-5906-24A7AC05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Sponsors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213DCC0B-114C-E30B-AD0C-6CA8CE5D8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621" y="2550861"/>
            <a:ext cx="2707711" cy="1602196"/>
          </a:xfrm>
          <a:prstGeom prst="rect">
            <a:avLst/>
          </a:prstGeom>
        </p:spPr>
      </p:pic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9C6E440D-9624-B566-0A9F-752DBD808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852352"/>
            <a:ext cx="3992615" cy="10018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EDA2A0-4B4B-25BF-25BB-F43ACBCB845E}"/>
              </a:ext>
            </a:extLst>
          </p:cNvPr>
          <p:cNvSpPr txBox="1"/>
          <p:nvPr/>
        </p:nvSpPr>
        <p:spPr>
          <a:xfrm>
            <a:off x="4234227" y="3139201"/>
            <a:ext cx="772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1248"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Scholarships for two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URiM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trainees to attend the conference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394E75-293A-A238-6BC3-84941F6A8F21}"/>
              </a:ext>
            </a:extLst>
          </p:cNvPr>
          <p:cNvSpPr txBox="1"/>
          <p:nvPr/>
        </p:nvSpPr>
        <p:spPr>
          <a:xfrm>
            <a:off x="5787027" y="5067604"/>
            <a:ext cx="5365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1248"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Tonight’s PC</a:t>
            </a:r>
            <a:r>
              <a:rPr lang="en-US" sz="2400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Social Event at Miller Tavern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197CBC-48AB-7C91-BE5D-00F731C1F32B}"/>
              </a:ext>
            </a:extLst>
          </p:cNvPr>
          <p:cNvSpPr txBox="1"/>
          <p:nvPr/>
        </p:nvSpPr>
        <p:spPr>
          <a:xfrm>
            <a:off x="6606283" y="868181"/>
            <a:ext cx="3538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Please visit their tables at the Expos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45F7BF-DA87-D533-74CF-45B1360F6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747" y="6314680"/>
            <a:ext cx="2248930" cy="558068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1DD5F39C-9B01-E6A7-8711-97A4ED72B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741" y="6314680"/>
            <a:ext cx="711455" cy="504616"/>
          </a:xfrm>
          <a:prstGeom prst="rect">
            <a:avLst/>
          </a:prstGeom>
        </p:spPr>
      </p:pic>
      <p:pic>
        <p:nvPicPr>
          <p:cNvPr id="10" name="object 2">
            <a:extLst>
              <a:ext uri="{FF2B5EF4-FFF2-40B4-BE49-F238E27FC236}">
                <a16:creationId xmlns:a16="http://schemas.microsoft.com/office/drawing/2014/main" id="{FD49C587-963E-DCAC-008A-8C124F582EF7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11" name="Picture 10" descr="A black and red logo&#10;&#10;Description automatically generated">
            <a:extLst>
              <a:ext uri="{FF2B5EF4-FFF2-40B4-BE49-F238E27FC236}">
                <a16:creationId xmlns:a16="http://schemas.microsoft.com/office/drawing/2014/main" id="{1DCCFDEF-03F6-C482-161A-6DECC4D05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463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6473-7D98-4BF3-EB45-80079E3EF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496" y="175754"/>
            <a:ext cx="10515600" cy="1325563"/>
          </a:xfrm>
        </p:spPr>
        <p:txBody>
          <a:bodyPr/>
          <a:lstStyle/>
          <a:p>
            <a:r>
              <a:rPr lang="en-US" dirty="0"/>
              <a:t>Social Activities: no need to walk far</a:t>
            </a:r>
          </a:p>
        </p:txBody>
      </p:sp>
      <p:pic>
        <p:nvPicPr>
          <p:cNvPr id="8" name="Picture 7" descr="A close-up of a bar&#10;&#10;Description automatically generated">
            <a:extLst>
              <a:ext uri="{FF2B5EF4-FFF2-40B4-BE49-F238E27FC236}">
                <a16:creationId xmlns:a16="http://schemas.microsoft.com/office/drawing/2014/main" id="{6AE13439-9D2B-307F-60B0-AC957AAE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923" y="1334499"/>
            <a:ext cx="4894581" cy="3536009"/>
          </a:xfrm>
          <a:prstGeom prst="rect">
            <a:avLst/>
          </a:prstGeom>
        </p:spPr>
      </p:pic>
      <p:pic>
        <p:nvPicPr>
          <p:cNvPr id="10" name="Picture 9" descr="A white text with blue and red letters&#10;&#10;Description automatically generated">
            <a:extLst>
              <a:ext uri="{FF2B5EF4-FFF2-40B4-BE49-F238E27FC236}">
                <a16:creationId xmlns:a16="http://schemas.microsoft.com/office/drawing/2014/main" id="{BD0165FB-E711-7987-226B-9B76881D5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934" y="2958340"/>
            <a:ext cx="3949407" cy="2838016"/>
          </a:xfrm>
          <a:prstGeom prst="rect">
            <a:avLst/>
          </a:prstGeom>
        </p:spPr>
      </p:pic>
      <p:pic>
        <p:nvPicPr>
          <p:cNvPr id="12" name="Picture 11" descr="A white rectangular sign with black text&#10;&#10;Description automatically generated">
            <a:extLst>
              <a:ext uri="{FF2B5EF4-FFF2-40B4-BE49-F238E27FC236}">
                <a16:creationId xmlns:a16="http://schemas.microsoft.com/office/drawing/2014/main" id="{E56EC1CD-AFAA-BFAC-A76F-483F59142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138" y="1863481"/>
            <a:ext cx="1648890" cy="15655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B55A288-1CC9-C7DE-B2AD-C5255F895941}"/>
              </a:ext>
            </a:extLst>
          </p:cNvPr>
          <p:cNvSpPr txBox="1"/>
          <p:nvPr/>
        </p:nvSpPr>
        <p:spPr>
          <a:xfrm>
            <a:off x="814788" y="3791164"/>
            <a:ext cx="243497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Tuesday, April 30</a:t>
            </a:r>
          </a:p>
          <a:p>
            <a:r>
              <a:rPr lang="en-US" sz="2200" b="1" dirty="0"/>
              <a:t>5 to 7 pm: Miller Tavern and Beer Garden</a:t>
            </a:r>
          </a:p>
          <a:p>
            <a:r>
              <a:rPr lang="en-US" sz="2200" dirty="0"/>
              <a:t>PC</a:t>
            </a:r>
            <a:r>
              <a:rPr lang="en-US" sz="2200" baseline="30000" dirty="0"/>
              <a:t>4</a:t>
            </a:r>
            <a:r>
              <a:rPr lang="en-US" sz="2200" dirty="0"/>
              <a:t> Social Event sponsored by NuWellis</a:t>
            </a:r>
          </a:p>
        </p:txBody>
      </p:sp>
      <p:pic>
        <p:nvPicPr>
          <p:cNvPr id="3" name="object 2">
            <a:extLst>
              <a:ext uri="{FF2B5EF4-FFF2-40B4-BE49-F238E27FC236}">
                <a16:creationId xmlns:a16="http://schemas.microsoft.com/office/drawing/2014/main" id="{E30A895F-0E41-FBE8-C8B5-27B8AB7BD41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02646" y="6144292"/>
            <a:ext cx="1652374" cy="625220"/>
          </a:xfrm>
          <a:prstGeom prst="rect">
            <a:avLst/>
          </a:prstGeom>
        </p:spPr>
      </p:pic>
      <p:pic>
        <p:nvPicPr>
          <p:cNvPr id="4" name="Picture 3" descr="A black and red logo&#10;&#10;Description automatically generated">
            <a:extLst>
              <a:ext uri="{FF2B5EF4-FFF2-40B4-BE49-F238E27FC236}">
                <a16:creationId xmlns:a16="http://schemas.microsoft.com/office/drawing/2014/main" id="{5A46B771-8D42-2D65-072B-DF5454AD1E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558" y="88488"/>
            <a:ext cx="1677629" cy="8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50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3180</TotalTime>
  <Words>897</Words>
  <Application>Microsoft Macintosh PowerPoint</Application>
  <PresentationFormat>Widescreen</PresentationFormat>
  <Paragraphs>178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Montserrat</vt:lpstr>
      <vt:lpstr>Office Theme</vt:lpstr>
      <vt:lpstr>we welcome you to</vt:lpstr>
      <vt:lpstr>PC4/PAC3 Conferences</vt:lpstr>
      <vt:lpstr>2024 Shenanigans</vt:lpstr>
      <vt:lpstr>PowerPoint Presentation</vt:lpstr>
      <vt:lpstr>PowerPoint Presentation</vt:lpstr>
      <vt:lpstr>To the team at Children’s Health for hosting the meeting</vt:lpstr>
      <vt:lpstr>PowerPoint Presentation</vt:lpstr>
      <vt:lpstr>Over 200,000 PC4 encounters</vt:lpstr>
      <vt:lpstr>PC4 management: University of Michigan</vt:lpstr>
      <vt:lpstr>PC4 data coordinating center</vt:lpstr>
      <vt:lpstr>DUA updates</vt:lpstr>
      <vt:lpstr>PC4 Committees</vt:lpstr>
      <vt:lpstr>Executive Committee Voting Positions</vt:lpstr>
      <vt:lpstr>Data Quality is the Critical Backbone of PC4</vt:lpstr>
      <vt:lpstr>Data Quality is the Critical Backbone of PC4</vt:lpstr>
      <vt:lpstr>Audits</vt:lpstr>
      <vt:lpstr>Scientific Update</vt:lpstr>
      <vt:lpstr>CNU Quality Update</vt:lpstr>
      <vt:lpstr>ArborMetrix Updates</vt:lpstr>
      <vt:lpstr>Launched this past year</vt:lpstr>
      <vt:lpstr>PC4 Volunteers</vt:lpstr>
      <vt:lpstr>Sponsors</vt:lpstr>
      <vt:lpstr>Social Activities: no need to walk far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Tabbutt, Sarah</dc:creator>
  <cp:lastModifiedBy>Tabbutt, Sarah</cp:lastModifiedBy>
  <cp:revision>5</cp:revision>
  <dcterms:created xsi:type="dcterms:W3CDTF">2024-04-27T23:35:53Z</dcterms:created>
  <dcterms:modified xsi:type="dcterms:W3CDTF">2024-04-30T04:43:14Z</dcterms:modified>
</cp:coreProperties>
</file>