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53"/>
  </p:notesMasterIdLst>
  <p:handoutMasterIdLst>
    <p:handoutMasterId r:id="rId54"/>
  </p:handoutMasterIdLst>
  <p:sldIdLst>
    <p:sldId id="272" r:id="rId7"/>
    <p:sldId id="257" r:id="rId8"/>
    <p:sldId id="320" r:id="rId9"/>
    <p:sldId id="321" r:id="rId10"/>
    <p:sldId id="298" r:id="rId11"/>
    <p:sldId id="302" r:id="rId12"/>
    <p:sldId id="323" r:id="rId13"/>
    <p:sldId id="325" r:id="rId14"/>
    <p:sldId id="301" r:id="rId15"/>
    <p:sldId id="279" r:id="rId16"/>
    <p:sldId id="304" r:id="rId17"/>
    <p:sldId id="303" r:id="rId18"/>
    <p:sldId id="280" r:id="rId19"/>
    <p:sldId id="296" r:id="rId20"/>
    <p:sldId id="314" r:id="rId21"/>
    <p:sldId id="315" r:id="rId22"/>
    <p:sldId id="316" r:id="rId23"/>
    <p:sldId id="326" r:id="rId24"/>
    <p:sldId id="327" r:id="rId25"/>
    <p:sldId id="328" r:id="rId26"/>
    <p:sldId id="329" r:id="rId27"/>
    <p:sldId id="313" r:id="rId28"/>
    <p:sldId id="312" r:id="rId29"/>
    <p:sldId id="318" r:id="rId30"/>
    <p:sldId id="305" r:id="rId31"/>
    <p:sldId id="309" r:id="rId32"/>
    <p:sldId id="311" r:id="rId33"/>
    <p:sldId id="31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288" r:id="rId42"/>
    <p:sldId id="337" r:id="rId43"/>
    <p:sldId id="338" r:id="rId44"/>
    <p:sldId id="290" r:id="rId45"/>
    <p:sldId id="317" r:id="rId46"/>
    <p:sldId id="297" r:id="rId47"/>
    <p:sldId id="291" r:id="rId48"/>
    <p:sldId id="292" r:id="rId49"/>
    <p:sldId id="294" r:id="rId50"/>
    <p:sldId id="295" r:id="rId51"/>
    <p:sldId id="289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BE7"/>
    <a:srgbClr val="F3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2"/>
  </p:normalViewPr>
  <p:slideViewPr>
    <p:cSldViewPr snapToGrid="0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theme" Target="theme/theme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/andrewsmith1/Desktop/CAPer1000PatientDay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Cardiac Arrest Rate (Per 1000 Patient Days) 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Xbar</c:v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0000FF"/>
              </a:solidFill>
              <a:ln>
                <a:solidFill>
                  <a:srgbClr val="0000FF"/>
                </a:solidFill>
                <a:prstDash val="solid"/>
              </a:ln>
            </c:spPr>
          </c:marker>
          <c:dPt>
            <c:idx val="10"/>
            <c:marker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B6D-5B44-8A0C-9B5D8A1FCAAA}"/>
              </c:ext>
            </c:extLst>
          </c:dPt>
          <c:cat>
            <c:strRef>
              <c:f>spcwhm1!$A$1:$A$59</c:f>
              <c:strCache>
                <c:ptCount val="59"/>
                <c:pt idx="0">
                  <c:v>Feb 2019</c:v>
                </c:pt>
                <c:pt idx="1">
                  <c:v>Mar 2019</c:v>
                </c:pt>
                <c:pt idx="2">
                  <c:v>Apr 2019</c:v>
                </c:pt>
                <c:pt idx="3">
                  <c:v>May 2019</c:v>
                </c:pt>
                <c:pt idx="4">
                  <c:v>Jun 2019</c:v>
                </c:pt>
                <c:pt idx="5">
                  <c:v>Jul 2019</c:v>
                </c:pt>
                <c:pt idx="6">
                  <c:v>Aug 2019</c:v>
                </c:pt>
                <c:pt idx="7">
                  <c:v>Sep 2019</c:v>
                </c:pt>
                <c:pt idx="8">
                  <c:v>Oct 2019</c:v>
                </c:pt>
                <c:pt idx="9">
                  <c:v>Nov 2019</c:v>
                </c:pt>
                <c:pt idx="10">
                  <c:v>Dec 2019</c:v>
                </c:pt>
                <c:pt idx="11">
                  <c:v>Jan 2020</c:v>
                </c:pt>
                <c:pt idx="12">
                  <c:v>Feb 2020</c:v>
                </c:pt>
                <c:pt idx="13">
                  <c:v>Mar 2020</c:v>
                </c:pt>
                <c:pt idx="14">
                  <c:v>Apr 2020</c:v>
                </c:pt>
                <c:pt idx="15">
                  <c:v>May 2020</c:v>
                </c:pt>
                <c:pt idx="16">
                  <c:v>Jun 2020</c:v>
                </c:pt>
                <c:pt idx="17">
                  <c:v>Jul 2020</c:v>
                </c:pt>
                <c:pt idx="18">
                  <c:v>Aug 2020</c:v>
                </c:pt>
                <c:pt idx="19">
                  <c:v>Sep 2020</c:v>
                </c:pt>
                <c:pt idx="20">
                  <c:v>Oct 2020</c:v>
                </c:pt>
                <c:pt idx="21">
                  <c:v>Nov 2020</c:v>
                </c:pt>
                <c:pt idx="22">
                  <c:v>Dec 2020</c:v>
                </c:pt>
                <c:pt idx="23">
                  <c:v>Jan 2021</c:v>
                </c:pt>
                <c:pt idx="24">
                  <c:v>Feb 2021</c:v>
                </c:pt>
                <c:pt idx="25">
                  <c:v>Mar 2021</c:v>
                </c:pt>
                <c:pt idx="26">
                  <c:v>Apr 2021</c:v>
                </c:pt>
                <c:pt idx="27">
                  <c:v>May 2021</c:v>
                </c:pt>
                <c:pt idx="28">
                  <c:v>Jun 2021</c:v>
                </c:pt>
                <c:pt idx="29">
                  <c:v>Jul 2021</c:v>
                </c:pt>
                <c:pt idx="30">
                  <c:v>Aug 2021</c:v>
                </c:pt>
                <c:pt idx="31">
                  <c:v>Sep 2021</c:v>
                </c:pt>
                <c:pt idx="32">
                  <c:v>Oct 2021</c:v>
                </c:pt>
                <c:pt idx="33">
                  <c:v>Nov 2021</c:v>
                </c:pt>
                <c:pt idx="34">
                  <c:v>Dec 2021</c:v>
                </c:pt>
                <c:pt idx="35">
                  <c:v>Jan 2022</c:v>
                </c:pt>
                <c:pt idx="36">
                  <c:v>Feb 2022</c:v>
                </c:pt>
                <c:pt idx="37">
                  <c:v>Mar 2022</c:v>
                </c:pt>
                <c:pt idx="38">
                  <c:v>Apr 2022</c:v>
                </c:pt>
                <c:pt idx="39">
                  <c:v>May 2022</c:v>
                </c:pt>
                <c:pt idx="40">
                  <c:v>Jun 2022</c:v>
                </c:pt>
                <c:pt idx="41">
                  <c:v>Jul 2022</c:v>
                </c:pt>
                <c:pt idx="42">
                  <c:v>Aug 2022</c:v>
                </c:pt>
                <c:pt idx="43">
                  <c:v>Sep 2022</c:v>
                </c:pt>
                <c:pt idx="44">
                  <c:v>Oct 2022</c:v>
                </c:pt>
                <c:pt idx="45">
                  <c:v>Nov 2022</c:v>
                </c:pt>
                <c:pt idx="46">
                  <c:v>Dec 2022</c:v>
                </c:pt>
                <c:pt idx="47">
                  <c:v>Jan 2023</c:v>
                </c:pt>
                <c:pt idx="48">
                  <c:v>Feb 2023</c:v>
                </c:pt>
                <c:pt idx="49">
                  <c:v>Mar 2023</c:v>
                </c:pt>
                <c:pt idx="50">
                  <c:v>Apr 2023</c:v>
                </c:pt>
                <c:pt idx="51">
                  <c:v>May 2023</c:v>
                </c:pt>
                <c:pt idx="52">
                  <c:v>Jun 2023</c:v>
                </c:pt>
                <c:pt idx="53">
                  <c:v>Jul 2023</c:v>
                </c:pt>
                <c:pt idx="54">
                  <c:v>Aug 2023</c:v>
                </c:pt>
                <c:pt idx="55">
                  <c:v>Sep 2023</c:v>
                </c:pt>
                <c:pt idx="56">
                  <c:v>Oct 2023</c:v>
                </c:pt>
                <c:pt idx="57">
                  <c:v>Nov 2023</c:v>
                </c:pt>
                <c:pt idx="58">
                  <c:v>Dec 2023</c:v>
                </c:pt>
              </c:strCache>
            </c:strRef>
          </c:cat>
          <c:val>
            <c:numRef>
              <c:f>spcwhm1!$B$1:$B$59</c:f>
              <c:numCache>
                <c:formatCode>General</c:formatCode>
                <c:ptCount val="59"/>
                <c:pt idx="0">
                  <c:v>4.8501430170376816</c:v>
                </c:pt>
                <c:pt idx="1">
                  <c:v>3.3811840075928341</c:v>
                </c:pt>
                <c:pt idx="2">
                  <c:v>3.9809939642994734</c:v>
                </c:pt>
                <c:pt idx="3">
                  <c:v>4.7093121040533719</c:v>
                </c:pt>
                <c:pt idx="4">
                  <c:v>4.6653611335099647</c:v>
                </c:pt>
                <c:pt idx="5">
                  <c:v>3.696029568236546</c:v>
                </c:pt>
                <c:pt idx="6">
                  <c:v>3.1317876445926149</c:v>
                </c:pt>
                <c:pt idx="7">
                  <c:v>3.5784176684372375</c:v>
                </c:pt>
                <c:pt idx="8">
                  <c:v>3.6341939683228466</c:v>
                </c:pt>
                <c:pt idx="9">
                  <c:v>3.9678104392533813</c:v>
                </c:pt>
                <c:pt idx="10">
                  <c:v>5.8463055575121512</c:v>
                </c:pt>
                <c:pt idx="11">
                  <c:v>4.4223046815432321</c:v>
                </c:pt>
                <c:pt idx="12">
                  <c:v>3.6046291026370709</c:v>
                </c:pt>
                <c:pt idx="13">
                  <c:v>4.4764712304836767</c:v>
                </c:pt>
                <c:pt idx="14">
                  <c:v>4.5415651944974664</c:v>
                </c:pt>
                <c:pt idx="15">
                  <c:v>3.6780749329842277</c:v>
                </c:pt>
                <c:pt idx="16">
                  <c:v>3.8757603488184311</c:v>
                </c:pt>
                <c:pt idx="17">
                  <c:v>4.4658537809222745</c:v>
                </c:pt>
                <c:pt idx="18">
                  <c:v>4.3460264900662251</c:v>
                </c:pt>
                <c:pt idx="19">
                  <c:v>3.5839041872703352</c:v>
                </c:pt>
                <c:pt idx="20">
                  <c:v>3.6115569823434992</c:v>
                </c:pt>
                <c:pt idx="21">
                  <c:v>3.8222374351075361</c:v>
                </c:pt>
                <c:pt idx="22">
                  <c:v>3.2264569469651141</c:v>
                </c:pt>
                <c:pt idx="23">
                  <c:v>4.5028910607378601</c:v>
                </c:pt>
                <c:pt idx="24">
                  <c:v>3.395201448619285</c:v>
                </c:pt>
                <c:pt idx="25">
                  <c:v>2.9849435933453319</c:v>
                </c:pt>
                <c:pt idx="26">
                  <c:v>3.0639936969272519</c:v>
                </c:pt>
                <c:pt idx="27">
                  <c:v>3.8667891149886411</c:v>
                </c:pt>
                <c:pt idx="28">
                  <c:v>3.0087416141492174</c:v>
                </c:pt>
                <c:pt idx="29">
                  <c:v>3.2986111111111112</c:v>
                </c:pt>
                <c:pt idx="30">
                  <c:v>3.6388911603565299</c:v>
                </c:pt>
                <c:pt idx="31">
                  <c:v>5.0844010575554197</c:v>
                </c:pt>
                <c:pt idx="32">
                  <c:v>3.3979083006045627</c:v>
                </c:pt>
                <c:pt idx="33">
                  <c:v>4.0073177106019688</c:v>
                </c:pt>
                <c:pt idx="34">
                  <c:v>3.7344898205035539</c:v>
                </c:pt>
                <c:pt idx="35">
                  <c:v>4.72832511311295</c:v>
                </c:pt>
                <c:pt idx="36">
                  <c:v>3.7968308085699896</c:v>
                </c:pt>
                <c:pt idx="37">
                  <c:v>4.0848324806073606</c:v>
                </c:pt>
                <c:pt idx="38">
                  <c:v>4.2679610025524077</c:v>
                </c:pt>
                <c:pt idx="39">
                  <c:v>3.7814953347856468</c:v>
                </c:pt>
                <c:pt idx="40">
                  <c:v>3.7511851271692978</c:v>
                </c:pt>
                <c:pt idx="41">
                  <c:v>3.4969203258493939</c:v>
                </c:pt>
                <c:pt idx="42">
                  <c:v>3.6397400185701021</c:v>
                </c:pt>
                <c:pt idx="43">
                  <c:v>4.2045649562382019</c:v>
                </c:pt>
                <c:pt idx="44">
                  <c:v>4.458473071611758</c:v>
                </c:pt>
                <c:pt idx="45">
                  <c:v>4.1985481655876002</c:v>
                </c:pt>
                <c:pt idx="46">
                  <c:v>3.8218610451784207</c:v>
                </c:pt>
                <c:pt idx="47">
                  <c:v>3.2631620836483743</c:v>
                </c:pt>
                <c:pt idx="48">
                  <c:v>3.5611327793793452</c:v>
                </c:pt>
                <c:pt idx="49">
                  <c:v>4.5302510690545743</c:v>
                </c:pt>
                <c:pt idx="50">
                  <c:v>4.9303419576623844</c:v>
                </c:pt>
                <c:pt idx="51">
                  <c:v>4.1413694664468661</c:v>
                </c:pt>
                <c:pt idx="52">
                  <c:v>4.1306143745380233</c:v>
                </c:pt>
                <c:pt idx="53">
                  <c:v>4.3088840474461385</c:v>
                </c:pt>
                <c:pt idx="54">
                  <c:v>3.8876692279546283</c:v>
                </c:pt>
                <c:pt idx="55">
                  <c:v>3.400412509058476</c:v>
                </c:pt>
                <c:pt idx="56">
                  <c:v>3.0998509687034281</c:v>
                </c:pt>
                <c:pt idx="57">
                  <c:v>4.5540303168303948</c:v>
                </c:pt>
                <c:pt idx="58">
                  <c:v>5.0609451849739822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6D-5B44-8A0C-9B5D8A1FCAAA}"/>
            </c:ext>
          </c:extLst>
        </c:ser>
        <c:ser>
          <c:idx val="1"/>
          <c:order val="1"/>
          <c:tx>
            <c:v>Avg</c:v>
          </c:tx>
          <c:spPr>
            <a:ln w="12700">
              <a:solidFill>
                <a:srgbClr val="008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/>
                    </a:pPr>
                    <a:r>
                      <a:rPr lang="en-US"/>
                      <a:t>Avg=3.9</a:t>
                    </a:r>
                  </a:p>
                </c:rich>
              </c:tx>
              <c:spPr>
                <a:solidFill>
                  <a:srgbClr val="FFFFFF"/>
                </a:solidFill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B6D-5B44-8A0C-9B5D8A1FCA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spcwhm1!$A$1:$A$59</c:f>
              <c:strCache>
                <c:ptCount val="59"/>
                <c:pt idx="0">
                  <c:v>Feb 2019</c:v>
                </c:pt>
                <c:pt idx="1">
                  <c:v>Mar 2019</c:v>
                </c:pt>
                <c:pt idx="2">
                  <c:v>Apr 2019</c:v>
                </c:pt>
                <c:pt idx="3">
                  <c:v>May 2019</c:v>
                </c:pt>
                <c:pt idx="4">
                  <c:v>Jun 2019</c:v>
                </c:pt>
                <c:pt idx="5">
                  <c:v>Jul 2019</c:v>
                </c:pt>
                <c:pt idx="6">
                  <c:v>Aug 2019</c:v>
                </c:pt>
                <c:pt idx="7">
                  <c:v>Sep 2019</c:v>
                </c:pt>
                <c:pt idx="8">
                  <c:v>Oct 2019</c:v>
                </c:pt>
                <c:pt idx="9">
                  <c:v>Nov 2019</c:v>
                </c:pt>
                <c:pt idx="10">
                  <c:v>Dec 2019</c:v>
                </c:pt>
                <c:pt idx="11">
                  <c:v>Jan 2020</c:v>
                </c:pt>
                <c:pt idx="12">
                  <c:v>Feb 2020</c:v>
                </c:pt>
                <c:pt idx="13">
                  <c:v>Mar 2020</c:v>
                </c:pt>
                <c:pt idx="14">
                  <c:v>Apr 2020</c:v>
                </c:pt>
                <c:pt idx="15">
                  <c:v>May 2020</c:v>
                </c:pt>
                <c:pt idx="16">
                  <c:v>Jun 2020</c:v>
                </c:pt>
                <c:pt idx="17">
                  <c:v>Jul 2020</c:v>
                </c:pt>
                <c:pt idx="18">
                  <c:v>Aug 2020</c:v>
                </c:pt>
                <c:pt idx="19">
                  <c:v>Sep 2020</c:v>
                </c:pt>
                <c:pt idx="20">
                  <c:v>Oct 2020</c:v>
                </c:pt>
                <c:pt idx="21">
                  <c:v>Nov 2020</c:v>
                </c:pt>
                <c:pt idx="22">
                  <c:v>Dec 2020</c:v>
                </c:pt>
                <c:pt idx="23">
                  <c:v>Jan 2021</c:v>
                </c:pt>
                <c:pt idx="24">
                  <c:v>Feb 2021</c:v>
                </c:pt>
                <c:pt idx="25">
                  <c:v>Mar 2021</c:v>
                </c:pt>
                <c:pt idx="26">
                  <c:v>Apr 2021</c:v>
                </c:pt>
                <c:pt idx="27">
                  <c:v>May 2021</c:v>
                </c:pt>
                <c:pt idx="28">
                  <c:v>Jun 2021</c:v>
                </c:pt>
                <c:pt idx="29">
                  <c:v>Jul 2021</c:v>
                </c:pt>
                <c:pt idx="30">
                  <c:v>Aug 2021</c:v>
                </c:pt>
                <c:pt idx="31">
                  <c:v>Sep 2021</c:v>
                </c:pt>
                <c:pt idx="32">
                  <c:v>Oct 2021</c:v>
                </c:pt>
                <c:pt idx="33">
                  <c:v>Nov 2021</c:v>
                </c:pt>
                <c:pt idx="34">
                  <c:v>Dec 2021</c:v>
                </c:pt>
                <c:pt idx="35">
                  <c:v>Jan 2022</c:v>
                </c:pt>
                <c:pt idx="36">
                  <c:v>Feb 2022</c:v>
                </c:pt>
                <c:pt idx="37">
                  <c:v>Mar 2022</c:v>
                </c:pt>
                <c:pt idx="38">
                  <c:v>Apr 2022</c:v>
                </c:pt>
                <c:pt idx="39">
                  <c:v>May 2022</c:v>
                </c:pt>
                <c:pt idx="40">
                  <c:v>Jun 2022</c:v>
                </c:pt>
                <c:pt idx="41">
                  <c:v>Jul 2022</c:v>
                </c:pt>
                <c:pt idx="42">
                  <c:v>Aug 2022</c:v>
                </c:pt>
                <c:pt idx="43">
                  <c:v>Sep 2022</c:v>
                </c:pt>
                <c:pt idx="44">
                  <c:v>Oct 2022</c:v>
                </c:pt>
                <c:pt idx="45">
                  <c:v>Nov 2022</c:v>
                </c:pt>
                <c:pt idx="46">
                  <c:v>Dec 2022</c:v>
                </c:pt>
                <c:pt idx="47">
                  <c:v>Jan 2023</c:v>
                </c:pt>
                <c:pt idx="48">
                  <c:v>Feb 2023</c:v>
                </c:pt>
                <c:pt idx="49">
                  <c:v>Mar 2023</c:v>
                </c:pt>
                <c:pt idx="50">
                  <c:v>Apr 2023</c:v>
                </c:pt>
                <c:pt idx="51">
                  <c:v>May 2023</c:v>
                </c:pt>
                <c:pt idx="52">
                  <c:v>Jun 2023</c:v>
                </c:pt>
                <c:pt idx="53">
                  <c:v>Jul 2023</c:v>
                </c:pt>
                <c:pt idx="54">
                  <c:v>Aug 2023</c:v>
                </c:pt>
                <c:pt idx="55">
                  <c:v>Sep 2023</c:v>
                </c:pt>
                <c:pt idx="56">
                  <c:v>Oct 2023</c:v>
                </c:pt>
                <c:pt idx="57">
                  <c:v>Nov 2023</c:v>
                </c:pt>
                <c:pt idx="58">
                  <c:v>Dec 2023</c:v>
                </c:pt>
              </c:strCache>
            </c:strRef>
          </c:cat>
          <c:val>
            <c:numRef>
              <c:f>spcwhm1!$C$1:$C$59</c:f>
              <c:numCache>
                <c:formatCode>General</c:formatCode>
                <c:ptCount val="59"/>
                <c:pt idx="0">
                  <c:v>3.942674306220018</c:v>
                </c:pt>
                <c:pt idx="1">
                  <c:v>3.942674306220018</c:v>
                </c:pt>
                <c:pt idx="2">
                  <c:v>3.942674306220018</c:v>
                </c:pt>
                <c:pt idx="3">
                  <c:v>3.942674306220018</c:v>
                </c:pt>
                <c:pt idx="4">
                  <c:v>3.942674306220018</c:v>
                </c:pt>
                <c:pt idx="5">
                  <c:v>3.942674306220018</c:v>
                </c:pt>
                <c:pt idx="6">
                  <c:v>3.942674306220018</c:v>
                </c:pt>
                <c:pt idx="7">
                  <c:v>3.942674306220018</c:v>
                </c:pt>
                <c:pt idx="8">
                  <c:v>3.942674306220018</c:v>
                </c:pt>
                <c:pt idx="9">
                  <c:v>3.942674306220018</c:v>
                </c:pt>
                <c:pt idx="10">
                  <c:v>3.942674306220018</c:v>
                </c:pt>
                <c:pt idx="11">
                  <c:v>3.942674306220018</c:v>
                </c:pt>
                <c:pt idx="12">
                  <c:v>3.942674306220018</c:v>
                </c:pt>
                <c:pt idx="13">
                  <c:v>3.942674306220018</c:v>
                </c:pt>
                <c:pt idx="14">
                  <c:v>3.942674306220018</c:v>
                </c:pt>
                <c:pt idx="15">
                  <c:v>3.942674306220018</c:v>
                </c:pt>
                <c:pt idx="16">
                  <c:v>3.942674306220018</c:v>
                </c:pt>
                <c:pt idx="17">
                  <c:v>3.942674306220018</c:v>
                </c:pt>
                <c:pt idx="18">
                  <c:v>3.942674306220018</c:v>
                </c:pt>
                <c:pt idx="19">
                  <c:v>3.942674306220018</c:v>
                </c:pt>
                <c:pt idx="20">
                  <c:v>3.942674306220018</c:v>
                </c:pt>
                <c:pt idx="21">
                  <c:v>3.942674306220018</c:v>
                </c:pt>
                <c:pt idx="22">
                  <c:v>3.942674306220018</c:v>
                </c:pt>
                <c:pt idx="23">
                  <c:v>3.942674306220018</c:v>
                </c:pt>
                <c:pt idx="24">
                  <c:v>3.942674306220018</c:v>
                </c:pt>
                <c:pt idx="25">
                  <c:v>3.942674306220018</c:v>
                </c:pt>
                <c:pt idx="26">
                  <c:v>3.942674306220018</c:v>
                </c:pt>
                <c:pt idx="27">
                  <c:v>3.942674306220018</c:v>
                </c:pt>
                <c:pt idx="28">
                  <c:v>3.942674306220018</c:v>
                </c:pt>
                <c:pt idx="29">
                  <c:v>3.942674306220018</c:v>
                </c:pt>
                <c:pt idx="30">
                  <c:v>3.942674306220018</c:v>
                </c:pt>
                <c:pt idx="31">
                  <c:v>3.942674306220018</c:v>
                </c:pt>
                <c:pt idx="32">
                  <c:v>3.942674306220018</c:v>
                </c:pt>
                <c:pt idx="33">
                  <c:v>3.942674306220018</c:v>
                </c:pt>
                <c:pt idx="34">
                  <c:v>3.942674306220018</c:v>
                </c:pt>
                <c:pt idx="35">
                  <c:v>3.942674306220018</c:v>
                </c:pt>
                <c:pt idx="36">
                  <c:v>3.942674306220018</c:v>
                </c:pt>
                <c:pt idx="37">
                  <c:v>3.942674306220018</c:v>
                </c:pt>
                <c:pt idx="38">
                  <c:v>3.942674306220018</c:v>
                </c:pt>
                <c:pt idx="39">
                  <c:v>3.942674306220018</c:v>
                </c:pt>
                <c:pt idx="40">
                  <c:v>3.942674306220018</c:v>
                </c:pt>
                <c:pt idx="41">
                  <c:v>3.942674306220018</c:v>
                </c:pt>
                <c:pt idx="42">
                  <c:v>3.942674306220018</c:v>
                </c:pt>
                <c:pt idx="43">
                  <c:v>3.942674306220018</c:v>
                </c:pt>
                <c:pt idx="44">
                  <c:v>3.942674306220018</c:v>
                </c:pt>
                <c:pt idx="45">
                  <c:v>3.942674306220018</c:v>
                </c:pt>
                <c:pt idx="46">
                  <c:v>3.942674306220018</c:v>
                </c:pt>
                <c:pt idx="47">
                  <c:v>3.942674306220018</c:v>
                </c:pt>
                <c:pt idx="48">
                  <c:v>3.942674306220018</c:v>
                </c:pt>
                <c:pt idx="49">
                  <c:v>3.942674306220018</c:v>
                </c:pt>
                <c:pt idx="50">
                  <c:v>3.942674306220018</c:v>
                </c:pt>
                <c:pt idx="51">
                  <c:v>3.942674306220018</c:v>
                </c:pt>
                <c:pt idx="52">
                  <c:v>3.942674306220018</c:v>
                </c:pt>
                <c:pt idx="53">
                  <c:v>3.942674306220018</c:v>
                </c:pt>
                <c:pt idx="54">
                  <c:v>3.942674306220018</c:v>
                </c:pt>
                <c:pt idx="55">
                  <c:v>3.942674306220018</c:v>
                </c:pt>
                <c:pt idx="56">
                  <c:v>3.942674306220018</c:v>
                </c:pt>
                <c:pt idx="57">
                  <c:v>3.942674306220018</c:v>
                </c:pt>
                <c:pt idx="58">
                  <c:v>3.942674306220018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6D-5B44-8A0C-9B5D8A1FCAAA}"/>
            </c:ext>
          </c:extLst>
        </c:ser>
        <c:ser>
          <c:idx val="2"/>
          <c:order val="2"/>
          <c:tx>
            <c:v>UCL</c:v>
          </c:tx>
          <c:spPr>
            <a:ln w="12700">
              <a:solidFill>
                <a:srgbClr val="FF0000"/>
              </a:solidFill>
              <a:prstDash val="lgDash"/>
            </a:ln>
          </c:spPr>
          <c:marker>
            <c:symbol val="none"/>
          </c:marker>
          <c:dLbls>
            <c:dLbl>
              <c:idx val="0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/>
                    </a:pPr>
                    <a:r>
                      <a:rPr lang="en-US"/>
                      <a:t>UCL=5.4</a:t>
                    </a:r>
                  </a:p>
                </c:rich>
              </c:tx>
              <c:spPr>
                <a:solidFill>
                  <a:srgbClr val="FFFFFF"/>
                </a:solidFill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B6D-5B44-8A0C-9B5D8A1FCA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spcwhm1!$A$1:$A$59</c:f>
              <c:strCache>
                <c:ptCount val="59"/>
                <c:pt idx="0">
                  <c:v>Feb 2019</c:v>
                </c:pt>
                <c:pt idx="1">
                  <c:v>Mar 2019</c:v>
                </c:pt>
                <c:pt idx="2">
                  <c:v>Apr 2019</c:v>
                </c:pt>
                <c:pt idx="3">
                  <c:v>May 2019</c:v>
                </c:pt>
                <c:pt idx="4">
                  <c:v>Jun 2019</c:v>
                </c:pt>
                <c:pt idx="5">
                  <c:v>Jul 2019</c:v>
                </c:pt>
                <c:pt idx="6">
                  <c:v>Aug 2019</c:v>
                </c:pt>
                <c:pt idx="7">
                  <c:v>Sep 2019</c:v>
                </c:pt>
                <c:pt idx="8">
                  <c:v>Oct 2019</c:v>
                </c:pt>
                <c:pt idx="9">
                  <c:v>Nov 2019</c:v>
                </c:pt>
                <c:pt idx="10">
                  <c:v>Dec 2019</c:v>
                </c:pt>
                <c:pt idx="11">
                  <c:v>Jan 2020</c:v>
                </c:pt>
                <c:pt idx="12">
                  <c:v>Feb 2020</c:v>
                </c:pt>
                <c:pt idx="13">
                  <c:v>Mar 2020</c:v>
                </c:pt>
                <c:pt idx="14">
                  <c:v>Apr 2020</c:v>
                </c:pt>
                <c:pt idx="15">
                  <c:v>May 2020</c:v>
                </c:pt>
                <c:pt idx="16">
                  <c:v>Jun 2020</c:v>
                </c:pt>
                <c:pt idx="17">
                  <c:v>Jul 2020</c:v>
                </c:pt>
                <c:pt idx="18">
                  <c:v>Aug 2020</c:v>
                </c:pt>
                <c:pt idx="19">
                  <c:v>Sep 2020</c:v>
                </c:pt>
                <c:pt idx="20">
                  <c:v>Oct 2020</c:v>
                </c:pt>
                <c:pt idx="21">
                  <c:v>Nov 2020</c:v>
                </c:pt>
                <c:pt idx="22">
                  <c:v>Dec 2020</c:v>
                </c:pt>
                <c:pt idx="23">
                  <c:v>Jan 2021</c:v>
                </c:pt>
                <c:pt idx="24">
                  <c:v>Feb 2021</c:v>
                </c:pt>
                <c:pt idx="25">
                  <c:v>Mar 2021</c:v>
                </c:pt>
                <c:pt idx="26">
                  <c:v>Apr 2021</c:v>
                </c:pt>
                <c:pt idx="27">
                  <c:v>May 2021</c:v>
                </c:pt>
                <c:pt idx="28">
                  <c:v>Jun 2021</c:v>
                </c:pt>
                <c:pt idx="29">
                  <c:v>Jul 2021</c:v>
                </c:pt>
                <c:pt idx="30">
                  <c:v>Aug 2021</c:v>
                </c:pt>
                <c:pt idx="31">
                  <c:v>Sep 2021</c:v>
                </c:pt>
                <c:pt idx="32">
                  <c:v>Oct 2021</c:v>
                </c:pt>
                <c:pt idx="33">
                  <c:v>Nov 2021</c:v>
                </c:pt>
                <c:pt idx="34">
                  <c:v>Dec 2021</c:v>
                </c:pt>
                <c:pt idx="35">
                  <c:v>Jan 2022</c:v>
                </c:pt>
                <c:pt idx="36">
                  <c:v>Feb 2022</c:v>
                </c:pt>
                <c:pt idx="37">
                  <c:v>Mar 2022</c:v>
                </c:pt>
                <c:pt idx="38">
                  <c:v>Apr 2022</c:v>
                </c:pt>
                <c:pt idx="39">
                  <c:v>May 2022</c:v>
                </c:pt>
                <c:pt idx="40">
                  <c:v>Jun 2022</c:v>
                </c:pt>
                <c:pt idx="41">
                  <c:v>Jul 2022</c:v>
                </c:pt>
                <c:pt idx="42">
                  <c:v>Aug 2022</c:v>
                </c:pt>
                <c:pt idx="43">
                  <c:v>Sep 2022</c:v>
                </c:pt>
                <c:pt idx="44">
                  <c:v>Oct 2022</c:v>
                </c:pt>
                <c:pt idx="45">
                  <c:v>Nov 2022</c:v>
                </c:pt>
                <c:pt idx="46">
                  <c:v>Dec 2022</c:v>
                </c:pt>
                <c:pt idx="47">
                  <c:v>Jan 2023</c:v>
                </c:pt>
                <c:pt idx="48">
                  <c:v>Feb 2023</c:v>
                </c:pt>
                <c:pt idx="49">
                  <c:v>Mar 2023</c:v>
                </c:pt>
                <c:pt idx="50">
                  <c:v>Apr 2023</c:v>
                </c:pt>
                <c:pt idx="51">
                  <c:v>May 2023</c:v>
                </c:pt>
                <c:pt idx="52">
                  <c:v>Jun 2023</c:v>
                </c:pt>
                <c:pt idx="53">
                  <c:v>Jul 2023</c:v>
                </c:pt>
                <c:pt idx="54">
                  <c:v>Aug 2023</c:v>
                </c:pt>
                <c:pt idx="55">
                  <c:v>Sep 2023</c:v>
                </c:pt>
                <c:pt idx="56">
                  <c:v>Oct 2023</c:v>
                </c:pt>
                <c:pt idx="57">
                  <c:v>Nov 2023</c:v>
                </c:pt>
                <c:pt idx="58">
                  <c:v>Dec 2023</c:v>
                </c:pt>
              </c:strCache>
            </c:strRef>
          </c:cat>
          <c:val>
            <c:numRef>
              <c:f>spcwhm1!$D$1:$D$59</c:f>
              <c:numCache>
                <c:formatCode>General</c:formatCode>
                <c:ptCount val="59"/>
                <c:pt idx="0">
                  <c:v>5.4280854480139027</c:v>
                </c:pt>
                <c:pt idx="1">
                  <c:v>5.3934947988345447</c:v>
                </c:pt>
                <c:pt idx="2">
                  <c:v>5.4521169695806702</c:v>
                </c:pt>
                <c:pt idx="3">
                  <c:v>5.3531181509758161</c:v>
                </c:pt>
                <c:pt idx="4">
                  <c:v>5.3722818463950297</c:v>
                </c:pt>
                <c:pt idx="5">
                  <c:v>5.3523280748188427</c:v>
                </c:pt>
                <c:pt idx="6">
                  <c:v>5.2814783470849784</c:v>
                </c:pt>
                <c:pt idx="7">
                  <c:v>5.351224195425897</c:v>
                </c:pt>
                <c:pt idx="8">
                  <c:v>5.3300157380333673</c:v>
                </c:pt>
                <c:pt idx="9">
                  <c:v>5.3508699274195992</c:v>
                </c:pt>
                <c:pt idx="10">
                  <c:v>5.5236253253710164</c:v>
                </c:pt>
                <c:pt idx="11">
                  <c:v>5.2856909970885324</c:v>
                </c:pt>
                <c:pt idx="12">
                  <c:v>5.2399736615498593</c:v>
                </c:pt>
                <c:pt idx="13">
                  <c:v>5.3344770191748436</c:v>
                </c:pt>
                <c:pt idx="14">
                  <c:v>5.4709261806220271</c:v>
                </c:pt>
                <c:pt idx="15">
                  <c:v>5.4299825551436438</c:v>
                </c:pt>
                <c:pt idx="16">
                  <c:v>5.3247407275775789</c:v>
                </c:pt>
                <c:pt idx="17">
                  <c:v>5.2770371875460365</c:v>
                </c:pt>
                <c:pt idx="18">
                  <c:v>5.2976242384738033</c:v>
                </c:pt>
                <c:pt idx="19">
                  <c:v>5.2114397911087282</c:v>
                </c:pt>
                <c:pt idx="20">
                  <c:v>5.2768029038322961</c:v>
                </c:pt>
                <c:pt idx="21">
                  <c:v>5.3654555637230983</c:v>
                </c:pt>
                <c:pt idx="22">
                  <c:v>5.2801615733575407</c:v>
                </c:pt>
                <c:pt idx="23">
                  <c:v>5.2901504655634719</c:v>
                </c:pt>
                <c:pt idx="24">
                  <c:v>5.2100893218756905</c:v>
                </c:pt>
                <c:pt idx="25">
                  <c:v>5.1907195053625683</c:v>
                </c:pt>
                <c:pt idx="26">
                  <c:v>5.1889428109380962</c:v>
                </c:pt>
                <c:pt idx="27">
                  <c:v>5.2522993041733095</c:v>
                </c:pt>
                <c:pt idx="28">
                  <c:v>5.1438133731817715</c:v>
                </c:pt>
                <c:pt idx="29">
                  <c:v>5.1836848423828643</c:v>
                </c:pt>
                <c:pt idx="30">
                  <c:v>5.1471727291723282</c:v>
                </c:pt>
                <c:pt idx="31">
                  <c:v>5.144057631255869</c:v>
                </c:pt>
                <c:pt idx="32">
                  <c:v>5.1940196174188591</c:v>
                </c:pt>
                <c:pt idx="33">
                  <c:v>5.1858991502116485</c:v>
                </c:pt>
                <c:pt idx="34">
                  <c:v>5.1363624265404608</c:v>
                </c:pt>
                <c:pt idx="35">
                  <c:v>5.1453301797447404</c:v>
                </c:pt>
                <c:pt idx="36">
                  <c:v>5.1151781918848789</c:v>
                </c:pt>
                <c:pt idx="37">
                  <c:v>5.1526767129232454</c:v>
                </c:pt>
                <c:pt idx="38">
                  <c:v>5.1611779757954288</c:v>
                </c:pt>
                <c:pt idx="39">
                  <c:v>5.1503618218606579</c:v>
                </c:pt>
                <c:pt idx="40">
                  <c:v>5.1521029742094893</c:v>
                </c:pt>
                <c:pt idx="41">
                  <c:v>5.1301322541674219</c:v>
                </c:pt>
                <c:pt idx="42">
                  <c:v>5.0906662756900545</c:v>
                </c:pt>
                <c:pt idx="43">
                  <c:v>5.1765295221340146</c:v>
                </c:pt>
                <c:pt idx="44">
                  <c:v>5.1259080820717893</c:v>
                </c:pt>
                <c:pt idx="45">
                  <c:v>5.1226536018684303</c:v>
                </c:pt>
                <c:pt idx="46">
                  <c:v>5.1374664268877153</c:v>
                </c:pt>
                <c:pt idx="47">
                  <c:v>5.1309825304742818</c:v>
                </c:pt>
                <c:pt idx="48">
                  <c:v>5.1691844560075371</c:v>
                </c:pt>
                <c:pt idx="49">
                  <c:v>5.1683792928175087</c:v>
                </c:pt>
                <c:pt idx="50">
                  <c:v>5.2095732617216974</c:v>
                </c:pt>
                <c:pt idx="51">
                  <c:v>5.137130102568408</c:v>
                </c:pt>
                <c:pt idx="52">
                  <c:v>5.1847905160157595</c:v>
                </c:pt>
                <c:pt idx="53">
                  <c:v>5.2533767416224793</c:v>
                </c:pt>
                <c:pt idx="54">
                  <c:v>5.2166228793128635</c:v>
                </c:pt>
                <c:pt idx="55">
                  <c:v>5.3491025882966463</c:v>
                </c:pt>
                <c:pt idx="56">
                  <c:v>5.3970795832131486</c:v>
                </c:pt>
                <c:pt idx="57">
                  <c:v>5.4620516452226386</c:v>
                </c:pt>
                <c:pt idx="58">
                  <c:v>5.5330632519772536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B6D-5B44-8A0C-9B5D8A1FCAAA}"/>
            </c:ext>
          </c:extLst>
        </c:ser>
        <c:ser>
          <c:idx val="3"/>
          <c:order val="3"/>
          <c:tx>
            <c:v>LCL</c:v>
          </c:tx>
          <c:spPr>
            <a:ln w="12700">
              <a:solidFill>
                <a:srgbClr val="FF0000"/>
              </a:solidFill>
              <a:prstDash val="lgDash"/>
            </a:ln>
          </c:spPr>
          <c:marker>
            <c:symbol val="none"/>
          </c:marker>
          <c:dLbls>
            <c:dLbl>
              <c:idx val="0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/>
                    </a:pPr>
                    <a:r>
                      <a:rPr lang="en-US"/>
                      <a:t>LCL=2.5</a:t>
                    </a:r>
                  </a:p>
                </c:rich>
              </c:tx>
              <c:spPr>
                <a:solidFill>
                  <a:srgbClr val="FFFFFF"/>
                </a:solidFill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B6D-5B44-8A0C-9B5D8A1FCA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spcwhm1!$A$1:$A$59</c:f>
              <c:strCache>
                <c:ptCount val="59"/>
                <c:pt idx="0">
                  <c:v>Feb 2019</c:v>
                </c:pt>
                <c:pt idx="1">
                  <c:v>Mar 2019</c:v>
                </c:pt>
                <c:pt idx="2">
                  <c:v>Apr 2019</c:v>
                </c:pt>
                <c:pt idx="3">
                  <c:v>May 2019</c:v>
                </c:pt>
                <c:pt idx="4">
                  <c:v>Jun 2019</c:v>
                </c:pt>
                <c:pt idx="5">
                  <c:v>Jul 2019</c:v>
                </c:pt>
                <c:pt idx="6">
                  <c:v>Aug 2019</c:v>
                </c:pt>
                <c:pt idx="7">
                  <c:v>Sep 2019</c:v>
                </c:pt>
                <c:pt idx="8">
                  <c:v>Oct 2019</c:v>
                </c:pt>
                <c:pt idx="9">
                  <c:v>Nov 2019</c:v>
                </c:pt>
                <c:pt idx="10">
                  <c:v>Dec 2019</c:v>
                </c:pt>
                <c:pt idx="11">
                  <c:v>Jan 2020</c:v>
                </c:pt>
                <c:pt idx="12">
                  <c:v>Feb 2020</c:v>
                </c:pt>
                <c:pt idx="13">
                  <c:v>Mar 2020</c:v>
                </c:pt>
                <c:pt idx="14">
                  <c:v>Apr 2020</c:v>
                </c:pt>
                <c:pt idx="15">
                  <c:v>May 2020</c:v>
                </c:pt>
                <c:pt idx="16">
                  <c:v>Jun 2020</c:v>
                </c:pt>
                <c:pt idx="17">
                  <c:v>Jul 2020</c:v>
                </c:pt>
                <c:pt idx="18">
                  <c:v>Aug 2020</c:v>
                </c:pt>
                <c:pt idx="19">
                  <c:v>Sep 2020</c:v>
                </c:pt>
                <c:pt idx="20">
                  <c:v>Oct 2020</c:v>
                </c:pt>
                <c:pt idx="21">
                  <c:v>Nov 2020</c:v>
                </c:pt>
                <c:pt idx="22">
                  <c:v>Dec 2020</c:v>
                </c:pt>
                <c:pt idx="23">
                  <c:v>Jan 2021</c:v>
                </c:pt>
                <c:pt idx="24">
                  <c:v>Feb 2021</c:v>
                </c:pt>
                <c:pt idx="25">
                  <c:v>Mar 2021</c:v>
                </c:pt>
                <c:pt idx="26">
                  <c:v>Apr 2021</c:v>
                </c:pt>
                <c:pt idx="27">
                  <c:v>May 2021</c:v>
                </c:pt>
                <c:pt idx="28">
                  <c:v>Jun 2021</c:v>
                </c:pt>
                <c:pt idx="29">
                  <c:v>Jul 2021</c:v>
                </c:pt>
                <c:pt idx="30">
                  <c:v>Aug 2021</c:v>
                </c:pt>
                <c:pt idx="31">
                  <c:v>Sep 2021</c:v>
                </c:pt>
                <c:pt idx="32">
                  <c:v>Oct 2021</c:v>
                </c:pt>
                <c:pt idx="33">
                  <c:v>Nov 2021</c:v>
                </c:pt>
                <c:pt idx="34">
                  <c:v>Dec 2021</c:v>
                </c:pt>
                <c:pt idx="35">
                  <c:v>Jan 2022</c:v>
                </c:pt>
                <c:pt idx="36">
                  <c:v>Feb 2022</c:v>
                </c:pt>
                <c:pt idx="37">
                  <c:v>Mar 2022</c:v>
                </c:pt>
                <c:pt idx="38">
                  <c:v>Apr 2022</c:v>
                </c:pt>
                <c:pt idx="39">
                  <c:v>May 2022</c:v>
                </c:pt>
                <c:pt idx="40">
                  <c:v>Jun 2022</c:v>
                </c:pt>
                <c:pt idx="41">
                  <c:v>Jul 2022</c:v>
                </c:pt>
                <c:pt idx="42">
                  <c:v>Aug 2022</c:v>
                </c:pt>
                <c:pt idx="43">
                  <c:v>Sep 2022</c:v>
                </c:pt>
                <c:pt idx="44">
                  <c:v>Oct 2022</c:v>
                </c:pt>
                <c:pt idx="45">
                  <c:v>Nov 2022</c:v>
                </c:pt>
                <c:pt idx="46">
                  <c:v>Dec 2022</c:v>
                </c:pt>
                <c:pt idx="47">
                  <c:v>Jan 2023</c:v>
                </c:pt>
                <c:pt idx="48">
                  <c:v>Feb 2023</c:v>
                </c:pt>
                <c:pt idx="49">
                  <c:v>Mar 2023</c:v>
                </c:pt>
                <c:pt idx="50">
                  <c:v>Apr 2023</c:v>
                </c:pt>
                <c:pt idx="51">
                  <c:v>May 2023</c:v>
                </c:pt>
                <c:pt idx="52">
                  <c:v>Jun 2023</c:v>
                </c:pt>
                <c:pt idx="53">
                  <c:v>Jul 2023</c:v>
                </c:pt>
                <c:pt idx="54">
                  <c:v>Aug 2023</c:v>
                </c:pt>
                <c:pt idx="55">
                  <c:v>Sep 2023</c:v>
                </c:pt>
                <c:pt idx="56">
                  <c:v>Oct 2023</c:v>
                </c:pt>
                <c:pt idx="57">
                  <c:v>Nov 2023</c:v>
                </c:pt>
                <c:pt idx="58">
                  <c:v>Dec 2023</c:v>
                </c:pt>
              </c:strCache>
            </c:strRef>
          </c:cat>
          <c:val>
            <c:numRef>
              <c:f>spcwhm1!$E$1:$E$59</c:f>
              <c:numCache>
                <c:formatCode>General</c:formatCode>
                <c:ptCount val="59"/>
                <c:pt idx="0">
                  <c:v>2.4572631644261334</c:v>
                </c:pt>
                <c:pt idx="1">
                  <c:v>2.4918538136054913</c:v>
                </c:pt>
                <c:pt idx="2">
                  <c:v>2.4332316428593659</c:v>
                </c:pt>
                <c:pt idx="3">
                  <c:v>2.5322304614642199</c:v>
                </c:pt>
                <c:pt idx="4">
                  <c:v>2.5130667660450063</c:v>
                </c:pt>
                <c:pt idx="5">
                  <c:v>2.5330205376211938</c:v>
                </c:pt>
                <c:pt idx="6">
                  <c:v>2.6038702653550576</c:v>
                </c:pt>
                <c:pt idx="7">
                  <c:v>2.534124417014139</c:v>
                </c:pt>
                <c:pt idx="8">
                  <c:v>2.5553328744066683</c:v>
                </c:pt>
                <c:pt idx="9">
                  <c:v>2.5344786850204368</c:v>
                </c:pt>
                <c:pt idx="10">
                  <c:v>2.3617232870690201</c:v>
                </c:pt>
                <c:pt idx="11">
                  <c:v>2.5996576153515036</c:v>
                </c:pt>
                <c:pt idx="12">
                  <c:v>2.6453749508901767</c:v>
                </c:pt>
                <c:pt idx="13">
                  <c:v>2.5508715932651924</c:v>
                </c:pt>
                <c:pt idx="14">
                  <c:v>2.414422431818009</c:v>
                </c:pt>
                <c:pt idx="15">
                  <c:v>2.4553660572963922</c:v>
                </c:pt>
                <c:pt idx="16">
                  <c:v>2.5606078848624572</c:v>
                </c:pt>
                <c:pt idx="17">
                  <c:v>2.6083114248939996</c:v>
                </c:pt>
                <c:pt idx="18">
                  <c:v>2.5877243739662328</c:v>
                </c:pt>
                <c:pt idx="19">
                  <c:v>2.6739088213313078</c:v>
                </c:pt>
                <c:pt idx="20">
                  <c:v>2.6085457086077404</c:v>
                </c:pt>
                <c:pt idx="21">
                  <c:v>2.5198930487169378</c:v>
                </c:pt>
                <c:pt idx="22">
                  <c:v>2.6051870390824954</c:v>
                </c:pt>
                <c:pt idx="23">
                  <c:v>2.5951981468765641</c:v>
                </c:pt>
                <c:pt idx="24">
                  <c:v>2.6752592905643455</c:v>
                </c:pt>
                <c:pt idx="25">
                  <c:v>2.6946291070774677</c:v>
                </c:pt>
                <c:pt idx="26">
                  <c:v>2.6964058015019399</c:v>
                </c:pt>
                <c:pt idx="27">
                  <c:v>2.6330493082667266</c:v>
                </c:pt>
                <c:pt idx="28">
                  <c:v>2.7415352392582646</c:v>
                </c:pt>
                <c:pt idx="29">
                  <c:v>2.7016637700571717</c:v>
                </c:pt>
                <c:pt idx="30">
                  <c:v>2.7381758832677079</c:v>
                </c:pt>
                <c:pt idx="31">
                  <c:v>2.7412909811841666</c:v>
                </c:pt>
                <c:pt idx="32">
                  <c:v>2.691328995021177</c:v>
                </c:pt>
                <c:pt idx="33">
                  <c:v>2.6994494622283876</c:v>
                </c:pt>
                <c:pt idx="34">
                  <c:v>2.7489861858995752</c:v>
                </c:pt>
                <c:pt idx="35">
                  <c:v>2.7400184326952957</c:v>
                </c:pt>
                <c:pt idx="36">
                  <c:v>2.7701704205551572</c:v>
                </c:pt>
                <c:pt idx="37">
                  <c:v>2.7326718995167907</c:v>
                </c:pt>
                <c:pt idx="38">
                  <c:v>2.7241706366446072</c:v>
                </c:pt>
                <c:pt idx="39">
                  <c:v>2.7349867905793777</c:v>
                </c:pt>
                <c:pt idx="40">
                  <c:v>2.7332456382305468</c:v>
                </c:pt>
                <c:pt idx="41">
                  <c:v>2.7552163582726141</c:v>
                </c:pt>
                <c:pt idx="42">
                  <c:v>2.7946823367499811</c:v>
                </c:pt>
                <c:pt idx="43">
                  <c:v>2.7088190903060219</c:v>
                </c:pt>
                <c:pt idx="44">
                  <c:v>2.7594405303682468</c:v>
                </c:pt>
                <c:pt idx="45">
                  <c:v>2.7626950105716057</c:v>
                </c:pt>
                <c:pt idx="46">
                  <c:v>2.7478821855523208</c:v>
                </c:pt>
                <c:pt idx="47">
                  <c:v>2.7543660819657543</c:v>
                </c:pt>
                <c:pt idx="48">
                  <c:v>2.716164156432499</c:v>
                </c:pt>
                <c:pt idx="49">
                  <c:v>2.7169693196225273</c:v>
                </c:pt>
                <c:pt idx="50">
                  <c:v>2.6757753507183386</c:v>
                </c:pt>
                <c:pt idx="51">
                  <c:v>2.7482185098716281</c:v>
                </c:pt>
                <c:pt idx="52">
                  <c:v>2.7005580964242761</c:v>
                </c:pt>
                <c:pt idx="53">
                  <c:v>2.6319718708175568</c:v>
                </c:pt>
                <c:pt idx="54">
                  <c:v>2.6687257331271721</c:v>
                </c:pt>
                <c:pt idx="55">
                  <c:v>2.5362460241433897</c:v>
                </c:pt>
                <c:pt idx="56">
                  <c:v>2.4882690292268874</c:v>
                </c:pt>
                <c:pt idx="57">
                  <c:v>2.4232969672173978</c:v>
                </c:pt>
                <c:pt idx="58">
                  <c:v>2.3522853604627829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B6D-5B44-8A0C-9B5D8A1FCA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2030816"/>
        <c:axId val="1634103792"/>
      </c:lineChart>
      <c:catAx>
        <c:axId val="16320308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Month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34103792"/>
        <c:crosses val="autoZero"/>
        <c:auto val="0"/>
        <c:lblAlgn val="ctr"/>
        <c:lblOffset val="100"/>
        <c:tickLblSkip val="6"/>
        <c:tickMarkSkip val="2"/>
        <c:noMultiLvlLbl val="0"/>
      </c:catAx>
      <c:valAx>
        <c:axId val="1634103792"/>
        <c:scaling>
          <c:orientation val="minMax"/>
          <c:max val="6"/>
          <c:min val="2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Cardiac</a:t>
                </a:r>
                <a:r>
                  <a:rPr lang="en-US" baseline="0" dirty="0"/>
                  <a:t> Arrests (Per 1000 Patient Days)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32030816"/>
        <c:crosses val="autoZero"/>
        <c:crossBetween val="midCat"/>
        <c:majorUnit val="0.5"/>
        <c:minorUnit val="0.1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FF"/>
    </a:solidFill>
    <a:ln w="12700">
      <a:solidFill>
        <a:schemeClr val="tx1"/>
      </a:solidFill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0.00586</cdr:x>
      <cdr:y>0.95791</cdr:y>
    </cdr:from>
    <cdr:to>
      <cdr:x>0.17274</cdr:x>
      <cdr:y>1</cdr:y>
    </cdr:to>
    <cdr:sp macro="" textlink="">
      <cdr:nvSpPr>
        <cdr:cNvPr id="2" name="subgroup">
          <a:extLst xmlns:a="http://schemas.openxmlformats.org/drawingml/2006/main">
            <a:ext uri="{FF2B5EF4-FFF2-40B4-BE49-F238E27FC236}">
              <a16:creationId xmlns:a16="http://schemas.microsoft.com/office/drawing/2014/main" id="{F2D3B930-C882-B046-182C-638478A345D5}"/>
            </a:ext>
          </a:extLst>
        </cdr:cNvPr>
        <cdr:cNvSpPr txBox="1"/>
      </cdr:nvSpPr>
      <cdr:spPr>
        <a:xfrm xmlns:a="http://schemas.openxmlformats.org/drawingml/2006/main">
          <a:off x="50800" y="6020312"/>
          <a:ext cx="1445460" cy="2645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rtlCol="0">
          <a:spAutoFit/>
        </a:bodyPr>
        <a:lstStyle xmlns:a="http://schemas.openxmlformats.org/drawingml/2006/main"/>
        <a:p xmlns:a="http://schemas.openxmlformats.org/drawingml/2006/main">
          <a:r>
            <a:rPr lang="en-US" sz="1100"/>
            <a:t>Inspection Unit = 1000</a:t>
          </a:r>
        </a:p>
      </cdr:txBody>
    </cdr:sp>
  </cdr:relSizeAnchor>
  <cdr:absSizeAnchor xmlns:cdr="http://schemas.openxmlformats.org/drawingml/2006/chartDrawing">
    <cdr:from>
      <cdr:x>0.00733</cdr:x>
      <cdr:y>0.0101</cdr:y>
    </cdr:from>
    <cdr:ext cx="127000" cy="127000"/>
    <cdr:sp macro="" textlink="">
      <cdr:nvSpPr>
        <cdr:cNvPr id="3" name="spcchartid" hidden="1">
          <a:extLst xmlns:a="http://schemas.openxmlformats.org/drawingml/2006/main">
            <a:ext uri="{FF2B5EF4-FFF2-40B4-BE49-F238E27FC236}">
              <a16:creationId xmlns:a16="http://schemas.microsoft.com/office/drawing/2014/main" id="{774BEF18-912F-FEF1-7F14-01ED76365D9A}"/>
            </a:ext>
          </a:extLst>
        </cdr:cNvPr>
        <cdr:cNvSpPr txBox="1"/>
      </cdr:nvSpPr>
      <cdr:spPr>
        <a:xfrm xmlns:a="http://schemas.openxmlformats.org/drawingml/2006/main">
          <a:off x="63500" y="63500"/>
          <a:ext cx="127000" cy="127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rtlCol="0"/>
        <a:lstStyle xmlns:a="http://schemas.openxmlformats.org/drawingml/2006/main"/>
        <a:p xmlns:a="http://schemas.openxmlformats.org/drawingml/2006/main">
          <a:r>
            <a:rPr lang="en-US" sz="1100">
              <a:solidFill>
                <a:srgbClr val="FFFFFF"/>
              </a:solidFill>
            </a:rPr>
            <a:t>spc1</a:t>
          </a:r>
        </a:p>
      </cdr:txBody>
    </cdr:sp>
  </cdr:abs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4DFFB0-C5F6-4336-45C5-345C217B1F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4680AD-1F0F-F6DE-E61D-FEC268CE05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66244-DCE0-C040-86A2-951922F8C6CB}" type="datetimeFigureOut">
              <a:t>4/23/24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3FBB20-62D7-0B4D-2663-60B7EE9953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10524A-029E-EF31-46D6-8BC1A63857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836AD-64B4-1947-ACCE-B7F9E6603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7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A42AA-5FEC-4D4B-B218-7CC402F5AE55}" type="datetimeFigureOut">
              <a:rPr lang="en-US" smtClean="0"/>
              <a:t>4/23/24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8A3B6-AF38-9A4E-8F2E-BFB13DDA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34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point here provides access to counts (surgical volumes raw unadjusted rates) as well as risk-adjusted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92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94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90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47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point here provides access to counts (surgical volumes raw unadjusted rates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763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Filters applied to raw aggregate data for a 10k foot view of a population,</a:t>
            </a:r>
          </a:p>
          <a:p>
            <a:endParaRPr lang="en-US" dirty="0"/>
          </a:p>
          <a:p>
            <a:r>
              <a:rPr lang="en-US" dirty="0"/>
              <a:t>In this case in the volume tab relative to other participating centers </a:t>
            </a:r>
          </a:p>
          <a:p>
            <a:endParaRPr lang="en-US" dirty="0"/>
          </a:p>
          <a:p>
            <a:r>
              <a:rPr lang="en-US" dirty="0"/>
              <a:t>STAT category</a:t>
            </a:r>
          </a:p>
          <a:p>
            <a:r>
              <a:rPr lang="en-US" dirty="0"/>
              <a:t>Benchmark operation</a:t>
            </a:r>
          </a:p>
          <a:p>
            <a:r>
              <a:rPr lang="en-US" dirty="0"/>
              <a:t>Age categories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86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32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25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10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67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Reports instead apply analysis… in this case raw complication rates</a:t>
            </a:r>
          </a:p>
          <a:p>
            <a:endParaRPr lang="en-US" dirty="0"/>
          </a:p>
          <a:p>
            <a:r>
              <a:rPr lang="en-US" dirty="0"/>
              <a:t>Can again employ Race/Ethnicity filters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34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16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the CC sees is different…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74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45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74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453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point here provides access to counts (surgical volumes raw unadjusted rates) as well as risk-adjusted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948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point here provides access to counts (surgical volumes raw unadjusted rates) as well as risk-adjusted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169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point here provides access to counts (surgical volumes raw unadjusted rates) as well as risk-adjusted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00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point here provides access to counts (surgical volumes raw unadjusted rates) as well as risk-adjusted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69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point here provides access to counts (surgical volumes raw unadjusted rates) as well as risk-adjusted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20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point here provides access to counts (surgical volumes raw unadjusted rates) as well as risk-adjusted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20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point here provides access to counts (surgical volumes raw unadjusted rates) as well as risk-adjusted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09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Landing page with login, exclude…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8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Adding variables to Advanced Export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DC9F5-3AF0-4501-BD80-8196232E5AA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7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- 1 speaker">
    <p:bg>
      <p:bgPr>
        <a:solidFill>
          <a:srgbClr val="F2EB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F20362-BBC3-354E-21F5-A5EF1D0E301F}"/>
              </a:ext>
            </a:extLst>
          </p:cNvPr>
          <p:cNvCxnSpPr>
            <a:cxnSpLocks/>
          </p:cNvCxnSpPr>
          <p:nvPr userDrawn="1"/>
        </p:nvCxnSpPr>
        <p:spPr>
          <a:xfrm>
            <a:off x="631971" y="2743200"/>
            <a:ext cx="10928059" cy="0"/>
          </a:xfrm>
          <a:prstGeom prst="line">
            <a:avLst/>
          </a:prstGeom>
          <a:ln w="57150">
            <a:solidFill>
              <a:srgbClr val="6B2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74C6C5E-3B8C-045E-AF37-AAAD3DC04229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5181600" y="3630428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E41A76E-CFCC-56A8-FE11-93602353A8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9398" y="5548926"/>
            <a:ext cx="4253204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pic>
        <p:nvPicPr>
          <p:cNvPr id="3" name="Picture 2" descr="A red heart with purple and purple letters&#10;&#10;Description automatically generated">
            <a:extLst>
              <a:ext uri="{FF2B5EF4-FFF2-40B4-BE49-F238E27FC236}">
                <a16:creationId xmlns:a16="http://schemas.microsoft.com/office/drawing/2014/main" id="{4CCAD733-A203-16D7-6FD0-FDCAEC8C50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89" y="154986"/>
            <a:ext cx="2442143" cy="55758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1BD47DD-F54A-74F7-FAD0-C0C9DB82A32F}"/>
              </a:ext>
            </a:extLst>
          </p:cNvPr>
          <p:cNvGrpSpPr/>
          <p:nvPr userDrawn="1"/>
        </p:nvGrpSpPr>
        <p:grpSpPr>
          <a:xfrm>
            <a:off x="93070" y="6290200"/>
            <a:ext cx="1799772" cy="484982"/>
            <a:chOff x="239712" y="6323294"/>
            <a:chExt cx="1799772" cy="4849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053D6D7-65D4-870E-23E7-6D002EFA6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9712" y="6323294"/>
              <a:ext cx="1799772" cy="48498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1F818A-D4CA-AAA4-8C50-3F66276D5E59}"/>
                </a:ext>
              </a:extLst>
            </p:cNvPr>
            <p:cNvSpPr txBox="1"/>
            <p:nvPr userDrawn="1"/>
          </p:nvSpPr>
          <p:spPr>
            <a:xfrm>
              <a:off x="724910" y="6353817"/>
              <a:ext cx="8178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Montserrat" pitchFamily="2" charset="0"/>
                </a:rPr>
                <a:t>hosted by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5F8E38B-D59B-BEB6-8C9B-A02FA170D8CA}"/>
              </a:ext>
            </a:extLst>
          </p:cNvPr>
          <p:cNvSpPr txBox="1"/>
          <p:nvPr userDrawn="1"/>
        </p:nvSpPr>
        <p:spPr>
          <a:xfrm>
            <a:off x="666474" y="914400"/>
            <a:ext cx="10928059" cy="43821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PC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4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/PAC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3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 Spring 2024 Conference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B6FA1A41-CC06-8CF9-008F-8F2911E1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1970" y="1436752"/>
            <a:ext cx="10928059" cy="914400"/>
          </a:xfrm>
        </p:spPr>
        <p:txBody>
          <a:bodyPr anchor="ctr">
            <a:normAutofit/>
          </a:bodyPr>
          <a:lstStyle>
            <a:lvl1pPr marL="0" indent="0" algn="l">
              <a:buNone/>
              <a:defRPr sz="3800">
                <a:solidFill>
                  <a:srgbClr val="ED2127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add Session Title</a:t>
            </a:r>
          </a:p>
        </p:txBody>
      </p:sp>
    </p:spTree>
    <p:extLst>
      <p:ext uri="{BB962C8B-B14F-4D97-AF65-F5344CB8AC3E}">
        <p14:creationId xmlns:p14="http://schemas.microsoft.com/office/powerpoint/2010/main" val="2248511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 - 2 speakers">
    <p:bg>
      <p:bgPr>
        <a:solidFill>
          <a:srgbClr val="F2EB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F20362-BBC3-354E-21F5-A5EF1D0E301F}"/>
              </a:ext>
            </a:extLst>
          </p:cNvPr>
          <p:cNvCxnSpPr>
            <a:cxnSpLocks/>
          </p:cNvCxnSpPr>
          <p:nvPr userDrawn="1"/>
        </p:nvCxnSpPr>
        <p:spPr>
          <a:xfrm>
            <a:off x="631971" y="2743200"/>
            <a:ext cx="10928059" cy="0"/>
          </a:xfrm>
          <a:prstGeom prst="line">
            <a:avLst/>
          </a:prstGeom>
          <a:ln w="57150">
            <a:solidFill>
              <a:srgbClr val="6B2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74C6C5E-3B8C-045E-AF37-AAAD3DC04229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3054998" y="3522746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E41A76E-CFCC-56A8-FE11-93602353A8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42796" y="5441244"/>
            <a:ext cx="4253204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D0519D03-3C0F-DA72-1398-C25A4727A5BC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308202" y="3522746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D4FB978-0FB0-9AA5-F5BB-D1C3C625E7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5441244"/>
            <a:ext cx="4253204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pic>
        <p:nvPicPr>
          <p:cNvPr id="13" name="Picture 12" descr="A red heart with purple and purple letters&#10;&#10;Description automatically generated">
            <a:extLst>
              <a:ext uri="{FF2B5EF4-FFF2-40B4-BE49-F238E27FC236}">
                <a16:creationId xmlns:a16="http://schemas.microsoft.com/office/drawing/2014/main" id="{F7E10D47-420B-FC1D-4605-EDD335B5C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89" y="154986"/>
            <a:ext cx="2442143" cy="55758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A092036-D624-427C-3308-0EA20B923A60}"/>
              </a:ext>
            </a:extLst>
          </p:cNvPr>
          <p:cNvGrpSpPr/>
          <p:nvPr userDrawn="1"/>
        </p:nvGrpSpPr>
        <p:grpSpPr>
          <a:xfrm>
            <a:off x="93070" y="6290200"/>
            <a:ext cx="1799772" cy="484982"/>
            <a:chOff x="239712" y="6323294"/>
            <a:chExt cx="1799772" cy="48498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222ACBC-A901-82BC-D31C-93904FAE5F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9712" y="6323294"/>
              <a:ext cx="1799772" cy="48498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1E477D-D16B-32D6-F4C7-6EE3999517FB}"/>
                </a:ext>
              </a:extLst>
            </p:cNvPr>
            <p:cNvSpPr txBox="1"/>
            <p:nvPr userDrawn="1"/>
          </p:nvSpPr>
          <p:spPr>
            <a:xfrm>
              <a:off x="724910" y="6353817"/>
              <a:ext cx="8178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Montserrat" pitchFamily="2" charset="0"/>
                </a:rPr>
                <a:t>hosted by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BE0D2E4-33DE-FC47-BD57-508F343F5F70}"/>
              </a:ext>
            </a:extLst>
          </p:cNvPr>
          <p:cNvSpPr txBox="1"/>
          <p:nvPr userDrawn="1"/>
        </p:nvSpPr>
        <p:spPr>
          <a:xfrm>
            <a:off x="666474" y="914400"/>
            <a:ext cx="10928059" cy="43821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PC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4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/PAC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3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 Spring 2024 Conference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67512B53-2738-D991-3E10-4A03A25CCD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1970" y="1436752"/>
            <a:ext cx="10928059" cy="914400"/>
          </a:xfrm>
        </p:spPr>
        <p:txBody>
          <a:bodyPr anchor="ctr">
            <a:normAutofit/>
          </a:bodyPr>
          <a:lstStyle>
            <a:lvl1pPr marL="0" indent="0" algn="l">
              <a:buNone/>
              <a:defRPr sz="3800">
                <a:solidFill>
                  <a:srgbClr val="ED2127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add Session Title</a:t>
            </a:r>
          </a:p>
        </p:txBody>
      </p:sp>
    </p:spTree>
    <p:extLst>
      <p:ext uri="{BB962C8B-B14F-4D97-AF65-F5344CB8AC3E}">
        <p14:creationId xmlns:p14="http://schemas.microsoft.com/office/powerpoint/2010/main" val="69879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Slide - 3 speakers">
    <p:bg>
      <p:bgPr>
        <a:solidFill>
          <a:srgbClr val="F2EB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F20362-BBC3-354E-21F5-A5EF1D0E301F}"/>
              </a:ext>
            </a:extLst>
          </p:cNvPr>
          <p:cNvCxnSpPr>
            <a:cxnSpLocks/>
          </p:cNvCxnSpPr>
          <p:nvPr userDrawn="1"/>
        </p:nvCxnSpPr>
        <p:spPr>
          <a:xfrm>
            <a:off x="631971" y="2743200"/>
            <a:ext cx="10928059" cy="0"/>
          </a:xfrm>
          <a:prstGeom prst="line">
            <a:avLst/>
          </a:prstGeom>
          <a:ln w="57150">
            <a:solidFill>
              <a:srgbClr val="6B2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74C6C5E-3B8C-045E-AF37-AAAD3DC04229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1293041" y="3343364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E41A76E-CFCC-56A8-FE11-93602353A8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801" y="5373984"/>
            <a:ext cx="338328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D0519D03-3C0F-DA72-1398-C25A4727A5BC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070158" y="3343364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D4FB978-0FB0-9AA5-F5BB-D1C3C625E7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92918" y="5373984"/>
            <a:ext cx="338328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BAF9F6CE-4E3B-3DD9-2F59-13922A9CA265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181600" y="3343364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6D7E565-BF24-F513-83CE-4182D8744B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4360" y="5373984"/>
            <a:ext cx="338328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pic>
        <p:nvPicPr>
          <p:cNvPr id="15" name="Picture 14" descr="A red heart with purple and purple letters&#10;&#10;Description automatically generated">
            <a:extLst>
              <a:ext uri="{FF2B5EF4-FFF2-40B4-BE49-F238E27FC236}">
                <a16:creationId xmlns:a16="http://schemas.microsoft.com/office/drawing/2014/main" id="{210F28C0-50AE-A74D-3DAB-A3123A0AEE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89" y="154986"/>
            <a:ext cx="2442143" cy="55758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5D58795-1573-CF3C-913F-EF184CC40E5C}"/>
              </a:ext>
            </a:extLst>
          </p:cNvPr>
          <p:cNvGrpSpPr/>
          <p:nvPr userDrawn="1"/>
        </p:nvGrpSpPr>
        <p:grpSpPr>
          <a:xfrm>
            <a:off x="93070" y="6290200"/>
            <a:ext cx="1799772" cy="484982"/>
            <a:chOff x="239712" y="6323294"/>
            <a:chExt cx="1799772" cy="48498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CDC18F5-5A0B-2F97-0219-429D7E421F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9712" y="6323294"/>
              <a:ext cx="1799772" cy="48498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29494F-A5C0-0DC8-E472-DC487F9596BE}"/>
                </a:ext>
              </a:extLst>
            </p:cNvPr>
            <p:cNvSpPr txBox="1"/>
            <p:nvPr userDrawn="1"/>
          </p:nvSpPr>
          <p:spPr>
            <a:xfrm>
              <a:off x="724910" y="6353817"/>
              <a:ext cx="8178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Montserrat" pitchFamily="2" charset="0"/>
                </a:rPr>
                <a:t>hosted by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8628285-6E84-C9F6-A671-421E1CB654F3}"/>
              </a:ext>
            </a:extLst>
          </p:cNvPr>
          <p:cNvSpPr txBox="1"/>
          <p:nvPr userDrawn="1"/>
        </p:nvSpPr>
        <p:spPr>
          <a:xfrm>
            <a:off x="666474" y="914400"/>
            <a:ext cx="10928059" cy="43821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PC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4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/PAC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3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 Spring 2024 Conference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AD506F85-6450-89EA-F584-358B1207F8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1970" y="1436752"/>
            <a:ext cx="10928059" cy="914400"/>
          </a:xfrm>
        </p:spPr>
        <p:txBody>
          <a:bodyPr anchor="ctr">
            <a:normAutofit/>
          </a:bodyPr>
          <a:lstStyle>
            <a:lvl1pPr marL="0" indent="0" algn="l">
              <a:buNone/>
              <a:defRPr sz="3800">
                <a:solidFill>
                  <a:srgbClr val="ED2127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add Session Title</a:t>
            </a:r>
          </a:p>
        </p:txBody>
      </p:sp>
    </p:spTree>
    <p:extLst>
      <p:ext uri="{BB962C8B-B14F-4D97-AF65-F5344CB8AC3E}">
        <p14:creationId xmlns:p14="http://schemas.microsoft.com/office/powerpoint/2010/main" val="3035940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 Slide - 4 speakers">
    <p:bg>
      <p:bgPr>
        <a:solidFill>
          <a:srgbClr val="F2EB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F20362-BBC3-354E-21F5-A5EF1D0E301F}"/>
              </a:ext>
            </a:extLst>
          </p:cNvPr>
          <p:cNvCxnSpPr>
            <a:cxnSpLocks/>
          </p:cNvCxnSpPr>
          <p:nvPr userDrawn="1"/>
        </p:nvCxnSpPr>
        <p:spPr>
          <a:xfrm>
            <a:off x="631971" y="2743200"/>
            <a:ext cx="10928059" cy="0"/>
          </a:xfrm>
          <a:prstGeom prst="line">
            <a:avLst/>
          </a:prstGeom>
          <a:ln w="57150">
            <a:solidFill>
              <a:srgbClr val="6B2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74C6C5E-3B8C-045E-AF37-AAAD3DC04229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912041" y="3343364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E41A76E-CFCC-56A8-FE11-93602353A8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4801" y="5373984"/>
            <a:ext cx="338328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D0519D03-3C0F-DA72-1398-C25A4727A5BC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403533" y="3343364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D4FB978-0FB0-9AA5-F5BB-D1C3C625E7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26293" y="5373984"/>
            <a:ext cx="338328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BAF9F6CE-4E3B-3DD9-2F59-13922A9CA265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742538" y="3343364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6D7E565-BF24-F513-83CE-4182D8744B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65298" y="5373984"/>
            <a:ext cx="338328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F2D30187-3A00-4996-11FB-BDF3AC3E656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573035" y="3353066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8C9B1866-61AE-32A0-BDF0-805345FD6D1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95795" y="5383686"/>
            <a:ext cx="338328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pic>
        <p:nvPicPr>
          <p:cNvPr id="17" name="Picture 16" descr="A red heart with purple and purple letters&#10;&#10;Description automatically generated">
            <a:extLst>
              <a:ext uri="{FF2B5EF4-FFF2-40B4-BE49-F238E27FC236}">
                <a16:creationId xmlns:a16="http://schemas.microsoft.com/office/drawing/2014/main" id="{08269C1C-299F-5EFE-6BEE-523AD68911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89" y="154986"/>
            <a:ext cx="2442143" cy="55758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B55880E-7794-B817-A67F-1F0E40801B83}"/>
              </a:ext>
            </a:extLst>
          </p:cNvPr>
          <p:cNvGrpSpPr/>
          <p:nvPr userDrawn="1"/>
        </p:nvGrpSpPr>
        <p:grpSpPr>
          <a:xfrm>
            <a:off x="93070" y="6290200"/>
            <a:ext cx="1799772" cy="484982"/>
            <a:chOff x="239712" y="6323294"/>
            <a:chExt cx="1799772" cy="484982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FD3093D-311D-5FC6-F6C5-9817512D2A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9712" y="6323294"/>
              <a:ext cx="1799772" cy="48498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267769-37DD-13A6-4381-E48C1F674CBE}"/>
                </a:ext>
              </a:extLst>
            </p:cNvPr>
            <p:cNvSpPr txBox="1"/>
            <p:nvPr userDrawn="1"/>
          </p:nvSpPr>
          <p:spPr>
            <a:xfrm>
              <a:off x="724910" y="6353817"/>
              <a:ext cx="8178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Montserrat" pitchFamily="2" charset="0"/>
                </a:rPr>
                <a:t>hosted by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EBE2C74-57FA-37A6-256F-1C5EBBF888D0}"/>
              </a:ext>
            </a:extLst>
          </p:cNvPr>
          <p:cNvSpPr txBox="1"/>
          <p:nvPr userDrawn="1"/>
        </p:nvSpPr>
        <p:spPr>
          <a:xfrm>
            <a:off x="666474" y="914400"/>
            <a:ext cx="10928059" cy="43821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PC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4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/PAC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3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 Spring 2024 Conference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C7AB77D3-ED0F-59C6-ECC1-3E2EADF07A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1970" y="1436752"/>
            <a:ext cx="10928059" cy="914400"/>
          </a:xfrm>
        </p:spPr>
        <p:txBody>
          <a:bodyPr anchor="ctr">
            <a:normAutofit/>
          </a:bodyPr>
          <a:lstStyle>
            <a:lvl1pPr marL="0" indent="0" algn="l">
              <a:buNone/>
              <a:defRPr sz="3800">
                <a:solidFill>
                  <a:srgbClr val="ED2127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add Session Title</a:t>
            </a:r>
          </a:p>
        </p:txBody>
      </p:sp>
    </p:spTree>
    <p:extLst>
      <p:ext uri="{BB962C8B-B14F-4D97-AF65-F5344CB8AC3E}">
        <p14:creationId xmlns:p14="http://schemas.microsoft.com/office/powerpoint/2010/main" val="59950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ver Slide - 5 speakers">
    <p:bg>
      <p:bgPr>
        <a:solidFill>
          <a:srgbClr val="F2EB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E7B0F6-5812-B1C9-8231-89F41DE34DEB}"/>
              </a:ext>
            </a:extLst>
          </p:cNvPr>
          <p:cNvSpPr txBox="1"/>
          <p:nvPr userDrawn="1"/>
        </p:nvSpPr>
        <p:spPr>
          <a:xfrm>
            <a:off x="666474" y="914400"/>
            <a:ext cx="10928059" cy="43821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PC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4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/PAC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3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 Spring 2024 Conference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F20362-BBC3-354E-21F5-A5EF1D0E301F}"/>
              </a:ext>
            </a:extLst>
          </p:cNvPr>
          <p:cNvCxnSpPr>
            <a:cxnSpLocks/>
          </p:cNvCxnSpPr>
          <p:nvPr userDrawn="1"/>
        </p:nvCxnSpPr>
        <p:spPr>
          <a:xfrm>
            <a:off x="631971" y="2743200"/>
            <a:ext cx="10928059" cy="0"/>
          </a:xfrm>
          <a:prstGeom prst="line">
            <a:avLst/>
          </a:prstGeom>
          <a:ln w="57150">
            <a:solidFill>
              <a:srgbClr val="6B2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335FB7-1BB0-D249-69FF-459A225528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1970" y="1436752"/>
            <a:ext cx="10928059" cy="914400"/>
          </a:xfrm>
        </p:spPr>
        <p:txBody>
          <a:bodyPr anchor="ctr">
            <a:normAutofit/>
          </a:bodyPr>
          <a:lstStyle>
            <a:lvl1pPr marL="0" indent="0" algn="l">
              <a:buNone/>
              <a:defRPr sz="3800">
                <a:solidFill>
                  <a:srgbClr val="ED2127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add Session Title</a:t>
            </a:r>
          </a:p>
        </p:txBody>
      </p:sp>
      <p:pic>
        <p:nvPicPr>
          <p:cNvPr id="3" name="Picture 2" descr="A red heart with purple and purple letters&#10;&#10;Description automatically generated">
            <a:extLst>
              <a:ext uri="{FF2B5EF4-FFF2-40B4-BE49-F238E27FC236}">
                <a16:creationId xmlns:a16="http://schemas.microsoft.com/office/drawing/2014/main" id="{3B333C8D-1647-A591-FB31-6C47FC81D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89" y="154986"/>
            <a:ext cx="2442143" cy="5575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69C948B-F658-275C-E57C-FDDDEB788399}"/>
              </a:ext>
            </a:extLst>
          </p:cNvPr>
          <p:cNvGrpSpPr/>
          <p:nvPr userDrawn="1"/>
        </p:nvGrpSpPr>
        <p:grpSpPr>
          <a:xfrm>
            <a:off x="93070" y="6290200"/>
            <a:ext cx="1799772" cy="484982"/>
            <a:chOff x="239712" y="6323294"/>
            <a:chExt cx="1799772" cy="48498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8B7F956-DC0D-BE88-1CEA-155EC473BF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9712" y="6323294"/>
              <a:ext cx="1799772" cy="48498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612755C-C921-2AE6-CECA-A62274B03B9B}"/>
                </a:ext>
              </a:extLst>
            </p:cNvPr>
            <p:cNvSpPr txBox="1"/>
            <p:nvPr userDrawn="1"/>
          </p:nvSpPr>
          <p:spPr>
            <a:xfrm>
              <a:off x="724910" y="6353817"/>
              <a:ext cx="8178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Montserrat" pitchFamily="2" charset="0"/>
                </a:rPr>
                <a:t>hosted by</a:t>
              </a:r>
            </a:p>
          </p:txBody>
        </p:sp>
      </p:grp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74C6C5E-3B8C-045E-AF37-AAAD3DC04229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534618" y="3334105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E41A76E-CFCC-56A8-FE11-93602353A8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2220" y="5364725"/>
            <a:ext cx="256032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D0519D03-3C0F-DA72-1398-C25A4727A5BC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785220" y="3334105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D4FB978-0FB0-9AA5-F5BB-D1C3C625E7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9460" y="5364725"/>
            <a:ext cx="256032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BAF9F6CE-4E3B-3DD9-2F59-13922A9CA265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847268" y="3334105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6D7E565-BF24-F513-83CE-4182D8744B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4030" y="5364725"/>
            <a:ext cx="256032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F2D30187-3A00-4996-11FB-BDF3AC3E656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472568" y="3334105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8C9B1866-61AE-32A0-BDF0-805345FD6D1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17650" y="5364725"/>
            <a:ext cx="256032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89770508-5937-058F-D29F-14937541F154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159918" y="3334105"/>
            <a:ext cx="1828800" cy="18288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044383FF-FB91-E7D1-ABA2-FC53E370F0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15840" y="5364725"/>
            <a:ext cx="256032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898787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ver Slide - 6 speakers">
    <p:bg>
      <p:bgPr>
        <a:solidFill>
          <a:srgbClr val="F2EB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F20362-BBC3-354E-21F5-A5EF1D0E301F}"/>
              </a:ext>
            </a:extLst>
          </p:cNvPr>
          <p:cNvCxnSpPr>
            <a:cxnSpLocks/>
          </p:cNvCxnSpPr>
          <p:nvPr userDrawn="1"/>
        </p:nvCxnSpPr>
        <p:spPr>
          <a:xfrm>
            <a:off x="631971" y="2743200"/>
            <a:ext cx="10928059" cy="0"/>
          </a:xfrm>
          <a:prstGeom prst="line">
            <a:avLst/>
          </a:prstGeom>
          <a:ln w="57150">
            <a:solidFill>
              <a:srgbClr val="6B2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74C6C5E-3B8C-045E-AF37-AAAD3DC04229}"/>
              </a:ext>
            </a:extLst>
          </p:cNvPr>
          <p:cNvSpPr>
            <a:spLocks noGrp="1" noChangeAspect="1"/>
          </p:cNvSpPr>
          <p:nvPr userDrawn="1">
            <p:ph type="pic" sz="quarter" idx="11" hasCustomPrompt="1"/>
          </p:nvPr>
        </p:nvSpPr>
        <p:spPr>
          <a:xfrm>
            <a:off x="631970" y="3466625"/>
            <a:ext cx="1600200" cy="16002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E41A76E-CFCC-56A8-FE11-93602353A85C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17671" y="5136125"/>
            <a:ext cx="182880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D0519D03-3C0F-DA72-1398-C25A4727A5BC}"/>
              </a:ext>
            </a:extLst>
          </p:cNvPr>
          <p:cNvSpPr>
            <a:spLocks noGrp="1" noChangeAspect="1"/>
          </p:cNvSpPr>
          <p:nvPr userDrawn="1">
            <p:ph type="pic" sz="quarter" idx="13" hasCustomPrompt="1"/>
          </p:nvPr>
        </p:nvSpPr>
        <p:spPr>
          <a:xfrm>
            <a:off x="9959829" y="3466625"/>
            <a:ext cx="1600200" cy="1600615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D4FB978-0FB0-9AA5-F5BB-D1C3C625E79E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845529" y="5136125"/>
            <a:ext cx="182880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BAF9F6CE-4E3B-3DD9-2F59-13922A9CA265}"/>
              </a:ext>
            </a:extLst>
          </p:cNvPr>
          <p:cNvSpPr>
            <a:spLocks noGrp="1" noChangeAspect="1"/>
          </p:cNvSpPr>
          <p:nvPr userDrawn="1">
            <p:ph type="pic" sz="quarter" idx="15" hasCustomPrompt="1"/>
          </p:nvPr>
        </p:nvSpPr>
        <p:spPr>
          <a:xfrm>
            <a:off x="2497542" y="3466625"/>
            <a:ext cx="1600200" cy="16002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6D7E565-BF24-F513-83CE-4182D8744B5B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383242" y="5136125"/>
            <a:ext cx="182880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F2D30187-3A00-4996-11FB-BDF3AC3E6567}"/>
              </a:ext>
            </a:extLst>
          </p:cNvPr>
          <p:cNvSpPr>
            <a:spLocks noGrp="1" noChangeAspect="1"/>
          </p:cNvSpPr>
          <p:nvPr userDrawn="1">
            <p:ph type="pic" sz="quarter" idx="17" hasCustomPrompt="1"/>
          </p:nvPr>
        </p:nvSpPr>
        <p:spPr>
          <a:xfrm>
            <a:off x="8094258" y="3466625"/>
            <a:ext cx="1600200" cy="1600615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8C9B1866-61AE-32A0-BDF0-805345FD6D11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108978" y="5136125"/>
            <a:ext cx="182880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89770508-5937-058F-D29F-14937541F154}"/>
              </a:ext>
            </a:extLst>
          </p:cNvPr>
          <p:cNvSpPr>
            <a:spLocks noGrp="1" noChangeAspect="1"/>
          </p:cNvSpPr>
          <p:nvPr userDrawn="1">
            <p:ph type="pic" sz="quarter" idx="19" hasCustomPrompt="1"/>
          </p:nvPr>
        </p:nvSpPr>
        <p:spPr>
          <a:xfrm>
            <a:off x="4363114" y="3466625"/>
            <a:ext cx="1600200" cy="16002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044383FF-FB91-E7D1-ABA2-FC53E370F0B8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248813" y="5136125"/>
            <a:ext cx="182880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D1BDC303-5E1B-C4E0-ED66-72FE1A9E17DF}"/>
              </a:ext>
            </a:extLst>
          </p:cNvPr>
          <p:cNvSpPr>
            <a:spLocks noGrp="1" noChangeAspect="1"/>
          </p:cNvSpPr>
          <p:nvPr userDrawn="1">
            <p:ph type="pic" sz="quarter" idx="21" hasCustomPrompt="1"/>
          </p:nvPr>
        </p:nvSpPr>
        <p:spPr>
          <a:xfrm>
            <a:off x="6228686" y="3466625"/>
            <a:ext cx="1600200" cy="1600615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C11BBEE0-A7A8-F931-69AA-741BA73AF1ED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985364" y="5136125"/>
            <a:ext cx="182880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pic>
        <p:nvPicPr>
          <p:cNvPr id="11" name="Picture 10" descr="A red heart with purple and purple letters&#10;&#10;Description automatically generated">
            <a:extLst>
              <a:ext uri="{FF2B5EF4-FFF2-40B4-BE49-F238E27FC236}">
                <a16:creationId xmlns:a16="http://schemas.microsoft.com/office/drawing/2014/main" id="{AE55FE2C-D01B-0A6B-3C93-C5CC192CB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89" y="154986"/>
            <a:ext cx="2442143" cy="55758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3507608-1C29-39AD-AEFE-702F52E78153}"/>
              </a:ext>
            </a:extLst>
          </p:cNvPr>
          <p:cNvGrpSpPr/>
          <p:nvPr userDrawn="1"/>
        </p:nvGrpSpPr>
        <p:grpSpPr>
          <a:xfrm>
            <a:off x="93070" y="6290200"/>
            <a:ext cx="1799772" cy="484982"/>
            <a:chOff x="239712" y="6323294"/>
            <a:chExt cx="1799772" cy="48498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581AC5F-C888-E167-CBB0-A397DBCCF8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9712" y="6323294"/>
              <a:ext cx="1799772" cy="48498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368D60F-FC54-AF39-3C25-EE7A64911AC7}"/>
                </a:ext>
              </a:extLst>
            </p:cNvPr>
            <p:cNvSpPr txBox="1"/>
            <p:nvPr userDrawn="1"/>
          </p:nvSpPr>
          <p:spPr>
            <a:xfrm>
              <a:off x="724910" y="6353817"/>
              <a:ext cx="8178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Montserrat" pitchFamily="2" charset="0"/>
                </a:rPr>
                <a:t>hosted by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4474630-B648-2175-F6B1-9D973097393F}"/>
              </a:ext>
            </a:extLst>
          </p:cNvPr>
          <p:cNvSpPr txBox="1"/>
          <p:nvPr userDrawn="1"/>
        </p:nvSpPr>
        <p:spPr>
          <a:xfrm>
            <a:off x="666474" y="914400"/>
            <a:ext cx="10928059" cy="43821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PC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4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/PAC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3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 Spring 2024 Conference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9849A81D-8644-3A44-299B-48AE614F74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1970" y="1436752"/>
            <a:ext cx="10928059" cy="914400"/>
          </a:xfrm>
        </p:spPr>
        <p:txBody>
          <a:bodyPr anchor="ctr">
            <a:normAutofit/>
          </a:bodyPr>
          <a:lstStyle>
            <a:lvl1pPr marL="0" indent="0" algn="l">
              <a:buNone/>
              <a:defRPr sz="3800">
                <a:solidFill>
                  <a:srgbClr val="ED2127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add Session Title</a:t>
            </a:r>
          </a:p>
        </p:txBody>
      </p:sp>
    </p:spTree>
    <p:extLst>
      <p:ext uri="{BB962C8B-B14F-4D97-AF65-F5344CB8AC3E}">
        <p14:creationId xmlns:p14="http://schemas.microsoft.com/office/powerpoint/2010/main" val="77466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ver Slide - 7 speakers">
    <p:bg>
      <p:bgPr>
        <a:solidFill>
          <a:srgbClr val="F2EB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F20362-BBC3-354E-21F5-A5EF1D0E301F}"/>
              </a:ext>
            </a:extLst>
          </p:cNvPr>
          <p:cNvCxnSpPr>
            <a:cxnSpLocks/>
          </p:cNvCxnSpPr>
          <p:nvPr userDrawn="1"/>
        </p:nvCxnSpPr>
        <p:spPr>
          <a:xfrm>
            <a:off x="631971" y="2743200"/>
            <a:ext cx="10928059" cy="0"/>
          </a:xfrm>
          <a:prstGeom prst="line">
            <a:avLst/>
          </a:prstGeom>
          <a:ln w="57150">
            <a:solidFill>
              <a:srgbClr val="6B2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74C6C5E-3B8C-045E-AF37-AAAD3DC04229}"/>
              </a:ext>
            </a:extLst>
          </p:cNvPr>
          <p:cNvSpPr>
            <a:spLocks noGrp="1" noChangeAspect="1"/>
          </p:cNvSpPr>
          <p:nvPr userDrawn="1">
            <p:ph type="pic" sz="quarter" idx="11" hasCustomPrompt="1"/>
          </p:nvPr>
        </p:nvSpPr>
        <p:spPr>
          <a:xfrm>
            <a:off x="202400" y="3536827"/>
            <a:ext cx="1371600" cy="13716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E41A76E-CFCC-56A8-FE11-93602353A85C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56680" y="5120067"/>
            <a:ext cx="146304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D0519D03-3C0F-DA72-1398-C25A4727A5BC}"/>
              </a:ext>
            </a:extLst>
          </p:cNvPr>
          <p:cNvSpPr>
            <a:spLocks noGrp="1" noChangeAspect="1"/>
          </p:cNvSpPr>
          <p:nvPr userDrawn="1">
            <p:ph type="pic" sz="quarter" idx="13" hasCustomPrompt="1"/>
          </p:nvPr>
        </p:nvSpPr>
        <p:spPr>
          <a:xfrm>
            <a:off x="10389399" y="3536827"/>
            <a:ext cx="1371600" cy="1371956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D4FB978-0FB0-9AA5-F5BB-D1C3C625E79E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0343679" y="5120067"/>
            <a:ext cx="146304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BAF9F6CE-4E3B-3DD9-2F59-13922A9CA265}"/>
              </a:ext>
            </a:extLst>
          </p:cNvPr>
          <p:cNvSpPr>
            <a:spLocks noGrp="1" noChangeAspect="1"/>
          </p:cNvSpPr>
          <p:nvPr userDrawn="1">
            <p:ph type="pic" sz="quarter" idx="15" hasCustomPrompt="1"/>
          </p:nvPr>
        </p:nvSpPr>
        <p:spPr>
          <a:xfrm>
            <a:off x="1900233" y="3536827"/>
            <a:ext cx="1371600" cy="13716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6D7E565-BF24-F513-83CE-4182D8744B5B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854513" y="5120067"/>
            <a:ext cx="146304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F2D30187-3A00-4996-11FB-BDF3AC3E6567}"/>
              </a:ext>
            </a:extLst>
          </p:cNvPr>
          <p:cNvSpPr>
            <a:spLocks noGrp="1" noChangeAspect="1"/>
          </p:cNvSpPr>
          <p:nvPr userDrawn="1">
            <p:ph type="pic" sz="quarter" idx="17" hasCustomPrompt="1"/>
          </p:nvPr>
        </p:nvSpPr>
        <p:spPr>
          <a:xfrm>
            <a:off x="8691565" y="3536827"/>
            <a:ext cx="1371600" cy="1371956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8C9B1866-61AE-32A0-BDF0-805345FD6D11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948012" y="5120067"/>
            <a:ext cx="146304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89770508-5937-058F-D29F-14937541F154}"/>
              </a:ext>
            </a:extLst>
          </p:cNvPr>
          <p:cNvSpPr>
            <a:spLocks noGrp="1" noChangeAspect="1"/>
          </p:cNvSpPr>
          <p:nvPr userDrawn="1">
            <p:ph type="pic" sz="quarter" idx="19" hasCustomPrompt="1"/>
          </p:nvPr>
        </p:nvSpPr>
        <p:spPr>
          <a:xfrm>
            <a:off x="3598066" y="3536827"/>
            <a:ext cx="1371600" cy="13716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044383FF-FB91-E7D1-ABA2-FC53E370F0B8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2346" y="5120067"/>
            <a:ext cx="146304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D1BDC303-5E1B-C4E0-ED66-72FE1A9E17DF}"/>
              </a:ext>
            </a:extLst>
          </p:cNvPr>
          <p:cNvSpPr>
            <a:spLocks noGrp="1" noChangeAspect="1"/>
          </p:cNvSpPr>
          <p:nvPr userDrawn="1">
            <p:ph type="pic" sz="quarter" idx="21" hasCustomPrompt="1"/>
          </p:nvPr>
        </p:nvSpPr>
        <p:spPr>
          <a:xfrm>
            <a:off x="6993732" y="3536827"/>
            <a:ext cx="1371600" cy="1371956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C11BBEE0-A7A8-F931-69AA-741BA73AF1ED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8645845" y="5120067"/>
            <a:ext cx="146304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pic>
        <p:nvPicPr>
          <p:cNvPr id="11" name="Picture 10" descr="A red heart with purple and purple letters&#10;&#10;Description automatically generated">
            <a:extLst>
              <a:ext uri="{FF2B5EF4-FFF2-40B4-BE49-F238E27FC236}">
                <a16:creationId xmlns:a16="http://schemas.microsoft.com/office/drawing/2014/main" id="{AE55FE2C-D01B-0A6B-3C93-C5CC192CB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89" y="154986"/>
            <a:ext cx="2442143" cy="55758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3507608-1C29-39AD-AEFE-702F52E78153}"/>
              </a:ext>
            </a:extLst>
          </p:cNvPr>
          <p:cNvGrpSpPr/>
          <p:nvPr userDrawn="1"/>
        </p:nvGrpSpPr>
        <p:grpSpPr>
          <a:xfrm>
            <a:off x="93070" y="6290200"/>
            <a:ext cx="1799772" cy="484982"/>
            <a:chOff x="239712" y="6323294"/>
            <a:chExt cx="1799772" cy="48498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581AC5F-C888-E167-CBB0-A397DBCCF8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9712" y="6323294"/>
              <a:ext cx="1799772" cy="48498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368D60F-FC54-AF39-3C25-EE7A64911AC7}"/>
                </a:ext>
              </a:extLst>
            </p:cNvPr>
            <p:cNvSpPr txBox="1"/>
            <p:nvPr userDrawn="1"/>
          </p:nvSpPr>
          <p:spPr>
            <a:xfrm>
              <a:off x="724910" y="6353817"/>
              <a:ext cx="8178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Montserrat" pitchFamily="2" charset="0"/>
                </a:rPr>
                <a:t>hosted by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4474630-B648-2175-F6B1-9D973097393F}"/>
              </a:ext>
            </a:extLst>
          </p:cNvPr>
          <p:cNvSpPr txBox="1"/>
          <p:nvPr userDrawn="1"/>
        </p:nvSpPr>
        <p:spPr>
          <a:xfrm>
            <a:off x="666474" y="914400"/>
            <a:ext cx="10928059" cy="43821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PC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4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/PAC</a:t>
            </a:r>
            <a:r>
              <a:rPr lang="en-US" sz="2000" baseline="30000" dirty="0">
                <a:solidFill>
                  <a:srgbClr val="832260"/>
                </a:solidFill>
                <a:latin typeface="Lato" panose="020F0502020204030203" pitchFamily="34" charset="0"/>
              </a:rPr>
              <a:t>3</a:t>
            </a:r>
            <a:r>
              <a:rPr lang="en-US" sz="2000" dirty="0">
                <a:solidFill>
                  <a:srgbClr val="832260"/>
                </a:solidFill>
                <a:latin typeface="Lato" panose="020F0502020204030203" pitchFamily="34" charset="0"/>
              </a:rPr>
              <a:t> Spring 2024 Conference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9849A81D-8644-3A44-299B-48AE614F74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1970" y="1436752"/>
            <a:ext cx="10928059" cy="914400"/>
          </a:xfrm>
        </p:spPr>
        <p:txBody>
          <a:bodyPr anchor="ctr">
            <a:normAutofit/>
          </a:bodyPr>
          <a:lstStyle>
            <a:lvl1pPr marL="0" indent="0" algn="l">
              <a:buNone/>
              <a:defRPr sz="3800">
                <a:solidFill>
                  <a:srgbClr val="ED2127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add Session Title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44138826-3A4B-9907-01EF-CF24E26FC20B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5295899" y="3536827"/>
            <a:ext cx="1371600" cy="1371600"/>
          </a:xfrm>
          <a:prstGeom prst="round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2E4DC325-D3AC-10A6-9914-E3FFA31534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50179" y="5120067"/>
            <a:ext cx="1463040" cy="41092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0">
                <a:solidFill>
                  <a:srgbClr val="EC2028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43277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1DE299-A3E9-0839-73D4-6A57F1D10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05438-B3FA-7EC3-AF7D-DD57207346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349" y="2475244"/>
            <a:ext cx="7572251" cy="1719074"/>
          </a:xfrm>
        </p:spPr>
        <p:txBody>
          <a:bodyPr lIns="0" tIns="0" rIns="0" bIns="0" anchor="b">
            <a:no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D293D-2851-B850-D5E2-572A7BDF7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136" y="4586208"/>
            <a:ext cx="3511239" cy="93995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A098874-12AC-E29D-0486-C9AF5CE10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10772" y="3817622"/>
            <a:ext cx="2730918" cy="2730918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non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21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1DE299-A3E9-0839-73D4-6A57F1D10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05438-B3FA-7EC3-AF7D-DD57207346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349" y="2367668"/>
            <a:ext cx="9144000" cy="1719074"/>
          </a:xfrm>
        </p:spPr>
        <p:txBody>
          <a:bodyPr lIns="0" tIns="0" rIns="0" bIns="0" anchor="b">
            <a:no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D293D-2851-B850-D5E2-572A7BDF7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137" y="4557747"/>
            <a:ext cx="2072076" cy="1353311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A098874-12AC-E29D-0486-C9AF5CE10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53037" y="4490082"/>
            <a:ext cx="1554480" cy="155448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non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C334BA4-6056-CE0B-7D91-CEB03AD026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98057" y="4490082"/>
            <a:ext cx="1554480" cy="155448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non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1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1DE299-A3E9-0839-73D4-6A57F1D10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05438-B3FA-7EC3-AF7D-DD57207346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349" y="2367668"/>
            <a:ext cx="9144000" cy="1719074"/>
          </a:xfrm>
        </p:spPr>
        <p:txBody>
          <a:bodyPr lIns="0" tIns="0" rIns="0" bIns="0" anchor="b">
            <a:no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D293D-2851-B850-D5E2-572A7BDF7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690" y="4557747"/>
            <a:ext cx="2072076" cy="1353311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A098874-12AC-E29D-0486-C9AF5CE10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85802" y="4490082"/>
            <a:ext cx="1554480" cy="155448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non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C334BA4-6056-CE0B-7D91-CEB03AD026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30822" y="4490082"/>
            <a:ext cx="1554480" cy="155448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non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3F8EB3F-0E75-1138-C076-7EC9915D4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5842" y="4490082"/>
            <a:ext cx="1554480" cy="155448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non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94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1DE299-A3E9-0839-73D4-6A57F1D10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05438-B3FA-7EC3-AF7D-DD57207346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349" y="2367668"/>
            <a:ext cx="9144000" cy="1719074"/>
          </a:xfrm>
        </p:spPr>
        <p:txBody>
          <a:bodyPr lIns="0" tIns="0" rIns="0" bIns="0" anchor="b">
            <a:no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D293D-2851-B850-D5E2-572A7BDF7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690" y="4557747"/>
            <a:ext cx="2072076" cy="1353311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A098874-12AC-E29D-0486-C9AF5CE10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85802" y="4490082"/>
            <a:ext cx="1554480" cy="155448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non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C334BA4-6056-CE0B-7D91-CEB03AD026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7486" y="4490082"/>
            <a:ext cx="1554480" cy="155448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non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3F8EB3F-0E75-1138-C076-7EC9915D4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29170" y="4490082"/>
            <a:ext cx="1554480" cy="155448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non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CEAA8BD-D4BE-24FF-1B04-EC74C9772F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50854" y="4490082"/>
            <a:ext cx="1554480" cy="155448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non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179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1DE299-A3E9-0839-73D4-6A57F1D10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05438-B3FA-7EC3-AF7D-DD57207346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3561" y="2367668"/>
            <a:ext cx="9144000" cy="1719074"/>
          </a:xfrm>
        </p:spPr>
        <p:txBody>
          <a:bodyPr lIns="0" tIns="0" rIns="0" bIns="0" anchor="b">
            <a:no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D293D-2851-B850-D5E2-572A7BDF7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561" y="4517406"/>
            <a:ext cx="1697166" cy="1353311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A098874-12AC-E29D-0486-C9AF5CE10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3375" y="4598089"/>
            <a:ext cx="1371600" cy="137160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C334BA4-6056-CE0B-7D91-CEB03AD026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30470" y="4598089"/>
            <a:ext cx="1371600" cy="137160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3F8EB3F-0E75-1138-C076-7EC9915D4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37565" y="4598089"/>
            <a:ext cx="1371600" cy="137160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475A8EC-71D6-42DD-D911-84DFF78D25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4660" y="4598089"/>
            <a:ext cx="1371600" cy="137160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47E94F0-F3E2-E7AE-3B0F-814C1D03EF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51756" y="4598089"/>
            <a:ext cx="1371600" cy="137160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53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1DE299-A3E9-0839-73D4-6A57F1D10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05438-B3FA-7EC3-AF7D-DD57207346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3561" y="2367668"/>
            <a:ext cx="9144000" cy="1719074"/>
          </a:xfrm>
        </p:spPr>
        <p:txBody>
          <a:bodyPr lIns="0" tIns="0" rIns="0" bIns="0" anchor="b">
            <a:no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D293D-2851-B850-D5E2-572A7BDF7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561" y="4517406"/>
            <a:ext cx="1697166" cy="1353311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A098874-12AC-E29D-0486-C9AF5CE10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3375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C334BA4-6056-CE0B-7D91-CEB03AD026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52447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3F8EB3F-0E75-1138-C076-7EC9915D4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81519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475A8EC-71D6-42DD-D911-84DFF78D25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0591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47E94F0-F3E2-E7AE-3B0F-814C1D03EF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39663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AEA7B16-AF4F-67A7-C87A-7625851BBF4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68735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64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1DE299-A3E9-0839-73D4-6A57F1D10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05438-B3FA-7EC3-AF7D-DD57207346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3561" y="2367668"/>
            <a:ext cx="9144000" cy="1719074"/>
          </a:xfrm>
        </p:spPr>
        <p:txBody>
          <a:bodyPr lIns="0" tIns="0" rIns="0" bIns="0" anchor="b">
            <a:no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D293D-2851-B850-D5E2-572A7BDF7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561" y="4517406"/>
            <a:ext cx="1697166" cy="1353311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A098874-12AC-E29D-0486-C9AF5CE10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3375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C334BA4-6056-CE0B-7D91-CEB03AD026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25553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3F8EB3F-0E75-1138-C076-7EC9915D4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27731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475A8EC-71D6-42DD-D911-84DFF78D25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909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47E94F0-F3E2-E7AE-3B0F-814C1D03EF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32087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AEA7B16-AF4F-67A7-C87A-7625851BBF4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34265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0F645E1A-8D48-0088-EF93-FA1A186E066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36443" y="4598089"/>
            <a:ext cx="1188720" cy="1188720"/>
          </a:xfrm>
          <a:custGeom>
            <a:avLst/>
            <a:gdLst>
              <a:gd name="connsiteX0" fmla="*/ 676646 w 1353311"/>
              <a:gd name="connsiteY0" fmla="*/ 0 h 1353311"/>
              <a:gd name="connsiteX1" fmla="*/ 676666 w 1353311"/>
              <a:gd name="connsiteY1" fmla="*/ 0 h 1353311"/>
              <a:gd name="connsiteX2" fmla="*/ 813026 w 1353311"/>
              <a:gd name="connsiteY2" fmla="*/ 13747 h 1353311"/>
              <a:gd name="connsiteX3" fmla="*/ 1339565 w 1353311"/>
              <a:gd name="connsiteY3" fmla="*/ 540285 h 1353311"/>
              <a:gd name="connsiteX4" fmla="*/ 1353311 w 1353311"/>
              <a:gd name="connsiteY4" fmla="*/ 676645 h 1353311"/>
              <a:gd name="connsiteX5" fmla="*/ 1353311 w 1353311"/>
              <a:gd name="connsiteY5" fmla="*/ 676665 h 1353311"/>
              <a:gd name="connsiteX6" fmla="*/ 1339565 w 1353311"/>
              <a:gd name="connsiteY6" fmla="*/ 813025 h 1353311"/>
              <a:gd name="connsiteX7" fmla="*/ 676656 w 1353311"/>
              <a:gd name="connsiteY7" fmla="*/ 1353311 h 1353311"/>
              <a:gd name="connsiteX8" fmla="*/ 0 w 1353311"/>
              <a:gd name="connsiteY8" fmla="*/ 676655 h 1353311"/>
              <a:gd name="connsiteX9" fmla="*/ 540286 w 1353311"/>
              <a:gd name="connsiteY9" fmla="*/ 13747 h 135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3311" h="1353311">
                <a:moveTo>
                  <a:pt x="676646" y="0"/>
                </a:moveTo>
                <a:lnTo>
                  <a:pt x="676666" y="0"/>
                </a:lnTo>
                <a:lnTo>
                  <a:pt x="813026" y="13747"/>
                </a:lnTo>
                <a:cubicBezTo>
                  <a:pt x="1077318" y="67828"/>
                  <a:pt x="1285483" y="275993"/>
                  <a:pt x="1339565" y="540285"/>
                </a:cubicBezTo>
                <a:lnTo>
                  <a:pt x="1353311" y="676645"/>
                </a:lnTo>
                <a:lnTo>
                  <a:pt x="1353311" y="676665"/>
                </a:lnTo>
                <a:lnTo>
                  <a:pt x="1339565" y="813025"/>
                </a:lnTo>
                <a:cubicBezTo>
                  <a:pt x="1276469" y="1121366"/>
                  <a:pt x="1003650" y="1353311"/>
                  <a:pt x="676656" y="1353311"/>
                </a:cubicBezTo>
                <a:cubicBezTo>
                  <a:pt x="302949" y="1353311"/>
                  <a:pt x="0" y="1050362"/>
                  <a:pt x="0" y="676655"/>
                </a:cubicBezTo>
                <a:cubicBezTo>
                  <a:pt x="0" y="349662"/>
                  <a:pt x="231945" y="76842"/>
                  <a:pt x="540286" y="137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73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3B91BC-01E3-79E8-A0CC-AC243E592D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57B7AF-2D18-7FA3-E806-22304B04A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BC6C0-7987-E223-9116-410925909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803E9-C812-C30C-9F73-46CFB18D1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B8ED-9632-8649-9339-CEA4D94CCC23}" type="datetimeFigureOut">
              <a:t>4/23/24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26383-E411-FCD9-062D-6111A0C22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2361-F1D4-DD41-B47E-5B9CF19246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44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ith Logos">
    <p:bg>
      <p:bgPr>
        <a:solidFill>
          <a:srgbClr val="F2EB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heart with purple and purple letters&#10;&#10;Description automatically generated">
            <a:extLst>
              <a:ext uri="{FF2B5EF4-FFF2-40B4-BE49-F238E27FC236}">
                <a16:creationId xmlns:a16="http://schemas.microsoft.com/office/drawing/2014/main" id="{4CCAD733-A203-16D7-6FD0-FDCAEC8C50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89" y="154986"/>
            <a:ext cx="2442143" cy="55758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1BD47DD-F54A-74F7-FAD0-C0C9DB82A32F}"/>
              </a:ext>
            </a:extLst>
          </p:cNvPr>
          <p:cNvGrpSpPr/>
          <p:nvPr userDrawn="1"/>
        </p:nvGrpSpPr>
        <p:grpSpPr>
          <a:xfrm>
            <a:off x="93070" y="6290200"/>
            <a:ext cx="1799772" cy="484982"/>
            <a:chOff x="239712" y="6323294"/>
            <a:chExt cx="1799772" cy="4849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053D6D7-65D4-870E-23E7-6D002EFA6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9712" y="6323294"/>
              <a:ext cx="1799772" cy="48498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1F818A-D4CA-AAA4-8C50-3F66276D5E59}"/>
                </a:ext>
              </a:extLst>
            </p:cNvPr>
            <p:cNvSpPr txBox="1"/>
            <p:nvPr userDrawn="1"/>
          </p:nvSpPr>
          <p:spPr>
            <a:xfrm>
              <a:off x="724910" y="6353817"/>
              <a:ext cx="8178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Montserrat" pitchFamily="2" charset="0"/>
                </a:rPr>
                <a:t>hosted by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5697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161961-9C03-0BC2-F02E-F9254C92E4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A0AE18-4AD9-5520-F21E-3BC1E9276A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0"/>
            <a:ext cx="10515600" cy="6858000"/>
          </a:xfrm>
        </p:spPr>
        <p:txBody>
          <a:bodyPr lIns="0" tIns="0" rIns="0" bIns="0"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</a:t>
            </a:r>
            <a:br>
              <a:rPr lang="en-US"/>
            </a:br>
            <a:r>
              <a:rPr lang="en-US"/>
              <a:t>title style</a:t>
            </a:r>
          </a:p>
        </p:txBody>
      </p:sp>
    </p:spTree>
    <p:extLst>
      <p:ext uri="{BB962C8B-B14F-4D97-AF65-F5344CB8AC3E}">
        <p14:creationId xmlns:p14="http://schemas.microsoft.com/office/powerpoint/2010/main" val="2832497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1183B3-8F32-166E-93A3-C97DED4A04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42D0BF-8D6F-E2DE-89BB-9B2E0AB9E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C76AE-06EB-258B-D170-FD76D23AF8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42CD64-7457-FBA8-2A3F-1BFB78885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72EB6-2331-1DE9-9AF1-8CD17125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B8ED-9632-8649-9339-CEA4D94CCC23}" type="datetimeFigureOut"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715F8B-B75F-C2DF-66C0-2D3B6802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689B3-D8C6-FE67-0218-45B0EB3B7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2361-F1D4-DD41-B47E-5B9CF19246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711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23C41-C065-2AE4-EC05-92E36D058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68DA16-3AAD-95E6-6FAD-6ACFEC242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C84496-722F-0417-E7A8-8A5E3B02E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059C4-EFCF-3327-EFDB-F27F341B0B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EDF318-B49A-55AD-6DBE-AB4FD1EED4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8F08D6-E3B1-577E-FEE7-2C5239700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B8ED-9632-8649-9339-CEA4D94CCC23}" type="datetimeFigureOut">
              <a:t>4/23/24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33D085-7771-6EC4-FC50-12EE169F1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EF20C-27C2-C124-915E-A6A5C638D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2361-F1D4-DD41-B47E-5B9CF19246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193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544DB-C97A-C55B-DDEC-43D8D6D64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15460E-CB48-86CC-6838-FE06AFB57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B8ED-9632-8649-9339-CEA4D94CCC23}" type="datetimeFigureOut">
              <a:t>4/23/24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F2D35A-19E1-A86C-B8D2-690F52AA8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ED3A0-9935-53AF-F68E-C6FDAB46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2361-F1D4-DD41-B47E-5B9CF19246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90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66A9D7-321F-7BA0-0CC3-804DF4548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B8ED-9632-8649-9339-CEA4D94CCC23}" type="datetimeFigureOut">
              <a:t>4/23/24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BEDF31-E359-DC8E-A6FF-F0B9672E4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1758D-F8F7-F737-98C9-7B5EE38B1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2361-F1D4-DD41-B47E-5B9CF19246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210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21173-C748-DF9C-5733-679BC44AF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59D4B-0FE9-0049-8245-268F85C24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3E9D5-00CC-CB58-0385-0B9FFF7600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02FE49-D0F9-A086-2898-EE1EB0323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B8ED-9632-8649-9339-CEA4D94CCC23}" type="datetimeFigureOut"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0C0FB-FD10-8106-A310-A59C7E852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618D15-603D-0DA3-0AA6-7DE874FF6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2361-F1D4-DD41-B47E-5B9CF19246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7480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80790-40EF-8D8C-BBC5-12FB2C7B5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46A84-9027-8DB9-CB81-1637E463C7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F57B0-29B5-A0E3-0F27-39E99490C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AE92D-238A-7B32-A73A-14606F112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B8ED-9632-8649-9339-CEA4D94CCC23}" type="datetimeFigureOut"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3333A-1633-4CCE-63AE-CA223A4B4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6D6ED-520D-0888-88FA-01220E2B7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2361-F1D4-DD41-B47E-5B9CF19246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724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63E8E-7C3F-FFD8-D6B9-AB310E2BA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E075E2-C214-DD89-40C8-037EBB623D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7C4B3-66CB-530F-6106-6AF5731E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B8ED-9632-8649-9339-CEA4D94CCC23}" type="datetimeFigureOut"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2CBC7-4AA6-500C-6074-9249596D7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DA0A7-1B7B-429E-111F-17E6865BA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2361-F1D4-DD41-B47E-5B9CF19246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106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06C342-8251-7BE5-FF24-C89F444321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D1D341-E7F8-2D9E-77D2-9EC6AC4E0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6A6D0-6E50-A86F-CEDA-B07D9B5FB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B8ED-9632-8649-9339-CEA4D94CCC23}" type="datetimeFigureOut"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3701B-5D6C-F3FA-9EF9-62979C936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7ECFE-C424-E441-9D18-6E1CD8851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2361-F1D4-DD41-B47E-5B9CF19246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716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0A038F52-E692-45CB-835C-D0E0FB2332ED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97A6-EB5E-4B19-90C0-C912C15B7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449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6400" y="6383181"/>
            <a:ext cx="1016000" cy="246221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 Rounded MT Bold" panose="020F0704030504030204" pitchFamily="34" charset="0"/>
              </a:defRPr>
            </a:lvl1pPr>
          </a:lstStyle>
          <a:p>
            <a:fld id="{B6761BED-127F-4714-AE70-548270172845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173163"/>
            <a:ext cx="10972800" cy="507523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16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172BD1-8B08-BA9D-430F-4F5DFBD3E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28079-A4DD-EA91-A270-5A8F6704B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A7086-C4B4-72F5-A1D0-3C0EB717CC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B92B8ED-9632-8649-9339-CEA4D94CCC23}" type="datetimeFigureOut">
              <a:rPr lang="en-US"/>
              <a:pPr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AF718-A049-CFD0-4580-D465A50C9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3D3D6-3DCB-C659-0ADC-5229EEFC4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FCD2361-F1D4-DD41-B47E-5B9CF19246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6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63" r:id="rId8"/>
    <p:sldLayoutId id="2147483662" r:id="rId9"/>
    <p:sldLayoutId id="2147483660" r:id="rId10"/>
    <p:sldLayoutId id="2147483661" r:id="rId11"/>
    <p:sldLayoutId id="2147483665" r:id="rId12"/>
    <p:sldLayoutId id="2147483664" r:id="rId13"/>
    <p:sldLayoutId id="2147483649" r:id="rId14"/>
    <p:sldLayoutId id="2147483650" r:id="rId15"/>
    <p:sldLayoutId id="2147483673" r:id="rId16"/>
    <p:sldLayoutId id="2147483651" r:id="rId17"/>
    <p:sldLayoutId id="2147483652" r:id="rId18"/>
    <p:sldLayoutId id="2147483653" r:id="rId19"/>
    <p:sldLayoutId id="2147483654" r:id="rId20"/>
    <p:sldLayoutId id="2147483655" r:id="rId21"/>
    <p:sldLayoutId id="2147483656" r:id="rId22"/>
    <p:sldLayoutId id="2147483657" r:id="rId23"/>
    <p:sldLayoutId id="2147483658" r:id="rId24"/>
    <p:sldLayoutId id="2147483659" r:id="rId25"/>
    <p:sldLayoutId id="2147483674" r:id="rId26"/>
    <p:sldLayoutId id="2147483675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7EC7C2-A46C-D611-1FBE-13BD18A382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00413" y="3200401"/>
            <a:ext cx="5391171" cy="3429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PC</a:t>
            </a:r>
            <a:r>
              <a:rPr lang="en-US" sz="2800" baseline="30000" dirty="0"/>
              <a:t>4</a:t>
            </a:r>
            <a:r>
              <a:rPr lang="en-US" sz="2800" dirty="0"/>
              <a:t> Database Committee</a:t>
            </a:r>
          </a:p>
          <a:p>
            <a:pPr>
              <a:spcBef>
                <a:spcPts val="0"/>
              </a:spcBef>
            </a:pPr>
            <a:endParaRPr lang="en-US" sz="2800" dirty="0"/>
          </a:p>
          <a:p>
            <a:pPr>
              <a:spcBef>
                <a:spcPts val="0"/>
              </a:spcBef>
            </a:pPr>
            <a:r>
              <a:rPr lang="en-US" sz="2400" dirty="0"/>
              <a:t>Javier J. Lasa, MD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Nikhil </a:t>
            </a:r>
            <a:r>
              <a:rPr lang="en-US" sz="2400" dirty="0" err="1"/>
              <a:t>Chanani</a:t>
            </a:r>
            <a:r>
              <a:rPr lang="en-US" sz="2400" dirty="0"/>
              <a:t>, MD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Andrew Smith, MD MSCI MMHC</a:t>
            </a:r>
          </a:p>
          <a:p>
            <a:pPr>
              <a:spcBef>
                <a:spcPts val="0"/>
              </a:spcBef>
            </a:pP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F36F6C-A4C3-6693-764E-5A7E217643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Navigating the PC</a:t>
            </a:r>
            <a:r>
              <a:rPr lang="en-US" sz="4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Reporting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997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07215-1EF4-D2AC-FB43-F2216A7FB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228601"/>
            <a:ext cx="7772400" cy="1241425"/>
          </a:xfrm>
        </p:spPr>
        <p:txBody>
          <a:bodyPr>
            <a:normAutofit/>
          </a:bodyPr>
          <a:lstStyle/>
          <a:p>
            <a:r>
              <a:rPr lang="en-US" u="sng" dirty="0"/>
              <a:t>Disclosures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CC3B26-5D6D-96BB-3007-AB33F2728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676400"/>
            <a:ext cx="6400800" cy="1752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 disclosures</a:t>
            </a:r>
          </a:p>
        </p:txBody>
      </p:sp>
    </p:spTree>
    <p:extLst>
      <p:ext uri="{BB962C8B-B14F-4D97-AF65-F5344CB8AC3E}">
        <p14:creationId xmlns:p14="http://schemas.microsoft.com/office/powerpoint/2010/main" val="2293840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84E12-DFE8-84E5-C1BE-9DD8D76E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373EE-09CA-3948-5B2D-DD42F6F18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55103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119063" indent="-109538"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  Leverage reporting platform layout and filters to enhance understanding of unadjusted site-specific and aggregate measures</a:t>
            </a:r>
          </a:p>
          <a:p>
            <a:pPr marL="9525" indent="0" algn="just">
              <a:spcBef>
                <a:spcPts val="0"/>
              </a:spcBef>
              <a:buNone/>
            </a:pPr>
            <a:endParaRPr lang="en-US" dirty="0">
              <a:ea typeface="Calibri" panose="020F0502020204030204" pitchFamily="34" charset="0"/>
            </a:endParaRPr>
          </a:p>
          <a:p>
            <a:pPr marL="119063" indent="-109538"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 Access </a:t>
            </a:r>
            <a:r>
              <a:rPr lang="en-US" b="1" dirty="0">
                <a:ea typeface="Calibri" panose="020F0502020204030204" pitchFamily="34" charset="0"/>
              </a:rPr>
              <a:t>risk-adjusted metrics </a:t>
            </a:r>
            <a:r>
              <a:rPr lang="en-US" dirty="0">
                <a:ea typeface="Calibri" panose="020F0502020204030204" pitchFamily="34" charset="0"/>
              </a:rPr>
              <a:t>to understand local and national practice patterns and benchmarks</a:t>
            </a:r>
          </a:p>
          <a:p>
            <a:pPr marL="119063" indent="-109538" algn="just">
              <a:spcBef>
                <a:spcPts val="0"/>
              </a:spcBef>
            </a:pPr>
            <a:endParaRPr lang="en-US" dirty="0">
              <a:ea typeface="Calibri" panose="020F0502020204030204" pitchFamily="34" charset="0"/>
            </a:endParaRPr>
          </a:p>
          <a:p>
            <a:pPr marL="119063" indent="-109538"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 Understand newer platform user interfaces to help drive local quality improvement efforts</a:t>
            </a:r>
          </a:p>
          <a:p>
            <a:pPr marL="9525" indent="0" algn="just">
              <a:spcBef>
                <a:spcPts val="0"/>
              </a:spcBef>
              <a:buNone/>
            </a:pPr>
            <a:endParaRPr lang="en-US" dirty="0">
              <a:ea typeface="Calibri" panose="020F0502020204030204" pitchFamily="34" charset="0"/>
            </a:endParaRPr>
          </a:p>
          <a:p>
            <a:pPr marL="119063" indent="-109538"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 Clinical Champion views</a:t>
            </a:r>
          </a:p>
          <a:p>
            <a:pPr marL="9525" indent="0" algn="just">
              <a:spcBef>
                <a:spcPts val="0"/>
              </a:spcBef>
              <a:buNone/>
            </a:pPr>
            <a:endParaRPr lang="en-US" dirty="0">
              <a:ea typeface="Calibri" panose="020F0502020204030204" pitchFamily="34" charset="0"/>
            </a:endParaRPr>
          </a:p>
          <a:p>
            <a:pPr marL="119063" indent="-109538"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 Future directions</a:t>
            </a:r>
          </a:p>
          <a:p>
            <a:pPr marL="119063" indent="-109538" algn="just">
              <a:spcBef>
                <a:spcPts val="0"/>
              </a:spcBef>
            </a:pPr>
            <a:endParaRPr lang="en-US" dirty="0">
              <a:ea typeface="Calibri" panose="020F0502020204030204" pitchFamily="34" charset="0"/>
            </a:endParaRPr>
          </a:p>
          <a:p>
            <a:pPr marL="119063" indent="-109538" algn="just">
              <a:spcBef>
                <a:spcPts val="0"/>
              </a:spcBef>
            </a:pPr>
            <a:endParaRPr lang="en-US" dirty="0"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17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761BED-127F-4714-AE70-548270172845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4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2" y="1483862"/>
            <a:ext cx="1126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INPUTS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973430" y="1491644"/>
            <a:ext cx="15510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419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ANALYTICS</a:t>
            </a:r>
            <a:endParaRPr lang="es-419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32239" y="1483862"/>
            <a:ext cx="2086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DATA STORAGE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2617305" y="1447800"/>
            <a:ext cx="68098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638936" y="1913962"/>
            <a:ext cx="6809864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Arrow 14"/>
          <p:cNvSpPr/>
          <p:nvPr/>
        </p:nvSpPr>
        <p:spPr>
          <a:xfrm>
            <a:off x="4262264" y="1588191"/>
            <a:ext cx="631868" cy="8421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419" sz="1350">
              <a:solidFill>
                <a:schemeClr val="tx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7230319" y="1630298"/>
            <a:ext cx="631868" cy="8421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419" sz="135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238431" y="2664818"/>
            <a:ext cx="1953130" cy="18309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419" sz="2400" b="1" dirty="0" err="1">
                <a:solidFill>
                  <a:schemeClr val="tx1"/>
                </a:solidFill>
              </a:rPr>
              <a:t>Abstracted</a:t>
            </a:r>
            <a:endParaRPr lang="es-419" sz="2400" b="1" dirty="0">
              <a:solidFill>
                <a:schemeClr val="tx1"/>
              </a:solidFill>
            </a:endParaRPr>
          </a:p>
          <a:p>
            <a:pPr algn="ctr"/>
            <a:r>
              <a:rPr lang="es-419" sz="2400" b="1" dirty="0" err="1">
                <a:solidFill>
                  <a:schemeClr val="tx1"/>
                </a:solidFill>
              </a:rPr>
              <a:t>encounter</a:t>
            </a:r>
            <a:r>
              <a:rPr lang="es-419" sz="2400" b="1" dirty="0">
                <a:solidFill>
                  <a:schemeClr val="tx1"/>
                </a:solidFill>
              </a:rPr>
              <a:t> data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04805" y="2664817"/>
            <a:ext cx="1953130" cy="18309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419" sz="2000" b="1" dirty="0">
                <a:solidFill>
                  <a:schemeClr val="tx1"/>
                </a:solidFill>
              </a:rPr>
              <a:t>PC</a:t>
            </a:r>
            <a:r>
              <a:rPr lang="es-419" sz="2000" b="1" baseline="30000" dirty="0">
                <a:solidFill>
                  <a:schemeClr val="tx1"/>
                </a:solidFill>
              </a:rPr>
              <a:t>4</a:t>
            </a:r>
            <a:r>
              <a:rPr lang="es-419" sz="2000" b="1" dirty="0">
                <a:solidFill>
                  <a:schemeClr val="tx1"/>
                </a:solidFill>
              </a:rPr>
              <a:t> Data </a:t>
            </a:r>
            <a:r>
              <a:rPr lang="es-419" sz="2000" b="1" dirty="0" err="1">
                <a:solidFill>
                  <a:schemeClr val="tx1"/>
                </a:solidFill>
              </a:rPr>
              <a:t>Coordinating</a:t>
            </a:r>
            <a:r>
              <a:rPr lang="es-419" sz="2000" b="1" dirty="0">
                <a:solidFill>
                  <a:schemeClr val="tx1"/>
                </a:solidFill>
              </a:rPr>
              <a:t> Center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0" y="2664818"/>
            <a:ext cx="1953130" cy="18309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419" sz="2400" b="1" dirty="0">
              <a:solidFill>
                <a:schemeClr val="tx1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367" y="2952693"/>
            <a:ext cx="1266802" cy="1109760"/>
          </a:xfrm>
          <a:prstGeom prst="rect">
            <a:avLst/>
          </a:prstGeom>
        </p:spPr>
      </p:pic>
      <p:sp>
        <p:nvSpPr>
          <p:cNvPr id="34" name="Right Arrow 33"/>
          <p:cNvSpPr/>
          <p:nvPr/>
        </p:nvSpPr>
        <p:spPr>
          <a:xfrm>
            <a:off x="4281639" y="3574285"/>
            <a:ext cx="631868" cy="8421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419" sz="1350">
              <a:solidFill>
                <a:schemeClr val="tx1"/>
              </a:solidFill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7049233" y="3574285"/>
            <a:ext cx="631868" cy="8421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419" sz="1350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95147F1-C4B6-1B5B-606B-8EA90603A3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0" y="152401"/>
            <a:ext cx="8229600" cy="79216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is a Reporting Platform?</a:t>
            </a:r>
          </a:p>
        </p:txBody>
      </p:sp>
    </p:spTree>
    <p:extLst>
      <p:ext uri="{BB962C8B-B14F-4D97-AF65-F5344CB8AC3E}">
        <p14:creationId xmlns:p14="http://schemas.microsoft.com/office/powerpoint/2010/main" val="49762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5" grpId="0" animBg="1"/>
      <p:bldP spid="16" grpId="0" animBg="1"/>
      <p:bldP spid="29" grpId="0" animBg="1"/>
      <p:bldP spid="30" grpId="0" animBg="1"/>
      <p:bldP spid="31" grpId="0" animBg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E478D-BBFD-16D6-0DC6-CB57B8DB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990600"/>
            <a:ext cx="7772400" cy="464924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Starting Point</a:t>
            </a: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6664DAD-7D09-03D3-0266-EDDBE914D54B}"/>
              </a:ext>
            </a:extLst>
          </p:cNvPr>
          <p:cNvSpPr/>
          <p:nvPr/>
        </p:nvSpPr>
        <p:spPr>
          <a:xfrm>
            <a:off x="1981200" y="838200"/>
            <a:ext cx="914400" cy="76200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924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E478D-BBFD-16D6-0DC6-CB57B8DB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990600"/>
            <a:ext cx="7772400" cy="464924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Encounter Level Lists</a:t>
            </a: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6664DAD-7D09-03D3-0266-EDDBE914D54B}"/>
              </a:ext>
            </a:extLst>
          </p:cNvPr>
          <p:cNvSpPr/>
          <p:nvPr/>
        </p:nvSpPr>
        <p:spPr>
          <a:xfrm>
            <a:off x="2895600" y="1371600"/>
            <a:ext cx="1066800" cy="228601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629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E478D-BBFD-16D6-0DC6-CB57B8DB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990600"/>
            <a:ext cx="7772400" cy="464924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Encounter Level Lists</a:t>
            </a: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6664DAD-7D09-03D3-0266-EDDBE914D54B}"/>
              </a:ext>
            </a:extLst>
          </p:cNvPr>
          <p:cNvSpPr/>
          <p:nvPr/>
        </p:nvSpPr>
        <p:spPr>
          <a:xfrm>
            <a:off x="2895600" y="1371600"/>
            <a:ext cx="1066800" cy="228601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A screenshot of a calendar&#10;&#10;Description automatically generated">
            <a:extLst>
              <a:ext uri="{FF2B5EF4-FFF2-40B4-BE49-F238E27FC236}">
                <a16:creationId xmlns:a16="http://schemas.microsoft.com/office/drawing/2014/main" id="{2AC15C49-7EE8-F4F8-5DCA-AA605018A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864" y="1857918"/>
            <a:ext cx="9038125" cy="134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49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E478D-BBFD-16D6-0DC6-CB57B8DB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990600"/>
            <a:ext cx="7772400" cy="464924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Encounter Level Lists</a:t>
            </a: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6664DAD-7D09-03D3-0266-EDDBE914D54B}"/>
              </a:ext>
            </a:extLst>
          </p:cNvPr>
          <p:cNvSpPr/>
          <p:nvPr/>
        </p:nvSpPr>
        <p:spPr>
          <a:xfrm>
            <a:off x="2895600" y="1371600"/>
            <a:ext cx="1066800" cy="228601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A screenshot of a calendar&#10;&#10;Description automatically generated">
            <a:extLst>
              <a:ext uri="{FF2B5EF4-FFF2-40B4-BE49-F238E27FC236}">
                <a16:creationId xmlns:a16="http://schemas.microsoft.com/office/drawing/2014/main" id="{2AC15C49-7EE8-F4F8-5DCA-AA605018A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864" y="1857918"/>
            <a:ext cx="9038125" cy="1342482"/>
          </a:xfrm>
          <a:prstGeom prst="rect">
            <a:avLst/>
          </a:prstGeom>
        </p:spPr>
      </p:pic>
      <p:pic>
        <p:nvPicPr>
          <p:cNvPr id="4" name="Picture 3" descr="A screenshot of a medical form&#10;&#10;Description automatically generated">
            <a:extLst>
              <a:ext uri="{FF2B5EF4-FFF2-40B4-BE49-F238E27FC236}">
                <a16:creationId xmlns:a16="http://schemas.microsoft.com/office/drawing/2014/main" id="{34D4EA4D-627F-AE63-A10B-F24B173A68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400" y="1857918"/>
            <a:ext cx="60452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91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E478D-BBFD-16D6-0DC6-CB57B8DB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985" y="990599"/>
            <a:ext cx="7772400" cy="464924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Raw Counts/Unadjusted Rates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965A5785-5130-E650-A083-AA7134D049BC}"/>
              </a:ext>
            </a:extLst>
          </p:cNvPr>
          <p:cNvSpPr/>
          <p:nvPr/>
        </p:nvSpPr>
        <p:spPr>
          <a:xfrm>
            <a:off x="4841594" y="1113882"/>
            <a:ext cx="1102006" cy="257719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B5C19B5-1395-AFD9-1AB5-D06E7AB8552D}"/>
              </a:ext>
            </a:extLst>
          </p:cNvPr>
          <p:cNvSpPr/>
          <p:nvPr/>
        </p:nvSpPr>
        <p:spPr>
          <a:xfrm>
            <a:off x="6084185" y="1099322"/>
            <a:ext cx="1102006" cy="257719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1E34863D-E8AE-A06A-0DF6-DD9B7431B336}"/>
              </a:ext>
            </a:extLst>
          </p:cNvPr>
          <p:cNvSpPr/>
          <p:nvPr/>
        </p:nvSpPr>
        <p:spPr>
          <a:xfrm>
            <a:off x="7411897" y="1099322"/>
            <a:ext cx="1102006" cy="257719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84A59F3F-FA96-C44A-9548-69FC1994E77E}"/>
              </a:ext>
            </a:extLst>
          </p:cNvPr>
          <p:cNvSpPr/>
          <p:nvPr/>
        </p:nvSpPr>
        <p:spPr>
          <a:xfrm>
            <a:off x="4495800" y="3186363"/>
            <a:ext cx="1102006" cy="257719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AB1D55FB-D533-EB6F-8E5C-6CEA2C9F0FCD}"/>
              </a:ext>
            </a:extLst>
          </p:cNvPr>
          <p:cNvSpPr/>
          <p:nvPr/>
        </p:nvSpPr>
        <p:spPr>
          <a:xfrm>
            <a:off x="2895600" y="3229677"/>
            <a:ext cx="1524000" cy="214405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D63B148E-A3BB-C9C3-10A5-D799948A8A67}"/>
              </a:ext>
            </a:extLst>
          </p:cNvPr>
          <p:cNvSpPr/>
          <p:nvPr/>
        </p:nvSpPr>
        <p:spPr>
          <a:xfrm>
            <a:off x="5840393" y="3186363"/>
            <a:ext cx="1102006" cy="257719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318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7651-0F35-DEF4-40F9-F6D7862CC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106EE0-AAB9-3F21-F9BF-355D9FAF3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981200"/>
            <a:ext cx="6486258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5A28445-150A-5D69-7D59-01A2BC8ACF49}"/>
              </a:ext>
            </a:extLst>
          </p:cNvPr>
          <p:cNvCxnSpPr>
            <a:cxnSpLocks/>
          </p:cNvCxnSpPr>
          <p:nvPr/>
        </p:nvCxnSpPr>
        <p:spPr>
          <a:xfrm>
            <a:off x="2743200" y="1905000"/>
            <a:ext cx="12192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EFA2CEC-308B-4319-92BC-00368BD394E9}"/>
              </a:ext>
            </a:extLst>
          </p:cNvPr>
          <p:cNvSpPr txBox="1"/>
          <p:nvPr/>
        </p:nvSpPr>
        <p:spPr>
          <a:xfrm>
            <a:off x="2057401" y="1688068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Filters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F151E7-827F-DC92-63B5-6BAC17216835}"/>
              </a:ext>
            </a:extLst>
          </p:cNvPr>
          <p:cNvSpPr txBox="1"/>
          <p:nvPr/>
        </p:nvSpPr>
        <p:spPr>
          <a:xfrm>
            <a:off x="1817812" y="3179690"/>
            <a:ext cx="16786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</a:t>
            </a:r>
          </a:p>
          <a:p>
            <a:r>
              <a:rPr lang="en-US" dirty="0"/>
              <a:t>Benchmark</a:t>
            </a:r>
          </a:p>
          <a:p>
            <a:r>
              <a:rPr lang="en-US" dirty="0"/>
              <a:t>Age category</a:t>
            </a:r>
          </a:p>
          <a:p>
            <a:r>
              <a:rPr lang="en-US" dirty="0"/>
              <a:t>Race/Ethnicity</a:t>
            </a:r>
          </a:p>
          <a:p>
            <a:r>
              <a:rPr lang="en-US" dirty="0"/>
              <a:t>Insurance type</a:t>
            </a: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7DFC54CF-B12A-D0B2-AE28-9577808C802A}"/>
              </a:ext>
            </a:extLst>
          </p:cNvPr>
          <p:cNvSpPr/>
          <p:nvPr/>
        </p:nvSpPr>
        <p:spPr>
          <a:xfrm>
            <a:off x="3657600" y="2971800"/>
            <a:ext cx="838200" cy="2286000"/>
          </a:xfrm>
          <a:prstGeom prst="frame">
            <a:avLst>
              <a:gd name="adj1" fmla="val 16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E72A3-7044-7303-1973-E9DDAE122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143000"/>
          </a:xfrm>
        </p:spPr>
        <p:txBody>
          <a:bodyPr/>
          <a:lstStyle/>
          <a:p>
            <a:r>
              <a:rPr lang="en-US" dirty="0"/>
              <a:t>Unadjusted Rate Comparisons</a:t>
            </a:r>
          </a:p>
        </p:txBody>
      </p:sp>
      <p:pic>
        <p:nvPicPr>
          <p:cNvPr id="4" name="Picture 3" descr="A graph of a person with a green line&#10;&#10;Description automatically generated with medium confidence">
            <a:extLst>
              <a:ext uri="{FF2B5EF4-FFF2-40B4-BE49-F238E27FC236}">
                <a16:creationId xmlns:a16="http://schemas.microsoft.com/office/drawing/2014/main" id="{D4A1F5B7-B65A-2A3F-C069-57BCC31D3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057400"/>
            <a:ext cx="7772400" cy="3754958"/>
          </a:xfrm>
          <a:prstGeom prst="rect">
            <a:avLst/>
          </a:prstGeom>
        </p:spPr>
      </p:pic>
      <p:pic>
        <p:nvPicPr>
          <p:cNvPr id="9" name="Picture 8" descr="A screenshot of a graph&#10;&#10;Description automatically generated">
            <a:extLst>
              <a:ext uri="{FF2B5EF4-FFF2-40B4-BE49-F238E27FC236}">
                <a16:creationId xmlns:a16="http://schemas.microsoft.com/office/drawing/2014/main" id="{FAF0BA6F-CA00-DC29-22A6-B5D0CF24A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900" y="1752600"/>
            <a:ext cx="6121400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64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E478D-BBFD-16D6-0DC6-CB57B8DB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985" y="990599"/>
            <a:ext cx="7772400" cy="464924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Risk Adjusted Rates</a:t>
            </a:r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D63B148E-A3BB-C9C3-10A5-D799948A8A67}"/>
              </a:ext>
            </a:extLst>
          </p:cNvPr>
          <p:cNvSpPr/>
          <p:nvPr/>
        </p:nvSpPr>
        <p:spPr>
          <a:xfrm>
            <a:off x="7186191" y="3208019"/>
            <a:ext cx="2110209" cy="236063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 descr="A screenshot of a medical survey&#10;&#10;Description automatically generated">
            <a:extLst>
              <a:ext uri="{FF2B5EF4-FFF2-40B4-BE49-F238E27FC236}">
                <a16:creationId xmlns:a16="http://schemas.microsoft.com/office/drawing/2014/main" id="{2ADE93C6-4E40-D58F-FBDD-4BBC16A59F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" t="36666" r="28113" b="30000"/>
          <a:stretch/>
        </p:blipFill>
        <p:spPr>
          <a:xfrm>
            <a:off x="3200401" y="3701799"/>
            <a:ext cx="5791199" cy="1524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Frame 2">
            <a:extLst>
              <a:ext uri="{FF2B5EF4-FFF2-40B4-BE49-F238E27FC236}">
                <a16:creationId xmlns:a16="http://schemas.microsoft.com/office/drawing/2014/main" id="{8F0BA0AD-E750-4D46-E6C3-4F2CD161E496}"/>
              </a:ext>
            </a:extLst>
          </p:cNvPr>
          <p:cNvSpPr/>
          <p:nvPr/>
        </p:nvSpPr>
        <p:spPr>
          <a:xfrm>
            <a:off x="5181600" y="3886201"/>
            <a:ext cx="2895600" cy="22860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79BBA45B-50BF-F1F3-59F0-4D52DEB31C7F}"/>
              </a:ext>
            </a:extLst>
          </p:cNvPr>
          <p:cNvSpPr/>
          <p:nvPr/>
        </p:nvSpPr>
        <p:spPr>
          <a:xfrm>
            <a:off x="3232594" y="3882344"/>
            <a:ext cx="1796607" cy="22860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033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B5C19-0563-DAB1-3C0C-B1239FE14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Risk-Adjusted Reports</a:t>
            </a:r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E4FCBB35-9E5A-7516-5BFD-ED0C1DE79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219200"/>
            <a:ext cx="9095015" cy="4870554"/>
          </a:xfrm>
        </p:spPr>
      </p:pic>
    </p:spTree>
    <p:extLst>
      <p:ext uri="{BB962C8B-B14F-4D97-AF65-F5344CB8AC3E}">
        <p14:creationId xmlns:p14="http://schemas.microsoft.com/office/powerpoint/2010/main" val="3879051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9B1B59C4-FBD1-71C2-F0DE-4123787F95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231" y="1026282"/>
            <a:ext cx="9182339" cy="4917318"/>
          </a:xfrm>
        </p:spPr>
      </p:pic>
      <p:sp>
        <p:nvSpPr>
          <p:cNvPr id="3" name="Frame 2">
            <a:extLst>
              <a:ext uri="{FF2B5EF4-FFF2-40B4-BE49-F238E27FC236}">
                <a16:creationId xmlns:a16="http://schemas.microsoft.com/office/drawing/2014/main" id="{D7F9B5A9-534C-823A-D75D-0B2A855D5399}"/>
              </a:ext>
            </a:extLst>
          </p:cNvPr>
          <p:cNvSpPr/>
          <p:nvPr/>
        </p:nvSpPr>
        <p:spPr>
          <a:xfrm>
            <a:off x="9398726" y="3353921"/>
            <a:ext cx="838200" cy="597454"/>
          </a:xfrm>
          <a:prstGeom prst="frame">
            <a:avLst>
              <a:gd name="adj1" fmla="val 1681"/>
            </a:avLst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7E1E34A4-30C7-4DC1-743E-A9771AD7A48E}"/>
              </a:ext>
            </a:extLst>
          </p:cNvPr>
          <p:cNvSpPr/>
          <p:nvPr/>
        </p:nvSpPr>
        <p:spPr>
          <a:xfrm>
            <a:off x="3657600" y="3951375"/>
            <a:ext cx="1676400" cy="597454"/>
          </a:xfrm>
          <a:prstGeom prst="frame">
            <a:avLst>
              <a:gd name="adj1" fmla="val 16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8F16EA-8A72-266B-8136-16141D955FBC}"/>
              </a:ext>
            </a:extLst>
          </p:cNvPr>
          <p:cNvSpPr txBox="1">
            <a:spLocks/>
          </p:cNvSpPr>
          <p:nvPr/>
        </p:nvSpPr>
        <p:spPr>
          <a:xfrm>
            <a:off x="21336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Risk-Adjusted Reports</a:t>
            </a:r>
          </a:p>
        </p:txBody>
      </p:sp>
    </p:spTree>
    <p:extLst>
      <p:ext uri="{BB962C8B-B14F-4D97-AF65-F5344CB8AC3E}">
        <p14:creationId xmlns:p14="http://schemas.microsoft.com/office/powerpoint/2010/main" val="2406133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1E7ACEE7-5175-1B4D-06DB-204FE751A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48702"/>
            <a:ext cx="7772400" cy="41622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0B5C19-0563-DAB1-3C0C-B1239FE14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</a:t>
            </a: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D7F9B5A9-534C-823A-D75D-0B2A855D5399}"/>
              </a:ext>
            </a:extLst>
          </p:cNvPr>
          <p:cNvSpPr/>
          <p:nvPr/>
        </p:nvSpPr>
        <p:spPr>
          <a:xfrm>
            <a:off x="9511745" y="3229836"/>
            <a:ext cx="838200" cy="597454"/>
          </a:xfrm>
          <a:prstGeom prst="frame">
            <a:avLst>
              <a:gd name="adj1" fmla="val 1681"/>
            </a:avLst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7E1E34A4-30C7-4DC1-743E-A9771AD7A48E}"/>
              </a:ext>
            </a:extLst>
          </p:cNvPr>
          <p:cNvSpPr/>
          <p:nvPr/>
        </p:nvSpPr>
        <p:spPr>
          <a:xfrm>
            <a:off x="4724400" y="3641739"/>
            <a:ext cx="1524000" cy="597454"/>
          </a:xfrm>
          <a:prstGeom prst="frame">
            <a:avLst>
              <a:gd name="adj1" fmla="val 16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A38B96A5-3B11-B663-95DA-6D777397F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182" y="2014869"/>
            <a:ext cx="9248218" cy="211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47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1E7ACEE7-5175-1B4D-06DB-204FE751A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48702"/>
            <a:ext cx="7772400" cy="41622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0B5C19-0563-DAB1-3C0C-B1239FE14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</a:t>
            </a: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D7F9B5A9-534C-823A-D75D-0B2A855D5399}"/>
              </a:ext>
            </a:extLst>
          </p:cNvPr>
          <p:cNvSpPr/>
          <p:nvPr/>
        </p:nvSpPr>
        <p:spPr>
          <a:xfrm>
            <a:off x="9511745" y="3229836"/>
            <a:ext cx="838200" cy="597454"/>
          </a:xfrm>
          <a:prstGeom prst="frame">
            <a:avLst>
              <a:gd name="adj1" fmla="val 1681"/>
            </a:avLst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7E1E34A4-30C7-4DC1-743E-A9771AD7A48E}"/>
              </a:ext>
            </a:extLst>
          </p:cNvPr>
          <p:cNvSpPr/>
          <p:nvPr/>
        </p:nvSpPr>
        <p:spPr>
          <a:xfrm>
            <a:off x="4724400" y="3641739"/>
            <a:ext cx="1524000" cy="597454"/>
          </a:xfrm>
          <a:prstGeom prst="frame">
            <a:avLst>
              <a:gd name="adj1" fmla="val 16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A38B96A5-3B11-B663-95DA-6D777397F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182" y="2014869"/>
            <a:ext cx="9248218" cy="2111154"/>
          </a:xfrm>
          <a:prstGeom prst="rect">
            <a:avLst/>
          </a:prstGeom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id="{02BA1BDC-CBD8-433B-0DBA-7179D843C715}"/>
              </a:ext>
            </a:extLst>
          </p:cNvPr>
          <p:cNvSpPr/>
          <p:nvPr/>
        </p:nvSpPr>
        <p:spPr>
          <a:xfrm>
            <a:off x="4724401" y="2966173"/>
            <a:ext cx="3233159" cy="527327"/>
          </a:xfrm>
          <a:prstGeom prst="frame">
            <a:avLst>
              <a:gd name="adj1" fmla="val 16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13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1343-0AAA-DE75-FC88-C9069F281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Adjustment Model Description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DF7ED8E-4BBC-C4B2-A8D6-7D184B8B7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598288"/>
            <a:ext cx="8229600" cy="3661425"/>
          </a:xfr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7E601E19-51E2-C6A8-1E01-FDD2CAD1AC77}"/>
              </a:ext>
            </a:extLst>
          </p:cNvPr>
          <p:cNvSpPr/>
          <p:nvPr/>
        </p:nvSpPr>
        <p:spPr>
          <a:xfrm>
            <a:off x="8077200" y="3124200"/>
            <a:ext cx="1600200" cy="457200"/>
          </a:xfrm>
          <a:prstGeom prst="frame">
            <a:avLst>
              <a:gd name="adj1" fmla="val 178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92BA398-2034-4E13-CE8F-165592FC52DD}"/>
              </a:ext>
            </a:extLst>
          </p:cNvPr>
          <p:cNvSpPr/>
          <p:nvPr/>
        </p:nvSpPr>
        <p:spPr>
          <a:xfrm>
            <a:off x="2667000" y="3962400"/>
            <a:ext cx="2819400" cy="228600"/>
          </a:xfrm>
          <a:prstGeom prst="frame">
            <a:avLst>
              <a:gd name="adj1" fmla="val 178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94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40C25-D0D5-5C89-8156-8C1EE74D4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Standard View vs Clinical Champion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7125D-A6F4-CD24-8B4C-CFFD078B1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1" y="1600201"/>
            <a:ext cx="8577841" cy="4525963"/>
          </a:xfrm>
        </p:spPr>
        <p:txBody>
          <a:bodyPr/>
          <a:lstStyle/>
          <a:p>
            <a:r>
              <a:rPr lang="en-US" dirty="0"/>
              <a:t>Clinical Champion View</a:t>
            </a:r>
          </a:p>
          <a:p>
            <a:pPr lvl="1"/>
            <a:r>
              <a:rPr lang="en-US" dirty="0"/>
              <a:t>Available to individual site clinical champions</a:t>
            </a:r>
          </a:p>
          <a:p>
            <a:pPr lvl="1"/>
            <a:r>
              <a:rPr lang="en-US" dirty="0"/>
              <a:t>Allows direct site to site comparison, identification</a:t>
            </a:r>
          </a:p>
          <a:p>
            <a:pPr lvl="2"/>
            <a:r>
              <a:rPr lang="en-US" dirty="0"/>
              <a:t>Pick certain hospitals</a:t>
            </a:r>
          </a:p>
          <a:p>
            <a:pPr lvl="2"/>
            <a:r>
              <a:rPr lang="en-US" dirty="0"/>
              <a:t>No need for key</a:t>
            </a:r>
          </a:p>
        </p:txBody>
      </p:sp>
    </p:spTree>
    <p:extLst>
      <p:ext uri="{BB962C8B-B14F-4D97-AF65-F5344CB8AC3E}">
        <p14:creationId xmlns:p14="http://schemas.microsoft.com/office/powerpoint/2010/main" val="2556888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40C25-D0D5-5C89-8156-8C1EE74D4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368" y="731838"/>
            <a:ext cx="1128963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Standard View      vs     Clinical Champion</a:t>
            </a:r>
            <a:br>
              <a:rPr lang="en-US" dirty="0"/>
            </a:br>
            <a:r>
              <a:rPr lang="en-US" dirty="0"/>
              <a:t>Landing Pages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F6D22B-28FD-B537-8198-2A91291F3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2446266"/>
            <a:ext cx="4154240" cy="2077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C91EBE-68D2-8703-880F-28582AD54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017" y="2494924"/>
            <a:ext cx="4576992" cy="20008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9114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6E73423-EBC5-308D-F379-703E4E9C9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371600"/>
            <a:ext cx="9184341" cy="43370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195DC7B-CF9C-77FB-C991-FFD91B99A887}"/>
              </a:ext>
            </a:extLst>
          </p:cNvPr>
          <p:cNvSpPr txBox="1">
            <a:spLocks/>
          </p:cNvSpPr>
          <p:nvPr/>
        </p:nvSpPr>
        <p:spPr>
          <a:xfrm>
            <a:off x="2133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Standard View vs Clinical Champion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93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30A9D5-82BE-7631-E35F-9E99640F7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350" y="1371600"/>
            <a:ext cx="8735300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840C25-D0D5-5C89-8156-8C1EE74D4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Standard View vs Clinical Champion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7125D-A6F4-CD24-8B4C-CFFD078B1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850" y="5486400"/>
            <a:ext cx="5638800" cy="712401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400" dirty="0"/>
              <a:t>Three-dimensional comparisons</a:t>
            </a:r>
          </a:p>
          <a:p>
            <a:pPr lvl="1" algn="r"/>
            <a:r>
              <a:rPr lang="en-US" sz="1600" b="1" dirty="0"/>
              <a:t>LOS</a:t>
            </a:r>
            <a:r>
              <a:rPr lang="en-US" sz="1600" dirty="0"/>
              <a:t> v. </a:t>
            </a:r>
            <a:r>
              <a:rPr lang="en-US" sz="1600" b="1" dirty="0"/>
              <a:t>Mortality</a:t>
            </a:r>
            <a:r>
              <a:rPr lang="en-US" sz="1600" dirty="0"/>
              <a:t> WRT </a:t>
            </a:r>
            <a:r>
              <a:rPr lang="en-US" sz="1600" b="1" dirty="0"/>
              <a:t>Program volume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74635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FCF83-0B0B-1E07-DC54-F0F30EDE2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5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Reporting Platform Developments</a:t>
            </a:r>
          </a:p>
        </p:txBody>
      </p:sp>
      <p:pic>
        <p:nvPicPr>
          <p:cNvPr id="7" name="Picture 6" descr="A screenshot of a report&#10;&#10;Description automatically generated">
            <a:extLst>
              <a:ext uri="{FF2B5EF4-FFF2-40B4-BE49-F238E27FC236}">
                <a16:creationId xmlns:a16="http://schemas.microsoft.com/office/drawing/2014/main" id="{70F041D5-3944-4AB0-1173-E2DD7A96E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80650"/>
            <a:ext cx="7772400" cy="4496700"/>
          </a:xfrm>
          <a:prstGeom prst="rect">
            <a:avLst/>
          </a:prstGeom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id="{3B5E7F07-1F49-859A-30B8-0676E84825D5}"/>
              </a:ext>
            </a:extLst>
          </p:cNvPr>
          <p:cNvSpPr/>
          <p:nvPr/>
        </p:nvSpPr>
        <p:spPr>
          <a:xfrm>
            <a:off x="1600201" y="1828800"/>
            <a:ext cx="762000" cy="60960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D7A603FB-44B9-CDEF-6F85-F7C1A7A88133}"/>
              </a:ext>
            </a:extLst>
          </p:cNvPr>
          <p:cNvSpPr/>
          <p:nvPr/>
        </p:nvSpPr>
        <p:spPr>
          <a:xfrm>
            <a:off x="2398374" y="2425861"/>
            <a:ext cx="3545227" cy="72435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32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FCF83-0B0B-1E07-DC54-F0F30EDE2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5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Reporting Platform Developments</a:t>
            </a:r>
          </a:p>
        </p:txBody>
      </p:sp>
      <p:pic>
        <p:nvPicPr>
          <p:cNvPr id="7" name="Picture 6" descr="A screenshot of a report&#10;&#10;Description automatically generated">
            <a:extLst>
              <a:ext uri="{FF2B5EF4-FFF2-40B4-BE49-F238E27FC236}">
                <a16:creationId xmlns:a16="http://schemas.microsoft.com/office/drawing/2014/main" id="{70F041D5-3944-4AB0-1173-E2DD7A96E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80650"/>
            <a:ext cx="7772400" cy="4496700"/>
          </a:xfrm>
          <a:prstGeom prst="rect">
            <a:avLst/>
          </a:prstGeom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id="{3B5E7F07-1F49-859A-30B8-0676E84825D5}"/>
              </a:ext>
            </a:extLst>
          </p:cNvPr>
          <p:cNvSpPr/>
          <p:nvPr/>
        </p:nvSpPr>
        <p:spPr>
          <a:xfrm>
            <a:off x="1600201" y="1828800"/>
            <a:ext cx="762000" cy="60960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D7A603FB-44B9-CDEF-6F85-F7C1A7A88133}"/>
              </a:ext>
            </a:extLst>
          </p:cNvPr>
          <p:cNvSpPr/>
          <p:nvPr/>
        </p:nvSpPr>
        <p:spPr>
          <a:xfrm>
            <a:off x="2398374" y="2425861"/>
            <a:ext cx="3545227" cy="72435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A close up of a text&#10;&#10;Description automatically generated">
            <a:extLst>
              <a:ext uri="{FF2B5EF4-FFF2-40B4-BE49-F238E27FC236}">
                <a16:creationId xmlns:a16="http://schemas.microsoft.com/office/drawing/2014/main" id="{2FD29D08-C7C1-C865-2C64-1DF02F6729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365180"/>
            <a:ext cx="2292350" cy="3503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ADAB65-701A-C364-2878-12C93917E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3891018"/>
            <a:ext cx="3987800" cy="30551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417195B-8C02-01B2-CAD4-F418DB45EB68}"/>
              </a:ext>
            </a:extLst>
          </p:cNvPr>
          <p:cNvCxnSpPr>
            <a:stCxn id="4" idx="0"/>
          </p:cNvCxnSpPr>
          <p:nvPr/>
        </p:nvCxnSpPr>
        <p:spPr>
          <a:xfrm flipV="1">
            <a:off x="3660776" y="2971800"/>
            <a:ext cx="606425" cy="3933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DB30A0C-7327-5ED7-46B2-B24CEA3F634F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5638800" y="2966983"/>
            <a:ext cx="698500" cy="9240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54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FCF83-0B0B-1E07-DC54-F0F30EDE2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5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Reporting Platform Developments</a:t>
            </a:r>
          </a:p>
        </p:txBody>
      </p:sp>
      <p:pic>
        <p:nvPicPr>
          <p:cNvPr id="6" name="Picture 5" descr="A graph showing a line of graph&#10;&#10;Description automatically generated with medium confidence">
            <a:extLst>
              <a:ext uri="{FF2B5EF4-FFF2-40B4-BE49-F238E27FC236}">
                <a16:creationId xmlns:a16="http://schemas.microsoft.com/office/drawing/2014/main" id="{429C2305-59C1-EE2E-B5E3-6C0A50D98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19201"/>
            <a:ext cx="7772400" cy="47125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6313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FCF83-0B0B-1E07-DC54-F0F30EDE2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5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Reporting Platform Developments</a:t>
            </a:r>
          </a:p>
        </p:txBody>
      </p:sp>
      <p:pic>
        <p:nvPicPr>
          <p:cNvPr id="7" name="Picture 6" descr="A screenshot of a report&#10;&#10;Description automatically generated">
            <a:extLst>
              <a:ext uri="{FF2B5EF4-FFF2-40B4-BE49-F238E27FC236}">
                <a16:creationId xmlns:a16="http://schemas.microsoft.com/office/drawing/2014/main" id="{70F041D5-3944-4AB0-1173-E2DD7A96E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80650"/>
            <a:ext cx="7772400" cy="4496700"/>
          </a:xfrm>
          <a:prstGeom prst="rect">
            <a:avLst/>
          </a:prstGeom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id="{3B5E7F07-1F49-859A-30B8-0676E84825D5}"/>
              </a:ext>
            </a:extLst>
          </p:cNvPr>
          <p:cNvSpPr/>
          <p:nvPr/>
        </p:nvSpPr>
        <p:spPr>
          <a:xfrm>
            <a:off x="1600201" y="1828800"/>
            <a:ext cx="762000" cy="60960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D7A603FB-44B9-CDEF-6F85-F7C1A7A88133}"/>
              </a:ext>
            </a:extLst>
          </p:cNvPr>
          <p:cNvSpPr/>
          <p:nvPr/>
        </p:nvSpPr>
        <p:spPr>
          <a:xfrm>
            <a:off x="2398373" y="4953000"/>
            <a:ext cx="3545227" cy="72435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995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62869-B2A3-CCC1-D189-E755DB0CB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 P-Charts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AA0B4315-6B3E-A963-CC09-D9F3F0CAEC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1"/>
          <a:stretch/>
        </p:blipFill>
        <p:spPr>
          <a:xfrm>
            <a:off x="2324100" y="1557867"/>
            <a:ext cx="7543800" cy="374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68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62869-B2A3-CCC1-D189-E755DB0CB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 P-Charts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AA0B4315-6B3E-A963-CC09-D9F3F0CAE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425046"/>
            <a:ext cx="7772400" cy="3742266"/>
          </a:xfrm>
          <a:prstGeom prst="rect">
            <a:avLst/>
          </a:prstGeom>
        </p:spPr>
      </p:pic>
      <p:pic>
        <p:nvPicPr>
          <p:cNvPr id="6" name="Picture 5" descr="A screenshot of a graph&#10;&#10;Description automatically generated">
            <a:extLst>
              <a:ext uri="{FF2B5EF4-FFF2-40B4-BE49-F238E27FC236}">
                <a16:creationId xmlns:a16="http://schemas.microsoft.com/office/drawing/2014/main" id="{396AFB5A-DFD0-7E9B-53D2-CDE24E519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1690688"/>
            <a:ext cx="7239000" cy="44441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14757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62869-B2A3-CCC1-D189-E755DB0CB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 P-Charts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AA0B4315-6B3E-A963-CC09-D9F3F0CAE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143000"/>
            <a:ext cx="7772400" cy="37422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0AAF0E-90D3-1F2B-C439-28EE7EE81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469" y="1524804"/>
            <a:ext cx="6684617" cy="4426899"/>
          </a:xfrm>
          <a:prstGeom prst="rect">
            <a:avLst/>
          </a:prstGeom>
        </p:spPr>
      </p:pic>
      <p:sp>
        <p:nvSpPr>
          <p:cNvPr id="4" name="Frame 3">
            <a:extLst>
              <a:ext uri="{FF2B5EF4-FFF2-40B4-BE49-F238E27FC236}">
                <a16:creationId xmlns:a16="http://schemas.microsoft.com/office/drawing/2014/main" id="{8ADCB1A1-E962-D02B-0297-7CBB7A5AF0AB}"/>
              </a:ext>
            </a:extLst>
          </p:cNvPr>
          <p:cNvSpPr/>
          <p:nvPr/>
        </p:nvSpPr>
        <p:spPr>
          <a:xfrm>
            <a:off x="6297363" y="1541529"/>
            <a:ext cx="1152867" cy="381804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4220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E478D-BBFD-16D6-0DC6-CB57B8DB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990600"/>
            <a:ext cx="7772400" cy="464924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Alternative Measures</a:t>
            </a: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6664DAD-7D09-03D3-0266-EDDBE914D54B}"/>
              </a:ext>
            </a:extLst>
          </p:cNvPr>
          <p:cNvSpPr/>
          <p:nvPr/>
        </p:nvSpPr>
        <p:spPr>
          <a:xfrm>
            <a:off x="1981200" y="838200"/>
            <a:ext cx="914400" cy="76200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598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E478D-BBFD-16D6-0DC6-CB57B8DB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990600"/>
            <a:ext cx="7772400" cy="464924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Alternative Measures</a:t>
            </a: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6664DAD-7D09-03D3-0266-EDDBE914D54B}"/>
              </a:ext>
            </a:extLst>
          </p:cNvPr>
          <p:cNvSpPr/>
          <p:nvPr/>
        </p:nvSpPr>
        <p:spPr>
          <a:xfrm>
            <a:off x="1981200" y="838200"/>
            <a:ext cx="914400" cy="76200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C25FFA7-5FC4-809E-2E97-138BA935C4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486" y="1600200"/>
            <a:ext cx="6728514" cy="5257800"/>
          </a:xfrm>
          <a:prstGeom prst="rect">
            <a:avLst/>
          </a:prstGeom>
        </p:spPr>
      </p:pic>
      <p:sp>
        <p:nvSpPr>
          <p:cNvPr id="2" name="Frame 1">
            <a:extLst>
              <a:ext uri="{FF2B5EF4-FFF2-40B4-BE49-F238E27FC236}">
                <a16:creationId xmlns:a16="http://schemas.microsoft.com/office/drawing/2014/main" id="{EAD4D2B4-6B65-A79A-16D8-5967300E78A1}"/>
              </a:ext>
            </a:extLst>
          </p:cNvPr>
          <p:cNvSpPr/>
          <p:nvPr/>
        </p:nvSpPr>
        <p:spPr>
          <a:xfrm>
            <a:off x="8763000" y="5257800"/>
            <a:ext cx="1600200" cy="382044"/>
          </a:xfrm>
          <a:prstGeom prst="frame">
            <a:avLst>
              <a:gd name="adj1" fmla="val 556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687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E478D-BBFD-16D6-0DC6-CB57B8DB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990600"/>
            <a:ext cx="7772400" cy="464924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Alternative Measures</a:t>
            </a: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6664DAD-7D09-03D3-0266-EDDBE914D54B}"/>
              </a:ext>
            </a:extLst>
          </p:cNvPr>
          <p:cNvSpPr/>
          <p:nvPr/>
        </p:nvSpPr>
        <p:spPr>
          <a:xfrm>
            <a:off x="1981200" y="838200"/>
            <a:ext cx="914400" cy="762000"/>
          </a:xfrm>
          <a:prstGeom prst="frame">
            <a:avLst>
              <a:gd name="adj1" fmla="val 36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C25FFA7-5FC4-809E-2E97-138BA935C4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486" y="1600200"/>
            <a:ext cx="6728514" cy="5257800"/>
          </a:xfrm>
          <a:prstGeom prst="rect">
            <a:avLst/>
          </a:prstGeom>
        </p:spPr>
      </p:pic>
      <p:sp>
        <p:nvSpPr>
          <p:cNvPr id="2" name="Frame 1">
            <a:extLst>
              <a:ext uri="{FF2B5EF4-FFF2-40B4-BE49-F238E27FC236}">
                <a16:creationId xmlns:a16="http://schemas.microsoft.com/office/drawing/2014/main" id="{EAD4D2B4-6B65-A79A-16D8-5967300E78A1}"/>
              </a:ext>
            </a:extLst>
          </p:cNvPr>
          <p:cNvSpPr/>
          <p:nvPr/>
        </p:nvSpPr>
        <p:spPr>
          <a:xfrm>
            <a:off x="8763000" y="5257800"/>
            <a:ext cx="1600200" cy="382044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A screenshot of a calendar&#10;&#10;Description automatically generated">
            <a:extLst>
              <a:ext uri="{FF2B5EF4-FFF2-40B4-BE49-F238E27FC236}">
                <a16:creationId xmlns:a16="http://schemas.microsoft.com/office/drawing/2014/main" id="{F403E4D2-E243-5152-9B42-A06B53ED05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892" y="2890491"/>
            <a:ext cx="9005108" cy="18574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3750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95471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Use Case</a:t>
            </a:r>
            <a:br>
              <a:rPr lang="en-US" dirty="0"/>
            </a:br>
            <a:r>
              <a:rPr lang="en-US" sz="2700" dirty="0"/>
              <a:t>Cardiac Arrest Rate By Month (Per 1000 Patient Days)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3BEAA6-C69C-A95B-C419-9EF0AE0D4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764" y="1524000"/>
            <a:ext cx="8986472" cy="41910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1D0EE0A-5FFD-A928-2FFC-9CD71B3AED37}"/>
              </a:ext>
            </a:extLst>
          </p:cNvPr>
          <p:cNvCxnSpPr/>
          <p:nvPr/>
        </p:nvCxnSpPr>
        <p:spPr>
          <a:xfrm flipH="1">
            <a:off x="2438400" y="5029200"/>
            <a:ext cx="14478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5B226FD-9935-DA2B-1AF0-CED93FDD64F9}"/>
              </a:ext>
            </a:extLst>
          </p:cNvPr>
          <p:cNvCxnSpPr/>
          <p:nvPr/>
        </p:nvCxnSpPr>
        <p:spPr>
          <a:xfrm flipH="1">
            <a:off x="7593495" y="1908313"/>
            <a:ext cx="14478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248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Use Case</a:t>
            </a:r>
            <a:br>
              <a:rPr lang="en-US" dirty="0"/>
            </a:br>
            <a:r>
              <a:rPr lang="en-US" sz="2700" dirty="0"/>
              <a:t>Cardiac Arrest Rate By Month (Per 1000 Patient Days)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3BEAA6-C69C-A95B-C419-9EF0AE0D4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764" y="1140039"/>
            <a:ext cx="8986472" cy="41910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1D0EE0A-5FFD-A928-2FFC-9CD71B3AED37}"/>
              </a:ext>
            </a:extLst>
          </p:cNvPr>
          <p:cNvCxnSpPr/>
          <p:nvPr/>
        </p:nvCxnSpPr>
        <p:spPr>
          <a:xfrm flipH="1">
            <a:off x="2438400" y="5029200"/>
            <a:ext cx="14478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5B226FD-9935-DA2B-1AF0-CED93FDD64F9}"/>
              </a:ext>
            </a:extLst>
          </p:cNvPr>
          <p:cNvCxnSpPr/>
          <p:nvPr/>
        </p:nvCxnSpPr>
        <p:spPr>
          <a:xfrm flipH="1">
            <a:off x="7620000" y="1524000"/>
            <a:ext cx="14478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aph showing a line of a patient&#10;&#10;Description automatically generated with medium confidence">
            <a:extLst>
              <a:ext uri="{FF2B5EF4-FFF2-40B4-BE49-F238E27FC236}">
                <a16:creationId xmlns:a16="http://schemas.microsoft.com/office/drawing/2014/main" id="{AF32C15D-6E57-BEEB-06A6-337A95DDF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975" y="1781038"/>
            <a:ext cx="8482051" cy="3933962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9022D12-6EA8-DD53-4274-F16C0BEC849F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6286500" y="2128607"/>
            <a:ext cx="3371850" cy="5056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7FDD9C3-E5DA-A904-15CA-399773806D5C}"/>
              </a:ext>
            </a:extLst>
          </p:cNvPr>
          <p:cNvSpPr txBox="1"/>
          <p:nvPr/>
        </p:nvSpPr>
        <p:spPr>
          <a:xfrm>
            <a:off x="2438400" y="2634263"/>
            <a:ext cx="769620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Also generates raw data to use with your own institutional software for alternate SPCs…</a:t>
            </a:r>
          </a:p>
        </p:txBody>
      </p:sp>
    </p:spTree>
    <p:extLst>
      <p:ext uri="{BB962C8B-B14F-4D97-AF65-F5344CB8AC3E}">
        <p14:creationId xmlns:p14="http://schemas.microsoft.com/office/powerpoint/2010/main" val="41160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Use Case</a:t>
            </a:r>
            <a:br>
              <a:rPr lang="en-US" dirty="0"/>
            </a:br>
            <a:r>
              <a:rPr lang="en-US" sz="2700" dirty="0"/>
              <a:t>Cardiac Arrest Rate By Month (Per 1000 Patient Days)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8B7CD5-6049-E7C8-7527-ACA97FC99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170" y="1447799"/>
            <a:ext cx="3657660" cy="28591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91ACBA-9AFE-C238-3CB0-46A2F08E9D11}"/>
              </a:ext>
            </a:extLst>
          </p:cNvPr>
          <p:cNvSpPr txBox="1"/>
          <p:nvPr/>
        </p:nvSpPr>
        <p:spPr>
          <a:xfrm>
            <a:off x="442888" y="4721253"/>
            <a:ext cx="11306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Raw data to use with your own institutional software for alternate SPCs…</a:t>
            </a:r>
          </a:p>
        </p:txBody>
      </p:sp>
    </p:spTree>
    <p:extLst>
      <p:ext uri="{BB962C8B-B14F-4D97-AF65-F5344CB8AC3E}">
        <p14:creationId xmlns:p14="http://schemas.microsoft.com/office/powerpoint/2010/main" val="38969631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2C19D5-0E86-3FAF-D2F0-81886D13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9119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Use Case</a:t>
            </a:r>
            <a:br>
              <a:rPr lang="en-US" dirty="0"/>
            </a:br>
            <a:r>
              <a:rPr lang="en-US" sz="2700" dirty="0"/>
              <a:t>Cardiac Arrest Rate By Month (Per 1000 Patient Days)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8B7CD5-6049-E7C8-7527-ACA97FC99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650" y="2324100"/>
            <a:ext cx="2826951" cy="2209800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64F716E-E9BA-0324-FE2C-7C6528745EF0}"/>
              </a:ext>
            </a:extLst>
          </p:cNvPr>
          <p:cNvGraphicFramePr>
            <a:graphicFrameLocks noGrp="1"/>
          </p:cNvGraphicFramePr>
          <p:nvPr/>
        </p:nvGraphicFramePr>
        <p:xfrm>
          <a:off x="3480179" y="1295400"/>
          <a:ext cx="6934200" cy="4619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512896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D1D92-8DEF-2BAF-D9C4-4CD504CDB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156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Platform Utilization</a:t>
            </a:r>
          </a:p>
        </p:txBody>
      </p:sp>
    </p:spTree>
    <p:extLst>
      <p:ext uri="{BB962C8B-B14F-4D97-AF65-F5344CB8AC3E}">
        <p14:creationId xmlns:p14="http://schemas.microsoft.com/office/powerpoint/2010/main" val="2598447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7190CCC4-F936-A9CD-9E63-A30E9A9E3E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4"/>
          <a:stretch/>
        </p:blipFill>
        <p:spPr>
          <a:xfrm>
            <a:off x="1976621" y="685800"/>
            <a:ext cx="8208300" cy="5181600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AD1D92-8DEF-2BAF-D9C4-4CD504CDB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156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Platform Utilization</a:t>
            </a:r>
            <a:br>
              <a:rPr lang="en-US" dirty="0"/>
            </a:br>
            <a:r>
              <a:rPr lang="en-US" sz="2400" dirty="0"/>
              <a:t>Unique Logins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000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2A63A793-E1AD-FEF9-DEF9-F41AE1E2D0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67"/>
          <a:stretch/>
        </p:blipFill>
        <p:spPr>
          <a:xfrm>
            <a:off x="2286000" y="876300"/>
            <a:ext cx="8066698" cy="5105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AD1D92-8DEF-2BAF-D9C4-4CD504CDB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156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Platform Utilization</a:t>
            </a:r>
            <a:br>
              <a:rPr lang="en-US" dirty="0"/>
            </a:br>
            <a:r>
              <a:rPr lang="en-US" sz="2400" dirty="0"/>
              <a:t>Total Logins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7868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D8221-590F-4BBD-205A-A0A6494E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Popular Reports </a:t>
            </a:r>
            <a:br>
              <a:rPr lang="en-US" dirty="0"/>
            </a:br>
            <a:r>
              <a:rPr lang="en-US" sz="2000" dirty="0"/>
              <a:t>(Pareto: Oct 2023 to Mar 2024)</a:t>
            </a:r>
            <a:endParaRPr lang="en-US" dirty="0"/>
          </a:p>
        </p:txBody>
      </p:sp>
      <p:pic>
        <p:nvPicPr>
          <p:cNvPr id="6" name="Picture 5" descr="A graph with numbers and a line pointing at the top&#10;&#10;Description automatically generated">
            <a:extLst>
              <a:ext uri="{FF2B5EF4-FFF2-40B4-BE49-F238E27FC236}">
                <a16:creationId xmlns:a16="http://schemas.microsoft.com/office/drawing/2014/main" id="{32C4B914-4181-4ACD-441D-54136EE23C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1"/>
          <a:stretch/>
        </p:blipFill>
        <p:spPr>
          <a:xfrm>
            <a:off x="1524000" y="1631400"/>
            <a:ext cx="9144000" cy="3913908"/>
          </a:xfrm>
          <a:prstGeom prst="rect">
            <a:avLst/>
          </a:prstGeom>
        </p:spPr>
      </p:pic>
      <p:sp>
        <p:nvSpPr>
          <p:cNvPr id="11" name="Frame 10">
            <a:extLst>
              <a:ext uri="{FF2B5EF4-FFF2-40B4-BE49-F238E27FC236}">
                <a16:creationId xmlns:a16="http://schemas.microsoft.com/office/drawing/2014/main" id="{F6CE29AE-4CEA-A484-5A19-3126063FBCC0}"/>
              </a:ext>
            </a:extLst>
          </p:cNvPr>
          <p:cNvSpPr/>
          <p:nvPr/>
        </p:nvSpPr>
        <p:spPr>
          <a:xfrm>
            <a:off x="3733800" y="1905000"/>
            <a:ext cx="1676400" cy="228600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74FDE9-E057-4463-6E28-E981683051B6}"/>
              </a:ext>
            </a:extLst>
          </p:cNvPr>
          <p:cNvSpPr txBox="1"/>
          <p:nvPr/>
        </p:nvSpPr>
        <p:spPr>
          <a:xfrm>
            <a:off x="1092902" y="1764268"/>
            <a:ext cx="153599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Landing Page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68DF929-FFBA-9975-0A5C-0CEDB22E4D6F}"/>
              </a:ext>
            </a:extLst>
          </p:cNvPr>
          <p:cNvCxnSpPr>
            <a:cxnSpLocks/>
            <a:stCxn id="3" idx="3"/>
            <a:endCxn id="11" idx="1"/>
          </p:cNvCxnSpPr>
          <p:nvPr/>
        </p:nvCxnSpPr>
        <p:spPr>
          <a:xfrm>
            <a:off x="2628900" y="1948934"/>
            <a:ext cx="1104900" cy="70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6737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D8221-590F-4BBD-205A-A0A6494E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Popular Reports </a:t>
            </a:r>
            <a:br>
              <a:rPr lang="en-US" dirty="0"/>
            </a:br>
            <a:r>
              <a:rPr lang="en-US" sz="2000" dirty="0"/>
              <a:t>(Pareto: Oct 2023 to Mar 2024)</a:t>
            </a:r>
            <a:endParaRPr lang="en-US" dirty="0"/>
          </a:p>
        </p:txBody>
      </p:sp>
      <p:pic>
        <p:nvPicPr>
          <p:cNvPr id="4" name="Picture 3" descr="A graph with numbers and a point&#10;&#10;Description automatically generated with medium confidence">
            <a:extLst>
              <a:ext uri="{FF2B5EF4-FFF2-40B4-BE49-F238E27FC236}">
                <a16:creationId xmlns:a16="http://schemas.microsoft.com/office/drawing/2014/main" id="{B8204811-17BB-6E9D-7401-960DD028C7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9"/>
          <a:stretch/>
        </p:blipFill>
        <p:spPr>
          <a:xfrm>
            <a:off x="1524001" y="1676400"/>
            <a:ext cx="913553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763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3F1E4-9BA3-A271-59EC-0ED350B73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8951"/>
            <a:ext cx="10515600" cy="1325563"/>
          </a:xfrm>
        </p:spPr>
        <p:txBody>
          <a:bodyPr/>
          <a:lstStyle/>
          <a:p>
            <a:r>
              <a:rPr lang="en-US" dirty="0"/>
              <a:t>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FF24E-5373-6B61-FDA3-8A46B382D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0" y="365125"/>
            <a:ext cx="8229600" cy="541734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ptos" panose="020B0004020202020204" pitchFamily="34" charset="0"/>
              </a:rPr>
              <a:t>Site survey 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Aptos" panose="020B0004020202020204" pitchFamily="34" charset="0"/>
              </a:rPr>
              <a:t>Next site survey to be released </a:t>
            </a:r>
            <a:r>
              <a:rPr lang="en-US" sz="2000" b="1" dirty="0">
                <a:solidFill>
                  <a:srgbClr val="000000"/>
                </a:solidFill>
                <a:latin typeface="Aptos" panose="020B0004020202020204" pitchFamily="34" charset="0"/>
              </a:rPr>
              <a:t>Fall 2024</a:t>
            </a:r>
          </a:p>
          <a:p>
            <a:pPr marL="457200" lvl="1" indent="0">
              <a:buNone/>
            </a:pPr>
            <a:endParaRPr lang="en-US" sz="2000" b="1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Aptos" panose="020B0004020202020204" pitchFamily="34" charset="0"/>
              </a:rPr>
              <a:t>Version 4 upgrade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Aptos" panose="020B0004020202020204" pitchFamily="34" charset="0"/>
              </a:rPr>
              <a:t>Database committee to convene Fall 2024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Aptos" panose="020B0004020202020204" pitchFamily="34" charset="0"/>
              </a:rPr>
              <a:t>Collaboration with PAC</a:t>
            </a:r>
            <a:r>
              <a:rPr lang="en-US" sz="2000" baseline="30000" dirty="0">
                <a:solidFill>
                  <a:srgbClr val="000000"/>
                </a:solidFill>
                <a:latin typeface="Aptos" panose="020B0004020202020204" pitchFamily="34" charset="0"/>
              </a:rPr>
              <a:t>3</a:t>
            </a:r>
            <a:r>
              <a:rPr lang="en-US" sz="2000" dirty="0">
                <a:solidFill>
                  <a:srgbClr val="000000"/>
                </a:solidFill>
                <a:latin typeface="Aptos" panose="020B0004020202020204" pitchFamily="34" charset="0"/>
              </a:rPr>
              <a:t> Database Committee, align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Data definitions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Metrics</a:t>
            </a:r>
          </a:p>
          <a:p>
            <a:pPr lvl="1"/>
            <a:r>
              <a:rPr lang="en-US" sz="2000" dirty="0">
                <a:solidFill>
                  <a:srgbClr val="212121"/>
                </a:solidFill>
                <a:latin typeface="Aptos" panose="020B0004020202020204" pitchFamily="34" charset="0"/>
              </a:rPr>
              <a:t>Alignment with STS data definitions</a:t>
            </a:r>
          </a:p>
          <a:p>
            <a:pPr marL="457200" lvl="1" indent="0">
              <a:buNone/>
            </a:pPr>
            <a:endParaRPr lang="en-US" sz="2000" dirty="0">
              <a:solidFill>
                <a:srgbClr val="212121"/>
              </a:solidFill>
              <a:latin typeface="Aptos" panose="020B0004020202020204" pitchFamily="34" charset="0"/>
            </a:endParaRPr>
          </a:p>
          <a:p>
            <a:r>
              <a:rPr lang="en-US" sz="2000" dirty="0">
                <a:solidFill>
                  <a:srgbClr val="212121"/>
                </a:solidFill>
                <a:latin typeface="Aptos" panose="020B0004020202020204" pitchFamily="34" charset="0"/>
              </a:rPr>
              <a:t>Platform enhancements</a:t>
            </a:r>
          </a:p>
          <a:p>
            <a:pPr lvl="1"/>
            <a:r>
              <a:rPr lang="en-US" sz="2000" dirty="0">
                <a:solidFill>
                  <a:srgbClr val="212121"/>
                </a:solidFill>
                <a:latin typeface="Aptos" panose="020B0004020202020204" pitchFamily="34" charset="0"/>
              </a:rPr>
              <a:t>Expanding P-chart measure coverage</a:t>
            </a:r>
          </a:p>
          <a:p>
            <a:pPr lvl="1"/>
            <a:r>
              <a:rPr lang="en-US" sz="2000" dirty="0">
                <a:solidFill>
                  <a:srgbClr val="212121"/>
                </a:solidFill>
                <a:latin typeface="Aptos" panose="020B0004020202020204" pitchFamily="34" charset="0"/>
              </a:rPr>
              <a:t>Filter additions (e.g. CPB)</a:t>
            </a:r>
          </a:p>
          <a:p>
            <a:pPr marL="457200" lvl="1" indent="0">
              <a:buNone/>
            </a:pPr>
            <a:endParaRPr lang="en-US" sz="2000" dirty="0">
              <a:solidFill>
                <a:srgbClr val="212121"/>
              </a:solidFill>
              <a:latin typeface="Aptos" panose="020B0004020202020204" pitchFamily="34" charset="0"/>
            </a:endParaRPr>
          </a:p>
          <a:p>
            <a:r>
              <a:rPr lang="en-US" sz="2000" dirty="0">
                <a:solidFill>
                  <a:srgbClr val="212121"/>
                </a:solidFill>
                <a:latin typeface="Aptos" panose="020B0004020202020204" pitchFamily="34" charset="0"/>
              </a:rPr>
              <a:t>Partnership with QI Committee</a:t>
            </a:r>
          </a:p>
        </p:txBody>
      </p:sp>
    </p:spTree>
    <p:extLst>
      <p:ext uri="{BB962C8B-B14F-4D97-AF65-F5344CB8AC3E}">
        <p14:creationId xmlns:p14="http://schemas.microsoft.com/office/powerpoint/2010/main" val="30955619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B825A-1146-7C47-C0F6-D49712616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199" y="0"/>
            <a:ext cx="8229600" cy="1143000"/>
          </a:xfrm>
        </p:spPr>
        <p:txBody>
          <a:bodyPr/>
          <a:lstStyle/>
          <a:p>
            <a:r>
              <a:rPr lang="en-US" u="sng" dirty="0"/>
              <a:t>Site Survey Sample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460025-AC22-669A-1410-B1C1303741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0520" y="990600"/>
            <a:ext cx="6797625" cy="5715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1722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B825A-1146-7C47-C0F6-D49712616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Site Survey Sample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C7E0B4-8153-6A1B-4371-D5989288A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379" y="1447800"/>
            <a:ext cx="8057320" cy="30480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EC0FBC-316C-3D6E-416D-194BF9379794}"/>
              </a:ext>
            </a:extLst>
          </p:cNvPr>
          <p:cNvCxnSpPr>
            <a:cxnSpLocks/>
          </p:cNvCxnSpPr>
          <p:nvPr/>
        </p:nvCxnSpPr>
        <p:spPr>
          <a:xfrm flipH="1" flipV="1">
            <a:off x="4038600" y="3352800"/>
            <a:ext cx="685800" cy="1676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42F2BFB-608C-C47B-9379-AE86B96CE72F}"/>
              </a:ext>
            </a:extLst>
          </p:cNvPr>
          <p:cNvSpPr txBox="1"/>
          <p:nvPr/>
        </p:nvSpPr>
        <p:spPr>
          <a:xfrm>
            <a:off x="4689282" y="4953000"/>
            <a:ext cx="3802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Click on the box and see list of sites</a:t>
            </a:r>
          </a:p>
        </p:txBody>
      </p:sp>
    </p:spTree>
    <p:extLst>
      <p:ext uri="{BB962C8B-B14F-4D97-AF65-F5344CB8AC3E}">
        <p14:creationId xmlns:p14="http://schemas.microsoft.com/office/powerpoint/2010/main" val="8362560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A0561D-19CB-F2E1-87C1-F595D274B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495" y="1295222"/>
            <a:ext cx="7423012" cy="3528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CB825A-1146-7C47-C0F6-D49712616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Site Survey Sample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EC0FBC-316C-3D6E-416D-194BF9379794}"/>
              </a:ext>
            </a:extLst>
          </p:cNvPr>
          <p:cNvCxnSpPr>
            <a:cxnSpLocks/>
          </p:cNvCxnSpPr>
          <p:nvPr/>
        </p:nvCxnSpPr>
        <p:spPr>
          <a:xfrm flipH="1" flipV="1">
            <a:off x="4572001" y="4419600"/>
            <a:ext cx="217035" cy="7200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42F2BFB-608C-C47B-9379-AE86B96CE72F}"/>
              </a:ext>
            </a:extLst>
          </p:cNvPr>
          <p:cNvSpPr txBox="1"/>
          <p:nvPr/>
        </p:nvSpPr>
        <p:spPr>
          <a:xfrm>
            <a:off x="4789035" y="5029200"/>
            <a:ext cx="3802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Click on the box and see list of sites</a:t>
            </a:r>
          </a:p>
        </p:txBody>
      </p:sp>
    </p:spTree>
    <p:extLst>
      <p:ext uri="{BB962C8B-B14F-4D97-AF65-F5344CB8AC3E}">
        <p14:creationId xmlns:p14="http://schemas.microsoft.com/office/powerpoint/2010/main" val="42092481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A298A-0F73-7B4A-3462-2AF60696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514600"/>
            <a:ext cx="8229600" cy="1143000"/>
          </a:xfrm>
        </p:spPr>
        <p:txBody>
          <a:bodyPr/>
          <a:lstStyle/>
          <a:p>
            <a:r>
              <a:rPr lang="en-US" u="sng" dirty="0"/>
              <a:t>Live Demonstration</a:t>
            </a:r>
          </a:p>
        </p:txBody>
      </p:sp>
    </p:spTree>
    <p:extLst>
      <p:ext uri="{BB962C8B-B14F-4D97-AF65-F5344CB8AC3E}">
        <p14:creationId xmlns:p14="http://schemas.microsoft.com/office/powerpoint/2010/main" val="38628040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761BED-127F-4714-AE70-548270172845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46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1FB0694-B70F-44A2-A8D1-D501E4565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219200"/>
            <a:ext cx="8229600" cy="4648200"/>
          </a:xfrm>
        </p:spPr>
        <p:txBody>
          <a:bodyPr>
            <a:noAutofit/>
          </a:bodyPr>
          <a:lstStyle/>
          <a:p>
            <a:r>
              <a:rPr lang="en-US" sz="2800" u="sng" dirty="0"/>
              <a:t>PC4 DCC</a:t>
            </a:r>
          </a:p>
          <a:p>
            <a:pPr lvl="1"/>
            <a:r>
              <a:rPr lang="en-US" dirty="0"/>
              <a:t>Garret Reichle		-Lauren Bush</a:t>
            </a:r>
          </a:p>
          <a:p>
            <a:pPr lvl="1"/>
            <a:r>
              <a:rPr lang="en-US" dirty="0"/>
              <a:t>Kurt Schumacher         -Michael Gaies    </a:t>
            </a:r>
          </a:p>
          <a:p>
            <a:pPr lvl="1"/>
            <a:r>
              <a:rPr lang="en-US" dirty="0"/>
              <a:t>Kim Gonzalez		-Kate Mikesell</a:t>
            </a:r>
          </a:p>
          <a:p>
            <a:pPr lvl="1"/>
            <a:r>
              <a:rPr lang="en-US" dirty="0"/>
              <a:t>Sarah Tabbutt</a:t>
            </a:r>
          </a:p>
          <a:p>
            <a:r>
              <a:rPr lang="en-US" u="sng" dirty="0"/>
              <a:t>PC4 DB Committee Members</a:t>
            </a:r>
          </a:p>
          <a:p>
            <a:pPr lvl="1"/>
            <a:r>
              <a:rPr lang="en-US" dirty="0"/>
              <a:t>Titus Chan		</a:t>
            </a:r>
          </a:p>
          <a:p>
            <a:pPr lvl="1"/>
            <a:r>
              <a:rPr lang="en-US" dirty="0"/>
              <a:t>Hayden Zaccagni                   </a:t>
            </a:r>
          </a:p>
          <a:p>
            <a:r>
              <a:rPr lang="en-US" u="sng" dirty="0" err="1"/>
              <a:t>ArborMetrix</a:t>
            </a:r>
            <a:endParaRPr lang="en-US" u="sng" dirty="0"/>
          </a:p>
          <a:p>
            <a:pPr lvl="1"/>
            <a:r>
              <a:rPr lang="en-US" dirty="0"/>
              <a:t>Jordan Goodman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7018F3D-4EB5-999D-6A8A-DCD676EFA8D1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/>
              <a:t>Thank you to our partners</a:t>
            </a:r>
          </a:p>
        </p:txBody>
      </p:sp>
    </p:spTree>
    <p:extLst>
      <p:ext uri="{BB962C8B-B14F-4D97-AF65-F5344CB8AC3E}">
        <p14:creationId xmlns:p14="http://schemas.microsoft.com/office/powerpoint/2010/main" val="301257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Lato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hildren's_Heart_Center_Document" ma:contentTypeID="0x010100254E999C9D447D4FBED1117473D88A5228003F30B86235E1C843A0B9449C54A2C283" ma:contentTypeVersion="44" ma:contentTypeDescription="" ma:contentTypeScope="" ma:versionID="ccf17a5cca5f3946c2ff502ff444b2a9">
  <xsd:schema xmlns:xsd="http://www.w3.org/2001/XMLSchema" xmlns:xs="http://www.w3.org/2001/XMLSchema" xmlns:p="http://schemas.microsoft.com/office/2006/metadata/properties" xmlns:ns2="http://schemas.microsoft.com/sharepoint/v3/fields" xmlns:ns3="1ca9b75f-ef95-40bb-948b-47cbd142a8c7" targetNamespace="http://schemas.microsoft.com/office/2006/metadata/properties" ma:root="true" ma:fieldsID="d9801cda08576da27e7fb90fcb743f30" ns2:_="" ns3:_="">
    <xsd:import namespace="http://schemas.microsoft.com/sharepoint/v3/fields"/>
    <xsd:import namespace="1ca9b75f-ef95-40bb-948b-47cbd142a8c7"/>
    <xsd:element name="properties">
      <xsd:complexType>
        <xsd:sequence>
          <xsd:element name="documentManagement">
            <xsd:complexType>
              <xsd:all>
                <xsd:element ref="ns2:_DCDateCreated" minOccurs="0"/>
                <xsd:element ref="ns2:_DCDateModified" minOccurs="0"/>
                <xsd:element ref="ns3:j4450a2e53e5495ba2b00738b05749ea" minOccurs="0"/>
                <xsd:element ref="ns3:TaxCatchAll" minOccurs="0"/>
                <xsd:element ref="ns3:TaxCatchAllLabel" minOccurs="0"/>
                <xsd:element ref="ns3:Original_x0020_Data_x0020_Location" minOccurs="0"/>
                <xsd:element ref="ns3:g3a0cf035af44a12a01b0adcaf2c5701" minOccurs="0"/>
                <xsd:element ref="ns3:ValidatedNOPHIPII" minOccurs="0"/>
                <xsd:element ref="ns3:h12b1aae979a4e3ea4d977685c65ab94" minOccurs="0"/>
                <xsd:element ref="ns3:p4c2de8f6dca436b800dda8920dc3891" minOccurs="0"/>
                <xsd:element ref="ns3:ee2c36aa4d0b4efcba3b21a54ac96d8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DCDateCreated" ma:index="8" nillable="true" ma:displayName="Date Created" ma:description="The date on which this resource was created" ma:format="DateTime" ma:internalName="_DCDateCreated">
      <xsd:simpleType>
        <xsd:restriction base="dms:DateTime"/>
      </xsd:simpleType>
    </xsd:element>
    <xsd:element name="_DCDateModified" ma:index="9" nillable="true" ma:displayName="Date Modified" ma:description="The date on which this resource was last modified" ma:format="DateTime" ma:internalName="_DCDateModified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a9b75f-ef95-40bb-948b-47cbd142a8c7" elementFormDefault="qualified">
    <xsd:import namespace="http://schemas.microsoft.com/office/2006/documentManagement/types"/>
    <xsd:import namespace="http://schemas.microsoft.com/office/infopath/2007/PartnerControls"/>
    <xsd:element name="j4450a2e53e5495ba2b00738b05749ea" ma:index="10" nillable="true" ma:taxonomy="true" ma:internalName="j4450a2e53e5495ba2b00738b05749ea" ma:taxonomyFieldName="Locations" ma:displayName="Sites Locations" ma:default="" ma:fieldId="{34450a2e-53e5-495b-a2b0-0738b05749ea}" ma:taxonomyMulti="true" ma:sspId="6a02d5f0-0602-40c9-a8e2-42b39ed58b74" ma:termSetId="52eeb398-2d16-42aa-aac9-341e8d9a492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description="" ma:hidden="true" ma:list="{c82dddd7-0ad2-4a34-9b18-a629684ce9b7}" ma:internalName="TaxCatchAll" ma:showField="CatchAllData" ma:web="0b041adb-6bde-482f-9a4d-1d2704dbed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c82dddd7-0ad2-4a34-9b18-a629684ce9b7}" ma:internalName="TaxCatchAllLabel" ma:readOnly="true" ma:showField="CatchAllDataLabel" ma:web="0b041adb-6bde-482f-9a4d-1d2704dbed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riginal_x0020_Data_x0020_Location" ma:index="14" nillable="true" ma:displayName="Original Data Location" ma:internalName="Original_x0020_Data_x0020_Location">
      <xsd:simpleType>
        <xsd:restriction base="dms:Text">
          <xsd:maxLength value="255"/>
        </xsd:restriction>
      </xsd:simpleType>
    </xsd:element>
    <xsd:element name="g3a0cf035af44a12a01b0adcaf2c5701" ma:index="15" nillable="true" ma:taxonomy="true" ma:internalName="g3a0cf035af44a12a01b0adcaf2c5701" ma:taxonomyFieldName="Document_x0020_Type" ma:displayName="Document Type" ma:default="" ma:fieldId="{03a0cf03-5af4-4a12-a01b-0adcaf2c5701}" ma:sspId="6a02d5f0-0602-40c9-a8e2-42b39ed58b74" ma:termSetId="d6f6d067-aefa-4424-8372-9f0e8cc4200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ValidatedNOPHIPII" ma:index="17" nillable="true" ma:displayName="Validated No PHI_PII" ma:default="0" ma:internalName="ValidatedNOPHIPII">
      <xsd:simpleType>
        <xsd:restriction base="dms:Boolean"/>
      </xsd:simpleType>
    </xsd:element>
    <xsd:element name="h12b1aae979a4e3ea4d977685c65ab94" ma:index="18" nillable="true" ma:taxonomy="true" ma:internalName="h12b1aae979a4e3ea4d977685c65ab94" ma:taxonomyFieldName="PHI" ma:displayName="PHI" ma:default="" ma:fieldId="{112b1aae-979a-4e3e-a4d9-77685c65ab94}" ma:sspId="6a02d5f0-0602-40c9-a8e2-42b39ed58b74" ma:termSetId="b7f3673f-a80a-4f97-84bc-f10da0bc0f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4c2de8f6dca436b800dda8920dc3891" ma:index="20" nillable="true" ma:taxonomy="true" ma:internalName="p4c2de8f6dca436b800dda8920dc3891" ma:taxonomyFieldName="PII" ma:displayName="PII" ma:default="" ma:fieldId="{94c2de8f-6dca-436b-800d-da8920dc3891}" ma:sspId="6a02d5f0-0602-40c9-a8e2-42b39ed58b74" ma:termSetId="b7f3673f-a80a-4f97-84bc-f10da0bc0f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e2c36aa4d0b4efcba3b21a54ac96d80" ma:index="22" nillable="true" ma:taxonomy="true" ma:internalName="ee2c36aa4d0b4efcba3b21a54ac96d80" ma:taxonomyFieldName="PHI_PII" ma:displayName="PHI_PII" ma:default="" ma:fieldId="{ee2c36aa-4d0b-4efc-ba3b-21a54ac96d80}" ma:taxonomyMulti="true" ma:sspId="6a02d5f0-0602-40c9-a8e2-42b39ed58b74" ma:termSetId="b7f3673f-a80a-4f97-84bc-f10da0bc0fa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alidatedNOPHIPII xmlns="1ca9b75f-ef95-40bb-948b-47cbd142a8c7">false</ValidatedNOPHIPII>
    <_DCDateModified xmlns="http://schemas.microsoft.com/sharepoint/v3/fields" xsi:nil="true"/>
    <p4c2de8f6dca436b800dda8920dc3891 xmlns="1ca9b75f-ef95-40bb-948b-47cbd142a8c7">
      <Terms xmlns="http://schemas.microsoft.com/office/infopath/2007/PartnerControls"/>
    </p4c2de8f6dca436b800dda8920dc3891>
    <TaxCatchAll xmlns="1ca9b75f-ef95-40bb-948b-47cbd142a8c7" xsi:nil="true"/>
    <Original_x0020_Data_x0020_Location xmlns="1ca9b75f-ef95-40bb-948b-47cbd142a8c7" xsi:nil="true"/>
    <ee2c36aa4d0b4efcba3b21a54ac96d80 xmlns="1ca9b75f-ef95-40bb-948b-47cbd142a8c7">
      <Terms xmlns="http://schemas.microsoft.com/office/infopath/2007/PartnerControls"/>
    </ee2c36aa4d0b4efcba3b21a54ac96d80>
    <g3a0cf035af44a12a01b0adcaf2c5701 xmlns="1ca9b75f-ef95-40bb-948b-47cbd142a8c7">
      <Terms xmlns="http://schemas.microsoft.com/office/infopath/2007/PartnerControls"/>
    </g3a0cf035af44a12a01b0adcaf2c5701>
    <j4450a2e53e5495ba2b00738b05749ea xmlns="1ca9b75f-ef95-40bb-948b-47cbd142a8c7">
      <Terms xmlns="http://schemas.microsoft.com/office/infopath/2007/PartnerControls"/>
    </j4450a2e53e5495ba2b00738b05749ea>
    <_DCDateCreated xmlns="http://schemas.microsoft.com/sharepoint/v3/fields" xsi:nil="true"/>
    <h12b1aae979a4e3ea4d977685c65ab94 xmlns="1ca9b75f-ef95-40bb-948b-47cbd142a8c7">
      <Terms xmlns="http://schemas.microsoft.com/office/infopath/2007/PartnerControls"/>
    </h12b1aae979a4e3ea4d977685c65ab94>
  </documentManagement>
</p:properties>
</file>

<file path=customXml/item4.xml><?xml version="1.0" encoding="utf-8"?>
<?mso-contentType ?>
<SharedContentType xmlns="Microsoft.SharePoint.Taxonomy.ContentTypeSync" SourceId="6a02d5f0-0602-40c9-a8e2-42b39ed58b74" ContentTypeId="0x010100254E999C9D447D4FBED1117473D88A5228" PreviousValue="false"/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E8195C-2F85-4C1D-BD07-FC1632BA7BF4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73D7136B-1215-41F8-BD2E-953223A2E571}">
  <ds:schemaRefs>
    <ds:schemaRef ds:uri="1ca9b75f-ef95-40bb-948b-47cbd142a8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2BCBE78-9F69-4B28-A5A0-BED364D64F5E}">
  <ds:schemaRefs>
    <ds:schemaRef ds:uri="1ca9b75f-ef95-40bb-948b-47cbd142a8c7"/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4.xml><?xml version="1.0" encoding="utf-8"?>
<ds:datastoreItem xmlns:ds="http://schemas.openxmlformats.org/officeDocument/2006/customXml" ds:itemID="{241B65D4-40F5-4E5D-AA3C-B603873E87F5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C1CB9981-2912-4972-8535-007C6EAFA4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761</Words>
  <Application>Microsoft Macintosh PowerPoint</Application>
  <PresentationFormat>Widescreen</PresentationFormat>
  <Paragraphs>168</Paragraphs>
  <Slides>46</Slides>
  <Notes>25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Aptos</vt:lpstr>
      <vt:lpstr>Arial</vt:lpstr>
      <vt:lpstr>Arial Rounded MT Bold</vt:lpstr>
      <vt:lpstr>Calibri</vt:lpstr>
      <vt:lpstr>Lato</vt:lpstr>
      <vt:lpstr>Montserrat</vt:lpstr>
      <vt:lpstr>Office Theme</vt:lpstr>
      <vt:lpstr>PowerPoint Presentation</vt:lpstr>
      <vt:lpstr>Disclosures</vt:lpstr>
      <vt:lpstr>Objectives</vt:lpstr>
      <vt:lpstr>What is a Reporting Platform?</vt:lpstr>
      <vt:lpstr>Starting Point</vt:lpstr>
      <vt:lpstr>Encounter Level Lists</vt:lpstr>
      <vt:lpstr>Encounter Level Lists</vt:lpstr>
      <vt:lpstr>Encounter Level Lists</vt:lpstr>
      <vt:lpstr>Raw Counts/Unadjusted Rates</vt:lpstr>
      <vt:lpstr>Filtering</vt:lpstr>
      <vt:lpstr>Unadjusted Rate Comparisons</vt:lpstr>
      <vt:lpstr>Risk Adjusted Rates</vt:lpstr>
      <vt:lpstr>Risk-Adjusted Reports</vt:lpstr>
      <vt:lpstr>PowerPoint Presentation</vt:lpstr>
      <vt:lpstr>Reports</vt:lpstr>
      <vt:lpstr>Reports</vt:lpstr>
      <vt:lpstr>Risk Adjustment Model Description</vt:lpstr>
      <vt:lpstr>Standard View vs Clinical Champion</vt:lpstr>
      <vt:lpstr>Standard View      vs     Clinical Champion Landing Pages</vt:lpstr>
      <vt:lpstr>PowerPoint Presentation</vt:lpstr>
      <vt:lpstr>Standard View vs Clinical Champion</vt:lpstr>
      <vt:lpstr>Reporting Platform Developments</vt:lpstr>
      <vt:lpstr>Reporting Platform Developments</vt:lpstr>
      <vt:lpstr>Reporting Platform Developments</vt:lpstr>
      <vt:lpstr>Reporting Platform Developments</vt:lpstr>
      <vt:lpstr>Complication P-Charts</vt:lpstr>
      <vt:lpstr>Complication P-Charts</vt:lpstr>
      <vt:lpstr>Complication P-Charts</vt:lpstr>
      <vt:lpstr>Alternative Measures</vt:lpstr>
      <vt:lpstr>Alternative Measures</vt:lpstr>
      <vt:lpstr>Alternative Measures</vt:lpstr>
      <vt:lpstr>Use Case Cardiac Arrest Rate By Month (Per 1000 Patient Days)</vt:lpstr>
      <vt:lpstr>Use Case Cardiac Arrest Rate By Month (Per 1000 Patient Days)</vt:lpstr>
      <vt:lpstr>Use Case Cardiac Arrest Rate By Month (Per 1000 Patient Days)</vt:lpstr>
      <vt:lpstr>Use Case Cardiac Arrest Rate By Month (Per 1000 Patient Days)</vt:lpstr>
      <vt:lpstr>Platform Utilization</vt:lpstr>
      <vt:lpstr>Platform Utilization Unique Logins</vt:lpstr>
      <vt:lpstr>Platform Utilization Total Logins</vt:lpstr>
      <vt:lpstr>Most Popular Reports  (Pareto: Oct 2023 to Mar 2024)</vt:lpstr>
      <vt:lpstr>Most Popular Reports  (Pareto: Oct 2023 to Mar 2024)</vt:lpstr>
      <vt:lpstr>Future</vt:lpstr>
      <vt:lpstr>Site Survey Sample</vt:lpstr>
      <vt:lpstr>Site Survey Sample</vt:lpstr>
      <vt:lpstr>Site Survey Sample</vt:lpstr>
      <vt:lpstr>Live Demonstration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Lee</dc:creator>
  <cp:lastModifiedBy>Andrew Smith</cp:lastModifiedBy>
  <cp:revision>23</cp:revision>
  <dcterms:created xsi:type="dcterms:W3CDTF">2024-01-16T17:51:21Z</dcterms:created>
  <dcterms:modified xsi:type="dcterms:W3CDTF">2024-04-23T16:52:40Z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0x010100254E999C9D447D4FBED1117473D88A5228003F30B86235E1C843A0B9449C54A2C283</vt:lpwstr>
  </property>
  <property fmtid="{D5CDD505-2E9C-101B-9397-08002B2CF9AE}" pid="3" name="Document Type">
    <vt:lpwstr/>
  </property>
  <property fmtid="{D5CDD505-2E9C-101B-9397-08002B2CF9AE}" pid="4" name="PHI_PII">
    <vt:lpwstr/>
  </property>
  <property fmtid="{D5CDD505-2E9C-101B-9397-08002B2CF9AE}" pid="5" name="PII">
    <vt:lpwstr/>
  </property>
  <property fmtid="{D5CDD505-2E9C-101B-9397-08002B2CF9AE}" pid="6" name="lcf76f155ced4ddcb4097134ff3c332f">
    <vt:lpwstr/>
  </property>
  <property fmtid="{D5CDD505-2E9C-101B-9397-08002B2CF9AE}" pid="7" name="MediaServiceImageTags">
    <vt:lpwstr/>
  </property>
  <property fmtid="{D5CDD505-2E9C-101B-9397-08002B2CF9AE}" pid="8" name="PHI">
    <vt:lpwstr/>
  </property>
  <property fmtid="{D5CDD505-2E9C-101B-9397-08002B2CF9AE}" pid="9" name="Locations">
    <vt:lpwstr/>
  </property>
  <property fmtid="{D5CDD505-2E9C-101B-9397-08002B2CF9AE}" pid="10" name="MSIP_Label_792c8cef-6f2b-4af1-b4ac-d815ff795cd6_Enabled">
    <vt:lpwstr>true</vt:lpwstr>
  </property>
  <property fmtid="{D5CDD505-2E9C-101B-9397-08002B2CF9AE}" pid="11" name="MSIP_Label_792c8cef-6f2b-4af1-b4ac-d815ff795cd6_SetDate">
    <vt:lpwstr>2024-04-22T18:27:53Z</vt:lpwstr>
  </property>
  <property fmtid="{D5CDD505-2E9C-101B-9397-08002B2CF9AE}" pid="12" name="MSIP_Label_792c8cef-6f2b-4af1-b4ac-d815ff795cd6_Method">
    <vt:lpwstr>Standard</vt:lpwstr>
  </property>
  <property fmtid="{D5CDD505-2E9C-101B-9397-08002B2CF9AE}" pid="13" name="MSIP_Label_792c8cef-6f2b-4af1-b4ac-d815ff795cd6_Name">
    <vt:lpwstr>VUMC General</vt:lpwstr>
  </property>
  <property fmtid="{D5CDD505-2E9C-101B-9397-08002B2CF9AE}" pid="14" name="MSIP_Label_792c8cef-6f2b-4af1-b4ac-d815ff795cd6_SiteId">
    <vt:lpwstr>ef575030-1424-4ed8-b83c-12c533d879ab</vt:lpwstr>
  </property>
  <property fmtid="{D5CDD505-2E9C-101B-9397-08002B2CF9AE}" pid="15" name="MSIP_Label_792c8cef-6f2b-4af1-b4ac-d815ff795cd6_ActionId">
    <vt:lpwstr>3c61ec20-1d55-4f2f-a901-db03c9c8b9de</vt:lpwstr>
  </property>
  <property fmtid="{D5CDD505-2E9C-101B-9397-08002B2CF9AE}" pid="16" name="MSIP_Label_792c8cef-6f2b-4af1-b4ac-d815ff795cd6_ContentBits">
    <vt:lpwstr>0</vt:lpwstr>
  </property>
</Properties>
</file>