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sldIdLst>
    <p:sldId id="264" r:id="rId5"/>
  </p:sldIdLst>
  <p:sldSz cx="43891200" cy="32918400"/>
  <p:notesSz cx="6858000" cy="9144000"/>
  <p:custDataLst>
    <p:tags r:id="rId7"/>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4879"/>
    <a:srgbClr val="CD569B"/>
    <a:srgbClr val="E9417B"/>
    <a:srgbClr val="99D2DD"/>
    <a:srgbClr val="76BE43"/>
    <a:srgbClr val="6EC6EC"/>
    <a:srgbClr val="A1CC3A"/>
    <a:srgbClr val="333333"/>
    <a:srgbClr val="7BC5C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191" autoAdjust="0"/>
  </p:normalViewPr>
  <p:slideViewPr>
    <p:cSldViewPr>
      <p:cViewPr varScale="1">
        <p:scale>
          <a:sx n="30" d="100"/>
          <a:sy n="30" d="100"/>
        </p:scale>
        <p:origin x="1824" y="210"/>
      </p:cViewPr>
      <p:guideLst>
        <p:guide orient="horz" pos="10368"/>
        <p:guide pos="1382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tags" Target="tags/tag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E9417B"/>
            </a:solidFill>
            <a:ln>
              <a:solidFill>
                <a:srgbClr val="9F4879"/>
              </a:solidFill>
            </a:ln>
            <a:effectLst/>
          </c:spPr>
          <c:invertIfNegative val="0"/>
          <c:dLbls>
            <c:dLbl>
              <c:idx val="0"/>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r>
                      <a:rPr lang="en-US" sz="2400" b="1" dirty="0">
                        <a:solidFill>
                          <a:schemeClr val="tx1"/>
                        </a:solidFill>
                      </a:rPr>
                      <a:t>n=5</a:t>
                    </a:r>
                  </a:p>
                </c:rich>
              </c:tx>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D73-49C3-92D7-4C7195D6A542}"/>
                </c:ext>
              </c:extLst>
            </c:dLbl>
            <c:dLbl>
              <c:idx val="1"/>
              <c:tx>
                <c:rich>
                  <a:bodyPr/>
                  <a:lstStyle/>
                  <a:p>
                    <a:r>
                      <a:rPr lang="en-US" sz="2400" dirty="0"/>
                      <a:t>n=10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D73-49C3-92D7-4C7195D6A54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Protocol for CVC Removal</c:v>
                </c:pt>
                <c:pt idx="1">
                  <c:v>Standard Practices for CVC Care</c:v>
                </c:pt>
              </c:strCache>
            </c:strRef>
          </c:cat>
          <c:val>
            <c:numRef>
              <c:f>Sheet1!$B$2:$B$3</c:f>
              <c:numCache>
                <c:formatCode>General</c:formatCode>
                <c:ptCount val="2"/>
                <c:pt idx="0">
                  <c:v>27.777777777777779</c:v>
                </c:pt>
                <c:pt idx="1">
                  <c:v>55.555555555555557</c:v>
                </c:pt>
              </c:numCache>
            </c:numRef>
          </c:val>
          <c:extLst>
            <c:ext xmlns:c16="http://schemas.microsoft.com/office/drawing/2014/chart" uri="{C3380CC4-5D6E-409C-BE32-E72D297353CC}">
              <c16:uniqueId val="{00000002-FD73-49C3-92D7-4C7195D6A542}"/>
            </c:ext>
          </c:extLst>
        </c:ser>
        <c:dLbls>
          <c:dLblPos val="ctr"/>
          <c:showLegendKey val="0"/>
          <c:showVal val="1"/>
          <c:showCatName val="0"/>
          <c:showSerName val="0"/>
          <c:showPercent val="0"/>
          <c:showBubbleSize val="0"/>
        </c:dLbls>
        <c:gapWidth val="182"/>
        <c:axId val="299424960"/>
        <c:axId val="299476824"/>
      </c:barChart>
      <c:catAx>
        <c:axId val="299424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299476824"/>
        <c:crosses val="autoZero"/>
        <c:auto val="1"/>
        <c:lblAlgn val="ctr"/>
        <c:lblOffset val="100"/>
        <c:noMultiLvlLbl val="0"/>
      </c:catAx>
      <c:valAx>
        <c:axId val="2994768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sz="2400" dirty="0">
                    <a:solidFill>
                      <a:schemeClr val="tx1"/>
                    </a:solidFill>
                  </a:rPr>
                  <a:t>Percentage of Participating Centers </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299424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1153D9-583E-4588-B678-EE2D35ED432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6A52EE1-5784-4C53-A9CF-83222241E986}">
      <dgm:prSet phldrT="[Text]" custT="1"/>
      <dgm:spPr>
        <a:solidFill>
          <a:srgbClr val="76BE43"/>
        </a:solidFill>
      </dgm:spPr>
      <dgm:t>
        <a:bodyPr/>
        <a:lstStyle/>
        <a:p>
          <a:r>
            <a:rPr lang="en-US" sz="3000" dirty="0"/>
            <a:t>Key Drivers</a:t>
          </a:r>
        </a:p>
      </dgm:t>
    </dgm:pt>
    <dgm:pt modelId="{09F96CB9-DB09-46A2-AAE5-A832A4A79DA2}" type="parTrans" cxnId="{1C8F1D3F-BD3B-4462-9ADC-6FB2D020BC70}">
      <dgm:prSet/>
      <dgm:spPr/>
      <dgm:t>
        <a:bodyPr/>
        <a:lstStyle/>
        <a:p>
          <a:endParaRPr lang="en-US"/>
        </a:p>
      </dgm:t>
    </dgm:pt>
    <dgm:pt modelId="{DCEB87BA-DC0D-454F-83BC-D0C03DB4A775}" type="sibTrans" cxnId="{1C8F1D3F-BD3B-4462-9ADC-6FB2D020BC70}">
      <dgm:prSet/>
      <dgm:spPr/>
      <dgm:t>
        <a:bodyPr/>
        <a:lstStyle/>
        <a:p>
          <a:endParaRPr lang="en-US"/>
        </a:p>
      </dgm:t>
    </dgm:pt>
    <dgm:pt modelId="{4186F30C-BF44-45F5-B2B5-93D5B88E35EA}">
      <dgm:prSet phldrT="[Text]" custT="1"/>
      <dgm:spPr>
        <a:solidFill>
          <a:srgbClr val="99D2DD"/>
        </a:solidFill>
      </dgm:spPr>
      <dgm:t>
        <a:bodyPr/>
        <a:lstStyle/>
        <a:p>
          <a:r>
            <a:rPr lang="en-US" sz="2650" dirty="0"/>
            <a:t>Identification and mitigation of at-risk patients</a:t>
          </a:r>
        </a:p>
      </dgm:t>
    </dgm:pt>
    <dgm:pt modelId="{5FFD804F-0D3C-4CF6-AE39-07008426732F}" type="parTrans" cxnId="{D0D11D82-C17A-4B69-B5B9-32F115EE0601}">
      <dgm:prSet/>
      <dgm:spPr/>
      <dgm:t>
        <a:bodyPr/>
        <a:lstStyle/>
        <a:p>
          <a:endParaRPr lang="en-US"/>
        </a:p>
      </dgm:t>
    </dgm:pt>
    <dgm:pt modelId="{FB218D92-0A89-4E33-866C-D19335DFC7F5}" type="sibTrans" cxnId="{D0D11D82-C17A-4B69-B5B9-32F115EE0601}">
      <dgm:prSet/>
      <dgm:spPr/>
      <dgm:t>
        <a:bodyPr/>
        <a:lstStyle/>
        <a:p>
          <a:endParaRPr lang="en-US"/>
        </a:p>
      </dgm:t>
    </dgm:pt>
    <dgm:pt modelId="{BB139B1D-C30D-40EA-996E-5CDA9864380A}">
      <dgm:prSet phldrT="[Text]" custT="1"/>
      <dgm:spPr>
        <a:solidFill>
          <a:srgbClr val="99D2DD"/>
        </a:solidFill>
      </dgm:spPr>
      <dgm:t>
        <a:bodyPr/>
        <a:lstStyle/>
        <a:p>
          <a:r>
            <a:rPr lang="en-US" sz="2650" dirty="0"/>
            <a:t>Engaged multidisciplinary champions and staff</a:t>
          </a:r>
        </a:p>
      </dgm:t>
    </dgm:pt>
    <dgm:pt modelId="{AF9692FB-B259-4A79-867A-1FF685C2EECA}" type="parTrans" cxnId="{2FE0CBA9-0E46-4922-B4DF-FB365424CBE1}">
      <dgm:prSet/>
      <dgm:spPr/>
      <dgm:t>
        <a:bodyPr/>
        <a:lstStyle/>
        <a:p>
          <a:endParaRPr lang="en-US"/>
        </a:p>
      </dgm:t>
    </dgm:pt>
    <dgm:pt modelId="{12B3F872-7712-4B78-AC38-FB2573B68FF5}" type="sibTrans" cxnId="{2FE0CBA9-0E46-4922-B4DF-FB365424CBE1}">
      <dgm:prSet/>
      <dgm:spPr/>
      <dgm:t>
        <a:bodyPr/>
        <a:lstStyle/>
        <a:p>
          <a:endParaRPr lang="en-US"/>
        </a:p>
      </dgm:t>
    </dgm:pt>
    <dgm:pt modelId="{D0306D02-3EFA-4884-932C-3287D53307B0}">
      <dgm:prSet phldrT="[Text]" custT="1"/>
      <dgm:spPr>
        <a:solidFill>
          <a:srgbClr val="76BE43"/>
        </a:solidFill>
      </dgm:spPr>
      <dgm:t>
        <a:bodyPr/>
        <a:lstStyle/>
        <a:p>
          <a:r>
            <a:rPr lang="en-US" sz="3000" dirty="0"/>
            <a:t>Interventions</a:t>
          </a:r>
        </a:p>
      </dgm:t>
    </dgm:pt>
    <dgm:pt modelId="{858C7E61-1AED-427F-8D40-12843BF2C181}" type="parTrans" cxnId="{D4EB2983-64DC-42EA-94AD-5B0AA8304D62}">
      <dgm:prSet/>
      <dgm:spPr/>
      <dgm:t>
        <a:bodyPr/>
        <a:lstStyle/>
        <a:p>
          <a:endParaRPr lang="en-US"/>
        </a:p>
      </dgm:t>
    </dgm:pt>
    <dgm:pt modelId="{0F14C8D9-961A-4F35-B299-B2394730A28E}" type="sibTrans" cxnId="{D4EB2983-64DC-42EA-94AD-5B0AA8304D62}">
      <dgm:prSet/>
      <dgm:spPr/>
      <dgm:t>
        <a:bodyPr/>
        <a:lstStyle/>
        <a:p>
          <a:endParaRPr lang="en-US"/>
        </a:p>
      </dgm:t>
    </dgm:pt>
    <dgm:pt modelId="{FC5D285D-B659-4DDD-957C-F0A86F596223}">
      <dgm:prSet phldrT="[Text]" custT="1"/>
      <dgm:spPr>
        <a:solidFill>
          <a:srgbClr val="99D2DD"/>
        </a:solidFill>
      </dgm:spPr>
      <dgm:t>
        <a:bodyPr/>
        <a:lstStyle/>
        <a:p>
          <a:r>
            <a:rPr lang="en-US" sz="2650" dirty="0"/>
            <a:t>Increasing central line utilization situational awareness:</a:t>
          </a:r>
        </a:p>
      </dgm:t>
    </dgm:pt>
    <dgm:pt modelId="{FBB962AB-5B2C-4E2A-A89C-18C6E330A089}" type="parTrans" cxnId="{DDA3904D-91D6-406B-BF79-B06A5E53D811}">
      <dgm:prSet/>
      <dgm:spPr/>
      <dgm:t>
        <a:bodyPr/>
        <a:lstStyle/>
        <a:p>
          <a:endParaRPr lang="en-US"/>
        </a:p>
      </dgm:t>
    </dgm:pt>
    <dgm:pt modelId="{F3468C2F-998B-4B9C-A686-066379F6C02E}" type="sibTrans" cxnId="{DDA3904D-91D6-406B-BF79-B06A5E53D811}">
      <dgm:prSet/>
      <dgm:spPr/>
      <dgm:t>
        <a:bodyPr/>
        <a:lstStyle/>
        <a:p>
          <a:endParaRPr lang="en-US"/>
        </a:p>
      </dgm:t>
    </dgm:pt>
    <dgm:pt modelId="{A95830D6-8BC5-403A-B95D-94FCDA86A43A}">
      <dgm:prSet phldrT="[Text]" custT="1"/>
      <dgm:spPr>
        <a:solidFill>
          <a:srgbClr val="99D2DD"/>
        </a:solidFill>
      </dgm:spPr>
      <dgm:t>
        <a:bodyPr/>
        <a:lstStyle/>
        <a:p>
          <a:r>
            <a:rPr lang="en-US" sz="2650" dirty="0"/>
            <a:t>Documenting CVC use in daily progress notes</a:t>
          </a:r>
        </a:p>
      </dgm:t>
    </dgm:pt>
    <dgm:pt modelId="{75019CBB-7F9A-4234-8255-300FC0F013D0}" type="parTrans" cxnId="{F61207AA-32BE-4F75-9ED3-60A68B8C091C}">
      <dgm:prSet/>
      <dgm:spPr/>
      <dgm:t>
        <a:bodyPr/>
        <a:lstStyle/>
        <a:p>
          <a:endParaRPr lang="en-US"/>
        </a:p>
      </dgm:t>
    </dgm:pt>
    <dgm:pt modelId="{31EFBC99-5B2E-4C2C-B53E-E5CE24ACB12E}" type="sibTrans" cxnId="{F61207AA-32BE-4F75-9ED3-60A68B8C091C}">
      <dgm:prSet/>
      <dgm:spPr/>
      <dgm:t>
        <a:bodyPr/>
        <a:lstStyle/>
        <a:p>
          <a:endParaRPr lang="en-US"/>
        </a:p>
      </dgm:t>
    </dgm:pt>
    <dgm:pt modelId="{AAF8186A-7DC6-48EF-BCC5-01AF61CAE03A}">
      <dgm:prSet phldrT="[Text]" custT="1"/>
      <dgm:spPr>
        <a:solidFill>
          <a:srgbClr val="76BE43"/>
        </a:solidFill>
      </dgm:spPr>
      <dgm:t>
        <a:bodyPr/>
        <a:lstStyle/>
        <a:p>
          <a:r>
            <a:rPr lang="en-US" sz="3000" dirty="0"/>
            <a:t>Outcome Measures</a:t>
          </a:r>
        </a:p>
      </dgm:t>
    </dgm:pt>
    <dgm:pt modelId="{9F559DF9-D0F9-4AFF-8FDD-994DBA9076D3}" type="parTrans" cxnId="{58B43720-023F-49F2-A1E5-5FD8AEFE7D74}">
      <dgm:prSet/>
      <dgm:spPr/>
      <dgm:t>
        <a:bodyPr/>
        <a:lstStyle/>
        <a:p>
          <a:endParaRPr lang="en-US"/>
        </a:p>
      </dgm:t>
    </dgm:pt>
    <dgm:pt modelId="{BD880F48-0B8A-4245-9E26-03D25BE974E5}" type="sibTrans" cxnId="{58B43720-023F-49F2-A1E5-5FD8AEFE7D74}">
      <dgm:prSet/>
      <dgm:spPr/>
      <dgm:t>
        <a:bodyPr/>
        <a:lstStyle/>
        <a:p>
          <a:endParaRPr lang="en-US"/>
        </a:p>
      </dgm:t>
    </dgm:pt>
    <dgm:pt modelId="{885ED76B-B032-47A7-8F8A-18859FCEB305}">
      <dgm:prSet phldrT="[Text]" custT="1"/>
      <dgm:spPr>
        <a:solidFill>
          <a:srgbClr val="99D2DD"/>
        </a:solidFill>
      </dgm:spPr>
      <dgm:t>
        <a:bodyPr/>
        <a:lstStyle/>
        <a:p>
          <a:r>
            <a:rPr lang="en-US" sz="2650" dirty="0"/>
            <a:t>CVC utilization as defined by: CVC days per patient days, by month</a:t>
          </a:r>
        </a:p>
      </dgm:t>
    </dgm:pt>
    <dgm:pt modelId="{7ABEDC26-BB54-47EF-B087-2805B0F101FA}" type="parTrans" cxnId="{A3764FD9-94B5-4021-AF05-9689CAA30230}">
      <dgm:prSet/>
      <dgm:spPr/>
      <dgm:t>
        <a:bodyPr/>
        <a:lstStyle/>
        <a:p>
          <a:endParaRPr lang="en-US"/>
        </a:p>
      </dgm:t>
    </dgm:pt>
    <dgm:pt modelId="{B83600BC-EFE5-4109-B3E4-3AF30AC64B7F}" type="sibTrans" cxnId="{A3764FD9-94B5-4021-AF05-9689CAA30230}">
      <dgm:prSet/>
      <dgm:spPr/>
      <dgm:t>
        <a:bodyPr/>
        <a:lstStyle/>
        <a:p>
          <a:endParaRPr lang="en-US"/>
        </a:p>
      </dgm:t>
    </dgm:pt>
    <dgm:pt modelId="{10DE542F-70DD-42D3-B0C7-4F2A096A3EBE}">
      <dgm:prSet phldrT="[Text]" custT="1"/>
      <dgm:spPr>
        <a:solidFill>
          <a:srgbClr val="99D2DD"/>
        </a:solidFill>
      </dgm:spPr>
      <dgm:t>
        <a:bodyPr/>
        <a:lstStyle/>
        <a:p>
          <a:r>
            <a:rPr lang="en-US" sz="2650" dirty="0"/>
            <a:t>Chronic milrinone and bivalirudin excluded</a:t>
          </a:r>
        </a:p>
      </dgm:t>
    </dgm:pt>
    <dgm:pt modelId="{B9FF2007-04D5-420C-B6CD-4D32D83B4E05}" type="parTrans" cxnId="{9527BF8C-3B6A-4892-B38D-D1435764A5EB}">
      <dgm:prSet/>
      <dgm:spPr/>
      <dgm:t>
        <a:bodyPr/>
        <a:lstStyle/>
        <a:p>
          <a:endParaRPr lang="en-US"/>
        </a:p>
      </dgm:t>
    </dgm:pt>
    <dgm:pt modelId="{FC229804-C161-4A15-BD9A-CFBF619B9906}" type="sibTrans" cxnId="{9527BF8C-3B6A-4892-B38D-D1435764A5EB}">
      <dgm:prSet/>
      <dgm:spPr/>
      <dgm:t>
        <a:bodyPr/>
        <a:lstStyle/>
        <a:p>
          <a:endParaRPr lang="en-US"/>
        </a:p>
      </dgm:t>
    </dgm:pt>
    <dgm:pt modelId="{153C64EB-4B01-4CE6-B67C-31827E29D6C7}">
      <dgm:prSet phldrT="[Text]" custT="1"/>
      <dgm:spPr>
        <a:solidFill>
          <a:srgbClr val="76BE43"/>
        </a:solidFill>
      </dgm:spPr>
      <dgm:t>
        <a:bodyPr/>
        <a:lstStyle/>
        <a:p>
          <a:r>
            <a:rPr lang="en-US" sz="3000" dirty="0"/>
            <a:t>Balancing Measures</a:t>
          </a:r>
        </a:p>
      </dgm:t>
    </dgm:pt>
    <dgm:pt modelId="{CCC86CA5-9988-471B-87ED-6C0443CF2440}" type="parTrans" cxnId="{4FCA7E37-46A5-4ADD-B46D-92AF8536716F}">
      <dgm:prSet/>
      <dgm:spPr/>
      <dgm:t>
        <a:bodyPr/>
        <a:lstStyle/>
        <a:p>
          <a:endParaRPr lang="en-US"/>
        </a:p>
      </dgm:t>
    </dgm:pt>
    <dgm:pt modelId="{526B5525-296F-4E44-AB0D-6529DCFAA772}" type="sibTrans" cxnId="{4FCA7E37-46A5-4ADD-B46D-92AF8536716F}">
      <dgm:prSet/>
      <dgm:spPr/>
      <dgm:t>
        <a:bodyPr/>
        <a:lstStyle/>
        <a:p>
          <a:endParaRPr lang="en-US"/>
        </a:p>
      </dgm:t>
    </dgm:pt>
    <dgm:pt modelId="{55C758A3-6B45-42AE-84B6-42B434F18555}">
      <dgm:prSet phldrT="[Text]" custT="1"/>
      <dgm:spPr>
        <a:solidFill>
          <a:srgbClr val="99D2DD"/>
        </a:solidFill>
      </dgm:spPr>
      <dgm:t>
        <a:bodyPr/>
        <a:lstStyle/>
        <a:p>
          <a:r>
            <a:rPr lang="en-US" sz="2650" dirty="0"/>
            <a:t>Reliable practice of standards of care</a:t>
          </a:r>
        </a:p>
      </dgm:t>
    </dgm:pt>
    <dgm:pt modelId="{8B891A98-C006-44E8-A9E0-15A54BBC64F0}" type="parTrans" cxnId="{CAEEB5E5-2E9F-485E-B72F-816419A43022}">
      <dgm:prSet/>
      <dgm:spPr/>
      <dgm:t>
        <a:bodyPr/>
        <a:lstStyle/>
        <a:p>
          <a:endParaRPr lang="en-US"/>
        </a:p>
      </dgm:t>
    </dgm:pt>
    <dgm:pt modelId="{22A656E1-A549-4E1C-B625-991F817C2F68}" type="sibTrans" cxnId="{CAEEB5E5-2E9F-485E-B72F-816419A43022}">
      <dgm:prSet/>
      <dgm:spPr/>
      <dgm:t>
        <a:bodyPr/>
        <a:lstStyle/>
        <a:p>
          <a:endParaRPr lang="en-US"/>
        </a:p>
      </dgm:t>
    </dgm:pt>
    <dgm:pt modelId="{7BDC07B4-7ED1-42EB-90BB-C87A5859C42D}">
      <dgm:prSet phldrT="[Text]" custT="1"/>
      <dgm:spPr>
        <a:solidFill>
          <a:srgbClr val="99D2DD"/>
        </a:solidFill>
      </dgm:spPr>
      <dgm:t>
        <a:bodyPr/>
        <a:lstStyle/>
        <a:p>
          <a:r>
            <a:rPr lang="en-US" sz="2650" dirty="0"/>
            <a:t>Incorporating CVC use into daily rounds discussion</a:t>
          </a:r>
        </a:p>
      </dgm:t>
    </dgm:pt>
    <dgm:pt modelId="{1F59790A-7E39-48AC-868D-75DCA2314DF5}" type="parTrans" cxnId="{D2484EC5-0992-4369-A8E9-50615F56BAE0}">
      <dgm:prSet/>
      <dgm:spPr/>
      <dgm:t>
        <a:bodyPr/>
        <a:lstStyle/>
        <a:p>
          <a:endParaRPr lang="en-US"/>
        </a:p>
      </dgm:t>
    </dgm:pt>
    <dgm:pt modelId="{51A497F5-4334-4F09-9EED-442A00A6A645}" type="sibTrans" cxnId="{D2484EC5-0992-4369-A8E9-50615F56BAE0}">
      <dgm:prSet/>
      <dgm:spPr/>
      <dgm:t>
        <a:bodyPr/>
        <a:lstStyle/>
        <a:p>
          <a:endParaRPr lang="en-US"/>
        </a:p>
      </dgm:t>
    </dgm:pt>
    <dgm:pt modelId="{FF520C90-A271-4495-B243-A7D585F73C78}">
      <dgm:prSet phldrT="[Text]" custT="1"/>
      <dgm:spPr>
        <a:solidFill>
          <a:srgbClr val="99D2DD"/>
        </a:solidFill>
      </dgm:spPr>
      <dgm:t>
        <a:bodyPr/>
        <a:lstStyle/>
        <a:p>
          <a:r>
            <a:rPr lang="en-US" sz="2650" dirty="0"/>
            <a:t>Protocol development for CVC removal</a:t>
          </a:r>
        </a:p>
      </dgm:t>
    </dgm:pt>
    <dgm:pt modelId="{8F1E9E4B-DD51-480C-A81A-C5A202354CBC}" type="parTrans" cxnId="{9C956264-E4F5-471E-A0AF-4F0DB1537ED0}">
      <dgm:prSet/>
      <dgm:spPr/>
      <dgm:t>
        <a:bodyPr/>
        <a:lstStyle/>
        <a:p>
          <a:endParaRPr lang="en-US"/>
        </a:p>
      </dgm:t>
    </dgm:pt>
    <dgm:pt modelId="{EA133A54-03CD-4FB3-8C94-70E0440917C7}" type="sibTrans" cxnId="{9C956264-E4F5-471E-A0AF-4F0DB1537ED0}">
      <dgm:prSet/>
      <dgm:spPr/>
      <dgm:t>
        <a:bodyPr/>
        <a:lstStyle/>
        <a:p>
          <a:endParaRPr lang="en-US"/>
        </a:p>
      </dgm:t>
    </dgm:pt>
    <dgm:pt modelId="{8B9385B1-30C8-47DE-AD65-FB0CAD5E86F6}">
      <dgm:prSet phldrT="[Text]" custT="1"/>
      <dgm:spPr>
        <a:solidFill>
          <a:srgbClr val="99D2DD"/>
        </a:solidFill>
      </dgm:spPr>
      <dgm:t>
        <a:bodyPr/>
        <a:lstStyle/>
        <a:p>
          <a:r>
            <a:rPr lang="en-US" sz="2650" dirty="0"/>
            <a:t>Need to replace a CVC within 7 days</a:t>
          </a:r>
        </a:p>
      </dgm:t>
    </dgm:pt>
    <dgm:pt modelId="{57CAC437-1A3D-40DF-AD9C-FEF67BA2ED77}" type="parTrans" cxnId="{13D37698-11A3-4F0B-85C4-F1A794143F3C}">
      <dgm:prSet/>
      <dgm:spPr/>
      <dgm:t>
        <a:bodyPr/>
        <a:lstStyle/>
        <a:p>
          <a:endParaRPr lang="en-US"/>
        </a:p>
      </dgm:t>
    </dgm:pt>
    <dgm:pt modelId="{620B0762-4BBF-4483-A28F-9845FA03D8DB}" type="sibTrans" cxnId="{13D37698-11A3-4F0B-85C4-F1A794143F3C}">
      <dgm:prSet/>
      <dgm:spPr/>
      <dgm:t>
        <a:bodyPr/>
        <a:lstStyle/>
        <a:p>
          <a:endParaRPr lang="en-US"/>
        </a:p>
      </dgm:t>
    </dgm:pt>
    <dgm:pt modelId="{53372C7C-29B5-485E-A725-9592EFB58576}">
      <dgm:prSet phldrT="[Text]" custT="1"/>
      <dgm:spPr>
        <a:solidFill>
          <a:srgbClr val="99D2DD"/>
        </a:solidFill>
      </dgm:spPr>
      <dgm:t>
        <a:bodyPr/>
        <a:lstStyle/>
        <a:p>
          <a:r>
            <a:rPr lang="en-US" sz="2650" dirty="0"/>
            <a:t>Peripheral IV infiltration rate</a:t>
          </a:r>
        </a:p>
      </dgm:t>
    </dgm:pt>
    <dgm:pt modelId="{0AB7E5D3-0A33-4C5E-A4B7-94D36B9E8879}" type="parTrans" cxnId="{DDE33225-465A-47EF-85F4-43AB42D5A382}">
      <dgm:prSet/>
      <dgm:spPr/>
      <dgm:t>
        <a:bodyPr/>
        <a:lstStyle/>
        <a:p>
          <a:endParaRPr lang="en-US"/>
        </a:p>
      </dgm:t>
    </dgm:pt>
    <dgm:pt modelId="{12158F70-512D-45F8-AFE1-92F520D03AAC}" type="sibTrans" cxnId="{DDE33225-465A-47EF-85F4-43AB42D5A382}">
      <dgm:prSet/>
      <dgm:spPr/>
      <dgm:t>
        <a:bodyPr/>
        <a:lstStyle/>
        <a:p>
          <a:endParaRPr lang="en-US"/>
        </a:p>
      </dgm:t>
    </dgm:pt>
    <dgm:pt modelId="{92581365-773F-4963-8498-7889FE6D0BD4}" type="pres">
      <dgm:prSet presAssocID="{EA1153D9-583E-4588-B678-EE2D35ED4327}" presName="Name0" presStyleCnt="0">
        <dgm:presLayoutVars>
          <dgm:dir/>
          <dgm:animLvl val="lvl"/>
          <dgm:resizeHandles val="exact"/>
        </dgm:presLayoutVars>
      </dgm:prSet>
      <dgm:spPr/>
    </dgm:pt>
    <dgm:pt modelId="{DA2843C4-C4AA-40F2-9D44-DBF9E3385239}" type="pres">
      <dgm:prSet presAssocID="{E6A52EE1-5784-4C53-A9CF-83222241E986}" presName="linNode" presStyleCnt="0"/>
      <dgm:spPr/>
    </dgm:pt>
    <dgm:pt modelId="{0F69FB21-5165-4655-9C79-F566DC888E59}" type="pres">
      <dgm:prSet presAssocID="{E6A52EE1-5784-4C53-A9CF-83222241E986}" presName="parentText" presStyleLbl="node1" presStyleIdx="0" presStyleCnt="4" custScaleX="66067" custScaleY="987233">
        <dgm:presLayoutVars>
          <dgm:chMax val="1"/>
          <dgm:bulletEnabled val="1"/>
        </dgm:presLayoutVars>
      </dgm:prSet>
      <dgm:spPr/>
    </dgm:pt>
    <dgm:pt modelId="{2793414D-AF57-4528-BA6C-431A7309C633}" type="pres">
      <dgm:prSet presAssocID="{E6A52EE1-5784-4C53-A9CF-83222241E986}" presName="descendantText" presStyleLbl="alignAccFollowNode1" presStyleIdx="0" presStyleCnt="4" custScaleY="830889">
        <dgm:presLayoutVars>
          <dgm:bulletEnabled val="1"/>
        </dgm:presLayoutVars>
      </dgm:prSet>
      <dgm:spPr/>
    </dgm:pt>
    <dgm:pt modelId="{53C3E79D-8C10-4B93-9529-3254F8C01C67}" type="pres">
      <dgm:prSet presAssocID="{DCEB87BA-DC0D-454F-83BC-D0C03DB4A775}" presName="sp" presStyleCnt="0"/>
      <dgm:spPr/>
    </dgm:pt>
    <dgm:pt modelId="{FD26BBBA-8415-4EF9-830A-11E42E1736D6}" type="pres">
      <dgm:prSet presAssocID="{D0306D02-3EFA-4884-932C-3287D53307B0}" presName="linNode" presStyleCnt="0"/>
      <dgm:spPr/>
    </dgm:pt>
    <dgm:pt modelId="{1C7E80F7-B232-4AF4-B621-5CA0686D0022}" type="pres">
      <dgm:prSet presAssocID="{D0306D02-3EFA-4884-932C-3287D53307B0}" presName="parentText" presStyleLbl="node1" presStyleIdx="1" presStyleCnt="4" custScaleX="66067" custScaleY="987233">
        <dgm:presLayoutVars>
          <dgm:chMax val="1"/>
          <dgm:bulletEnabled val="1"/>
        </dgm:presLayoutVars>
      </dgm:prSet>
      <dgm:spPr/>
    </dgm:pt>
    <dgm:pt modelId="{C7B2393D-FE7F-4727-86CF-DDBADE7B9F37}" type="pres">
      <dgm:prSet presAssocID="{D0306D02-3EFA-4884-932C-3287D53307B0}" presName="descendantText" presStyleLbl="alignAccFollowNode1" presStyleIdx="1" presStyleCnt="4" custScaleY="1303681">
        <dgm:presLayoutVars>
          <dgm:bulletEnabled val="1"/>
        </dgm:presLayoutVars>
      </dgm:prSet>
      <dgm:spPr/>
    </dgm:pt>
    <dgm:pt modelId="{27475024-FFF9-4C69-ADC2-10FF0C11A7B8}" type="pres">
      <dgm:prSet presAssocID="{0F14C8D9-961A-4F35-B299-B2394730A28E}" presName="sp" presStyleCnt="0"/>
      <dgm:spPr/>
    </dgm:pt>
    <dgm:pt modelId="{61B9C2B4-5976-4992-B8FC-5B798A3D65F3}" type="pres">
      <dgm:prSet presAssocID="{AAF8186A-7DC6-48EF-BCC5-01AF61CAE03A}" presName="linNode" presStyleCnt="0"/>
      <dgm:spPr/>
    </dgm:pt>
    <dgm:pt modelId="{87365970-609D-497D-ACAB-6E570F45B3C2}" type="pres">
      <dgm:prSet presAssocID="{AAF8186A-7DC6-48EF-BCC5-01AF61CAE03A}" presName="parentText" presStyleLbl="node1" presStyleIdx="2" presStyleCnt="4" custScaleX="66067" custScaleY="987233">
        <dgm:presLayoutVars>
          <dgm:chMax val="1"/>
          <dgm:bulletEnabled val="1"/>
        </dgm:presLayoutVars>
      </dgm:prSet>
      <dgm:spPr/>
    </dgm:pt>
    <dgm:pt modelId="{CB9C8BBF-396E-4B20-B3FB-B8994C7694A4}" type="pres">
      <dgm:prSet presAssocID="{AAF8186A-7DC6-48EF-BCC5-01AF61CAE03A}" presName="descendantText" presStyleLbl="alignAccFollowNode1" presStyleIdx="2" presStyleCnt="4" custScaleY="759513">
        <dgm:presLayoutVars>
          <dgm:bulletEnabled val="1"/>
        </dgm:presLayoutVars>
      </dgm:prSet>
      <dgm:spPr/>
    </dgm:pt>
    <dgm:pt modelId="{E2F23CB8-F41B-4961-A674-4A7FE7E7880D}" type="pres">
      <dgm:prSet presAssocID="{BD880F48-0B8A-4245-9E26-03D25BE974E5}" presName="sp" presStyleCnt="0"/>
      <dgm:spPr/>
    </dgm:pt>
    <dgm:pt modelId="{BF62D8F8-A2D8-451B-A813-8DD8DD5B0742}" type="pres">
      <dgm:prSet presAssocID="{153C64EB-4B01-4CE6-B67C-31827E29D6C7}" presName="linNode" presStyleCnt="0"/>
      <dgm:spPr/>
    </dgm:pt>
    <dgm:pt modelId="{6CCBCCA1-BEE1-4423-8E46-EBF6AAF4CD37}" type="pres">
      <dgm:prSet presAssocID="{153C64EB-4B01-4CE6-B67C-31827E29D6C7}" presName="parentText" presStyleLbl="node1" presStyleIdx="3" presStyleCnt="4" custScaleX="66067" custScaleY="987233">
        <dgm:presLayoutVars>
          <dgm:chMax val="1"/>
          <dgm:bulletEnabled val="1"/>
        </dgm:presLayoutVars>
      </dgm:prSet>
      <dgm:spPr/>
    </dgm:pt>
    <dgm:pt modelId="{462D3CAF-5A7A-44D7-854C-9F04D3C8534D}" type="pres">
      <dgm:prSet presAssocID="{153C64EB-4B01-4CE6-B67C-31827E29D6C7}" presName="descendantText" presStyleLbl="alignAccFollowNode1" presStyleIdx="3" presStyleCnt="4" custScaleY="787451">
        <dgm:presLayoutVars>
          <dgm:bulletEnabled val="1"/>
        </dgm:presLayoutVars>
      </dgm:prSet>
      <dgm:spPr/>
    </dgm:pt>
  </dgm:ptLst>
  <dgm:cxnLst>
    <dgm:cxn modelId="{58B43720-023F-49F2-A1E5-5FD8AEFE7D74}" srcId="{EA1153D9-583E-4588-B678-EE2D35ED4327}" destId="{AAF8186A-7DC6-48EF-BCC5-01AF61CAE03A}" srcOrd="2" destOrd="0" parTransId="{9F559DF9-D0F9-4AFF-8FDD-994DBA9076D3}" sibTransId="{BD880F48-0B8A-4245-9E26-03D25BE974E5}"/>
    <dgm:cxn modelId="{88DB3D24-556D-423C-9705-08B15F12E744}" type="presOf" srcId="{FF520C90-A271-4495-B243-A7D585F73C78}" destId="{C7B2393D-FE7F-4727-86CF-DDBADE7B9F37}" srcOrd="0" destOrd="3" presId="urn:microsoft.com/office/officeart/2005/8/layout/vList5"/>
    <dgm:cxn modelId="{DDE33225-465A-47EF-85F4-43AB42D5A382}" srcId="{153C64EB-4B01-4CE6-B67C-31827E29D6C7}" destId="{53372C7C-29B5-485E-A725-9592EFB58576}" srcOrd="1" destOrd="0" parTransId="{0AB7E5D3-0A33-4C5E-A4B7-94D36B9E8879}" sibTransId="{12158F70-512D-45F8-AFE1-92F520D03AAC}"/>
    <dgm:cxn modelId="{3E715C2B-4406-416F-916F-85812848F2BE}" type="presOf" srcId="{10DE542F-70DD-42D3-B0C7-4F2A096A3EBE}" destId="{CB9C8BBF-396E-4B20-B3FB-B8994C7694A4}" srcOrd="0" destOrd="1" presId="urn:microsoft.com/office/officeart/2005/8/layout/vList5"/>
    <dgm:cxn modelId="{ACD33036-9600-498F-B4BB-F23B2179BF08}" type="presOf" srcId="{D0306D02-3EFA-4884-932C-3287D53307B0}" destId="{1C7E80F7-B232-4AF4-B621-5CA0686D0022}" srcOrd="0" destOrd="0" presId="urn:microsoft.com/office/officeart/2005/8/layout/vList5"/>
    <dgm:cxn modelId="{4FCA7E37-46A5-4ADD-B46D-92AF8536716F}" srcId="{EA1153D9-583E-4588-B678-EE2D35ED4327}" destId="{153C64EB-4B01-4CE6-B67C-31827E29D6C7}" srcOrd="3" destOrd="0" parTransId="{CCC86CA5-9988-471B-87ED-6C0443CF2440}" sibTransId="{526B5525-296F-4E44-AB0D-6529DCFAA772}"/>
    <dgm:cxn modelId="{EEE28538-0AC8-437C-8AD6-DC9D34EC79AF}" type="presOf" srcId="{4186F30C-BF44-45F5-B2B5-93D5B88E35EA}" destId="{2793414D-AF57-4528-BA6C-431A7309C633}" srcOrd="0" destOrd="0" presId="urn:microsoft.com/office/officeart/2005/8/layout/vList5"/>
    <dgm:cxn modelId="{1C8F1D3F-BD3B-4462-9ADC-6FB2D020BC70}" srcId="{EA1153D9-583E-4588-B678-EE2D35ED4327}" destId="{E6A52EE1-5784-4C53-A9CF-83222241E986}" srcOrd="0" destOrd="0" parTransId="{09F96CB9-DB09-46A2-AAE5-A832A4A79DA2}" sibTransId="{DCEB87BA-DC0D-454F-83BC-D0C03DB4A775}"/>
    <dgm:cxn modelId="{09B24760-4A0A-44C1-9F18-35E7E6097D68}" type="presOf" srcId="{8B9385B1-30C8-47DE-AD65-FB0CAD5E86F6}" destId="{462D3CAF-5A7A-44D7-854C-9F04D3C8534D}" srcOrd="0" destOrd="0" presId="urn:microsoft.com/office/officeart/2005/8/layout/vList5"/>
    <dgm:cxn modelId="{9C956264-E4F5-471E-A0AF-4F0DB1537ED0}" srcId="{D0306D02-3EFA-4884-932C-3287D53307B0}" destId="{FF520C90-A271-4495-B243-A7D585F73C78}" srcOrd="1" destOrd="0" parTransId="{8F1E9E4B-DD51-480C-A81A-C5A202354CBC}" sibTransId="{EA133A54-03CD-4FB3-8C94-70E0440917C7}"/>
    <dgm:cxn modelId="{9AC2AA68-B4D9-4247-90A8-A59403205E06}" type="presOf" srcId="{E6A52EE1-5784-4C53-A9CF-83222241E986}" destId="{0F69FB21-5165-4655-9C79-F566DC888E59}" srcOrd="0" destOrd="0" presId="urn:microsoft.com/office/officeart/2005/8/layout/vList5"/>
    <dgm:cxn modelId="{27264B4C-C84C-4A40-9AF1-58C9379EBC44}" type="presOf" srcId="{A95830D6-8BC5-403A-B95D-94FCDA86A43A}" destId="{C7B2393D-FE7F-4727-86CF-DDBADE7B9F37}" srcOrd="0" destOrd="2" presId="urn:microsoft.com/office/officeart/2005/8/layout/vList5"/>
    <dgm:cxn modelId="{DDA3904D-91D6-406B-BF79-B06A5E53D811}" srcId="{D0306D02-3EFA-4884-932C-3287D53307B0}" destId="{FC5D285D-B659-4DDD-957C-F0A86F596223}" srcOrd="0" destOrd="0" parTransId="{FBB962AB-5B2C-4E2A-A89C-18C6E330A089}" sibTransId="{F3468C2F-998B-4B9C-A686-066379F6C02E}"/>
    <dgm:cxn modelId="{34B2606E-A695-44E9-B68F-62F5AE1B9DDE}" type="presOf" srcId="{55C758A3-6B45-42AE-84B6-42B434F18555}" destId="{2793414D-AF57-4528-BA6C-431A7309C633}" srcOrd="0" destOrd="1" presId="urn:microsoft.com/office/officeart/2005/8/layout/vList5"/>
    <dgm:cxn modelId="{E5144C4F-931F-4D67-978D-6943C9656DA4}" type="presOf" srcId="{7BDC07B4-7ED1-42EB-90BB-C87A5859C42D}" destId="{C7B2393D-FE7F-4727-86CF-DDBADE7B9F37}" srcOrd="0" destOrd="1" presId="urn:microsoft.com/office/officeart/2005/8/layout/vList5"/>
    <dgm:cxn modelId="{2ECBB555-C8D3-4262-9E8F-D599A670A161}" type="presOf" srcId="{FC5D285D-B659-4DDD-957C-F0A86F596223}" destId="{C7B2393D-FE7F-4727-86CF-DDBADE7B9F37}" srcOrd="0" destOrd="0" presId="urn:microsoft.com/office/officeart/2005/8/layout/vList5"/>
    <dgm:cxn modelId="{8FC63F77-8197-4298-B844-4EEC3BD1CA80}" type="presOf" srcId="{EA1153D9-583E-4588-B678-EE2D35ED4327}" destId="{92581365-773F-4963-8498-7889FE6D0BD4}" srcOrd="0" destOrd="0" presId="urn:microsoft.com/office/officeart/2005/8/layout/vList5"/>
    <dgm:cxn modelId="{D0D11D82-C17A-4B69-B5B9-32F115EE0601}" srcId="{E6A52EE1-5784-4C53-A9CF-83222241E986}" destId="{4186F30C-BF44-45F5-B2B5-93D5B88E35EA}" srcOrd="0" destOrd="0" parTransId="{5FFD804F-0D3C-4CF6-AE39-07008426732F}" sibTransId="{FB218D92-0A89-4E33-866C-D19335DFC7F5}"/>
    <dgm:cxn modelId="{D4EB2983-64DC-42EA-94AD-5B0AA8304D62}" srcId="{EA1153D9-583E-4588-B678-EE2D35ED4327}" destId="{D0306D02-3EFA-4884-932C-3287D53307B0}" srcOrd="1" destOrd="0" parTransId="{858C7E61-1AED-427F-8D40-12843BF2C181}" sibTransId="{0F14C8D9-961A-4F35-B299-B2394730A28E}"/>
    <dgm:cxn modelId="{9527BF8C-3B6A-4892-B38D-D1435764A5EB}" srcId="{AAF8186A-7DC6-48EF-BCC5-01AF61CAE03A}" destId="{10DE542F-70DD-42D3-B0C7-4F2A096A3EBE}" srcOrd="1" destOrd="0" parTransId="{B9FF2007-04D5-420C-B6CD-4D32D83B4E05}" sibTransId="{FC229804-C161-4A15-BD9A-CFBF619B9906}"/>
    <dgm:cxn modelId="{82C8418F-976F-4897-A923-94CDD41FAF39}" type="presOf" srcId="{153C64EB-4B01-4CE6-B67C-31827E29D6C7}" destId="{6CCBCCA1-BEE1-4423-8E46-EBF6AAF4CD37}" srcOrd="0" destOrd="0" presId="urn:microsoft.com/office/officeart/2005/8/layout/vList5"/>
    <dgm:cxn modelId="{13D37698-11A3-4F0B-85C4-F1A794143F3C}" srcId="{153C64EB-4B01-4CE6-B67C-31827E29D6C7}" destId="{8B9385B1-30C8-47DE-AD65-FB0CAD5E86F6}" srcOrd="0" destOrd="0" parTransId="{57CAC437-1A3D-40DF-AD9C-FEF67BA2ED77}" sibTransId="{620B0762-4BBF-4483-A28F-9845FA03D8DB}"/>
    <dgm:cxn modelId="{B800479A-71F1-45CA-B2CE-8B4DE3E63DE5}" type="presOf" srcId="{BB139B1D-C30D-40EA-996E-5CDA9864380A}" destId="{2793414D-AF57-4528-BA6C-431A7309C633}" srcOrd="0" destOrd="2" presId="urn:microsoft.com/office/officeart/2005/8/layout/vList5"/>
    <dgm:cxn modelId="{2FE0CBA9-0E46-4922-B4DF-FB365424CBE1}" srcId="{E6A52EE1-5784-4C53-A9CF-83222241E986}" destId="{BB139B1D-C30D-40EA-996E-5CDA9864380A}" srcOrd="2" destOrd="0" parTransId="{AF9692FB-B259-4A79-867A-1FF685C2EECA}" sibTransId="{12B3F872-7712-4B78-AC38-FB2573B68FF5}"/>
    <dgm:cxn modelId="{F61207AA-32BE-4F75-9ED3-60A68B8C091C}" srcId="{FC5D285D-B659-4DDD-957C-F0A86F596223}" destId="{A95830D6-8BC5-403A-B95D-94FCDA86A43A}" srcOrd="1" destOrd="0" parTransId="{75019CBB-7F9A-4234-8255-300FC0F013D0}" sibTransId="{31EFBC99-5B2E-4C2C-B53E-E5CE24ACB12E}"/>
    <dgm:cxn modelId="{728356AB-B301-400C-9EEA-534D59E128B5}" type="presOf" srcId="{AAF8186A-7DC6-48EF-BCC5-01AF61CAE03A}" destId="{87365970-609D-497D-ACAB-6E570F45B3C2}" srcOrd="0" destOrd="0" presId="urn:microsoft.com/office/officeart/2005/8/layout/vList5"/>
    <dgm:cxn modelId="{D2484EC5-0992-4369-A8E9-50615F56BAE0}" srcId="{FC5D285D-B659-4DDD-957C-F0A86F596223}" destId="{7BDC07B4-7ED1-42EB-90BB-C87A5859C42D}" srcOrd="0" destOrd="0" parTransId="{1F59790A-7E39-48AC-868D-75DCA2314DF5}" sibTransId="{51A497F5-4334-4F09-9EED-442A00A6A645}"/>
    <dgm:cxn modelId="{BF72B1CB-FCD4-471B-A86D-92E2BE2D1A3C}" type="presOf" srcId="{885ED76B-B032-47A7-8F8A-18859FCEB305}" destId="{CB9C8BBF-396E-4B20-B3FB-B8994C7694A4}" srcOrd="0" destOrd="0" presId="urn:microsoft.com/office/officeart/2005/8/layout/vList5"/>
    <dgm:cxn modelId="{41E50DD4-0171-465B-9A52-25572CA0E6EB}" type="presOf" srcId="{53372C7C-29B5-485E-A725-9592EFB58576}" destId="{462D3CAF-5A7A-44D7-854C-9F04D3C8534D}" srcOrd="0" destOrd="1" presId="urn:microsoft.com/office/officeart/2005/8/layout/vList5"/>
    <dgm:cxn modelId="{A3764FD9-94B5-4021-AF05-9689CAA30230}" srcId="{AAF8186A-7DC6-48EF-BCC5-01AF61CAE03A}" destId="{885ED76B-B032-47A7-8F8A-18859FCEB305}" srcOrd="0" destOrd="0" parTransId="{7ABEDC26-BB54-47EF-B087-2805B0F101FA}" sibTransId="{B83600BC-EFE5-4109-B3E4-3AF30AC64B7F}"/>
    <dgm:cxn modelId="{CAEEB5E5-2E9F-485E-B72F-816419A43022}" srcId="{E6A52EE1-5784-4C53-A9CF-83222241E986}" destId="{55C758A3-6B45-42AE-84B6-42B434F18555}" srcOrd="1" destOrd="0" parTransId="{8B891A98-C006-44E8-A9E0-15A54BBC64F0}" sibTransId="{22A656E1-A549-4E1C-B625-991F817C2F68}"/>
    <dgm:cxn modelId="{F94193E4-BC90-4918-A630-0B2036FD4A39}" type="presParOf" srcId="{92581365-773F-4963-8498-7889FE6D0BD4}" destId="{DA2843C4-C4AA-40F2-9D44-DBF9E3385239}" srcOrd="0" destOrd="0" presId="urn:microsoft.com/office/officeart/2005/8/layout/vList5"/>
    <dgm:cxn modelId="{4442B8EA-B6EF-483D-B805-8EF52B262E89}" type="presParOf" srcId="{DA2843C4-C4AA-40F2-9D44-DBF9E3385239}" destId="{0F69FB21-5165-4655-9C79-F566DC888E59}" srcOrd="0" destOrd="0" presId="urn:microsoft.com/office/officeart/2005/8/layout/vList5"/>
    <dgm:cxn modelId="{08C22615-F2C6-469A-A74C-C6189664CFCA}" type="presParOf" srcId="{DA2843C4-C4AA-40F2-9D44-DBF9E3385239}" destId="{2793414D-AF57-4528-BA6C-431A7309C633}" srcOrd="1" destOrd="0" presId="urn:microsoft.com/office/officeart/2005/8/layout/vList5"/>
    <dgm:cxn modelId="{0110E747-06D9-447E-93E3-AF594F6E9D4D}" type="presParOf" srcId="{92581365-773F-4963-8498-7889FE6D0BD4}" destId="{53C3E79D-8C10-4B93-9529-3254F8C01C67}" srcOrd="1" destOrd="0" presId="urn:microsoft.com/office/officeart/2005/8/layout/vList5"/>
    <dgm:cxn modelId="{F0031390-0648-4E52-8D93-FAB29F8EBD39}" type="presParOf" srcId="{92581365-773F-4963-8498-7889FE6D0BD4}" destId="{FD26BBBA-8415-4EF9-830A-11E42E1736D6}" srcOrd="2" destOrd="0" presId="urn:microsoft.com/office/officeart/2005/8/layout/vList5"/>
    <dgm:cxn modelId="{4F2A67C8-3735-4920-A999-190F54C6CB62}" type="presParOf" srcId="{FD26BBBA-8415-4EF9-830A-11E42E1736D6}" destId="{1C7E80F7-B232-4AF4-B621-5CA0686D0022}" srcOrd="0" destOrd="0" presId="urn:microsoft.com/office/officeart/2005/8/layout/vList5"/>
    <dgm:cxn modelId="{28169365-2C9D-48EF-9AF0-BABB75C5F7FF}" type="presParOf" srcId="{FD26BBBA-8415-4EF9-830A-11E42E1736D6}" destId="{C7B2393D-FE7F-4727-86CF-DDBADE7B9F37}" srcOrd="1" destOrd="0" presId="urn:microsoft.com/office/officeart/2005/8/layout/vList5"/>
    <dgm:cxn modelId="{55771AF8-6611-432F-8152-229D62FD1927}" type="presParOf" srcId="{92581365-773F-4963-8498-7889FE6D0BD4}" destId="{27475024-FFF9-4C69-ADC2-10FF0C11A7B8}" srcOrd="3" destOrd="0" presId="urn:microsoft.com/office/officeart/2005/8/layout/vList5"/>
    <dgm:cxn modelId="{C0905061-0B4C-4D10-9F12-C4927A8C6F8C}" type="presParOf" srcId="{92581365-773F-4963-8498-7889FE6D0BD4}" destId="{61B9C2B4-5976-4992-B8FC-5B798A3D65F3}" srcOrd="4" destOrd="0" presId="urn:microsoft.com/office/officeart/2005/8/layout/vList5"/>
    <dgm:cxn modelId="{82012453-587F-49A1-80ED-3EF6C4B8B6C3}" type="presParOf" srcId="{61B9C2B4-5976-4992-B8FC-5B798A3D65F3}" destId="{87365970-609D-497D-ACAB-6E570F45B3C2}" srcOrd="0" destOrd="0" presId="urn:microsoft.com/office/officeart/2005/8/layout/vList5"/>
    <dgm:cxn modelId="{F3040607-82F6-4077-9166-ED28ABEA6249}" type="presParOf" srcId="{61B9C2B4-5976-4992-B8FC-5B798A3D65F3}" destId="{CB9C8BBF-396E-4B20-B3FB-B8994C7694A4}" srcOrd="1" destOrd="0" presId="urn:microsoft.com/office/officeart/2005/8/layout/vList5"/>
    <dgm:cxn modelId="{99DAF573-48D4-423F-B08C-EA4F29112605}" type="presParOf" srcId="{92581365-773F-4963-8498-7889FE6D0BD4}" destId="{E2F23CB8-F41B-4961-A674-4A7FE7E7880D}" srcOrd="5" destOrd="0" presId="urn:microsoft.com/office/officeart/2005/8/layout/vList5"/>
    <dgm:cxn modelId="{57F58BF9-D85D-4DF5-94F5-5F7EA92FAADB}" type="presParOf" srcId="{92581365-773F-4963-8498-7889FE6D0BD4}" destId="{BF62D8F8-A2D8-451B-A813-8DD8DD5B0742}" srcOrd="6" destOrd="0" presId="urn:microsoft.com/office/officeart/2005/8/layout/vList5"/>
    <dgm:cxn modelId="{5ACF30CC-4C66-4CCF-9F78-3B30EEB0CD07}" type="presParOf" srcId="{BF62D8F8-A2D8-451B-A813-8DD8DD5B0742}" destId="{6CCBCCA1-BEE1-4423-8E46-EBF6AAF4CD37}" srcOrd="0" destOrd="0" presId="urn:microsoft.com/office/officeart/2005/8/layout/vList5"/>
    <dgm:cxn modelId="{003639A0-7083-4CF0-B91F-F541565FC733}" type="presParOf" srcId="{BF62D8F8-A2D8-451B-A813-8DD8DD5B0742}" destId="{462D3CAF-5A7A-44D7-854C-9F04D3C8534D}" srcOrd="1" destOrd="0" presId="urn:microsoft.com/office/officeart/2005/8/layout/vList5"/>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3414D-AF57-4528-BA6C-431A7309C633}">
      <dsp:nvSpPr>
        <dsp:cNvPr id="0" name=""/>
        <dsp:cNvSpPr/>
      </dsp:nvSpPr>
      <dsp:spPr>
        <a:xfrm rot="5400000">
          <a:off x="6905380" y="-2792229"/>
          <a:ext cx="1598354" cy="7960675"/>
        </a:xfrm>
        <a:prstGeom prst="round2SameRect">
          <a:avLst/>
        </a:prstGeom>
        <a:solidFill>
          <a:srgbClr val="99D2DD"/>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77925">
            <a:lnSpc>
              <a:spcPct val="90000"/>
            </a:lnSpc>
            <a:spcBef>
              <a:spcPct val="0"/>
            </a:spcBef>
            <a:spcAft>
              <a:spcPct val="15000"/>
            </a:spcAft>
            <a:buChar char="•"/>
          </a:pPr>
          <a:r>
            <a:rPr lang="en-US" sz="2650" kern="1200" dirty="0"/>
            <a:t>Identification and mitigation of at-risk patients</a:t>
          </a:r>
        </a:p>
        <a:p>
          <a:pPr marL="228600" lvl="1" indent="-228600" algn="l" defTabSz="1177925">
            <a:lnSpc>
              <a:spcPct val="90000"/>
            </a:lnSpc>
            <a:spcBef>
              <a:spcPct val="0"/>
            </a:spcBef>
            <a:spcAft>
              <a:spcPct val="15000"/>
            </a:spcAft>
            <a:buChar char="•"/>
          </a:pPr>
          <a:r>
            <a:rPr lang="en-US" sz="2650" kern="1200" dirty="0"/>
            <a:t>Reliable practice of standards of care</a:t>
          </a:r>
        </a:p>
        <a:p>
          <a:pPr marL="228600" lvl="1" indent="-228600" algn="l" defTabSz="1177925">
            <a:lnSpc>
              <a:spcPct val="90000"/>
            </a:lnSpc>
            <a:spcBef>
              <a:spcPct val="0"/>
            </a:spcBef>
            <a:spcAft>
              <a:spcPct val="15000"/>
            </a:spcAft>
            <a:buChar char="•"/>
          </a:pPr>
          <a:r>
            <a:rPr lang="en-US" sz="2650" kern="1200" dirty="0"/>
            <a:t>Engaged multidisciplinary champions and staff</a:t>
          </a:r>
        </a:p>
      </dsp:txBody>
      <dsp:txXfrm rot="-5400000">
        <a:off x="3724220" y="466956"/>
        <a:ext cx="7882650" cy="1442304"/>
      </dsp:txXfrm>
    </dsp:sp>
    <dsp:sp modelId="{0F69FB21-5165-4655-9C79-F566DC888E59}">
      <dsp:nvSpPr>
        <dsp:cNvPr id="0" name=""/>
        <dsp:cNvSpPr/>
      </dsp:nvSpPr>
      <dsp:spPr>
        <a:xfrm>
          <a:off x="765818" y="1165"/>
          <a:ext cx="2958400" cy="2373884"/>
        </a:xfrm>
        <a:prstGeom prst="roundRect">
          <a:avLst/>
        </a:prstGeom>
        <a:solidFill>
          <a:srgbClr val="76BE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Key Drivers</a:t>
          </a:r>
        </a:p>
      </dsp:txBody>
      <dsp:txXfrm>
        <a:off x="881701" y="117048"/>
        <a:ext cx="2726634" cy="2142118"/>
      </dsp:txXfrm>
    </dsp:sp>
    <dsp:sp modelId="{C7B2393D-FE7F-4727-86CF-DDBADE7B9F37}">
      <dsp:nvSpPr>
        <dsp:cNvPr id="0" name=""/>
        <dsp:cNvSpPr/>
      </dsp:nvSpPr>
      <dsp:spPr>
        <a:xfrm rot="5400000">
          <a:off x="6450633" y="-339339"/>
          <a:ext cx="2507848" cy="7960675"/>
        </a:xfrm>
        <a:prstGeom prst="round2SameRect">
          <a:avLst/>
        </a:prstGeom>
        <a:solidFill>
          <a:srgbClr val="99D2DD"/>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77925">
            <a:lnSpc>
              <a:spcPct val="90000"/>
            </a:lnSpc>
            <a:spcBef>
              <a:spcPct val="0"/>
            </a:spcBef>
            <a:spcAft>
              <a:spcPct val="15000"/>
            </a:spcAft>
            <a:buChar char="•"/>
          </a:pPr>
          <a:r>
            <a:rPr lang="en-US" sz="2650" kern="1200" dirty="0"/>
            <a:t>Increasing central line utilization situational awareness:</a:t>
          </a:r>
        </a:p>
        <a:p>
          <a:pPr marL="457200" lvl="2" indent="-228600" algn="l" defTabSz="1177925">
            <a:lnSpc>
              <a:spcPct val="90000"/>
            </a:lnSpc>
            <a:spcBef>
              <a:spcPct val="0"/>
            </a:spcBef>
            <a:spcAft>
              <a:spcPct val="15000"/>
            </a:spcAft>
            <a:buChar char="•"/>
          </a:pPr>
          <a:r>
            <a:rPr lang="en-US" sz="2650" kern="1200" dirty="0"/>
            <a:t>Incorporating CVC use into daily rounds discussion</a:t>
          </a:r>
        </a:p>
        <a:p>
          <a:pPr marL="457200" lvl="2" indent="-228600" algn="l" defTabSz="1177925">
            <a:lnSpc>
              <a:spcPct val="90000"/>
            </a:lnSpc>
            <a:spcBef>
              <a:spcPct val="0"/>
            </a:spcBef>
            <a:spcAft>
              <a:spcPct val="15000"/>
            </a:spcAft>
            <a:buChar char="•"/>
          </a:pPr>
          <a:r>
            <a:rPr lang="en-US" sz="2650" kern="1200" dirty="0"/>
            <a:t>Documenting CVC use in daily progress notes</a:t>
          </a:r>
        </a:p>
        <a:p>
          <a:pPr marL="228600" lvl="1" indent="-228600" algn="l" defTabSz="1177925">
            <a:lnSpc>
              <a:spcPct val="90000"/>
            </a:lnSpc>
            <a:spcBef>
              <a:spcPct val="0"/>
            </a:spcBef>
            <a:spcAft>
              <a:spcPct val="15000"/>
            </a:spcAft>
            <a:buChar char="•"/>
          </a:pPr>
          <a:r>
            <a:rPr lang="en-US" sz="2650" kern="1200" dirty="0"/>
            <a:t>Protocol development for CVC removal</a:t>
          </a:r>
        </a:p>
      </dsp:txBody>
      <dsp:txXfrm rot="-5400000">
        <a:off x="3724220" y="2509497"/>
        <a:ext cx="7838252" cy="2263002"/>
      </dsp:txXfrm>
    </dsp:sp>
    <dsp:sp modelId="{1C7E80F7-B232-4AF4-B621-5CA0686D0022}">
      <dsp:nvSpPr>
        <dsp:cNvPr id="0" name=""/>
        <dsp:cNvSpPr/>
      </dsp:nvSpPr>
      <dsp:spPr>
        <a:xfrm>
          <a:off x="765818" y="2454055"/>
          <a:ext cx="2958400" cy="2373884"/>
        </a:xfrm>
        <a:prstGeom prst="roundRect">
          <a:avLst/>
        </a:prstGeom>
        <a:solidFill>
          <a:srgbClr val="76BE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Interventions</a:t>
          </a:r>
        </a:p>
      </dsp:txBody>
      <dsp:txXfrm>
        <a:off x="881701" y="2569938"/>
        <a:ext cx="2726634" cy="2142118"/>
      </dsp:txXfrm>
    </dsp:sp>
    <dsp:sp modelId="{CB9C8BBF-396E-4B20-B3FB-B8994C7694A4}">
      <dsp:nvSpPr>
        <dsp:cNvPr id="0" name=""/>
        <dsp:cNvSpPr/>
      </dsp:nvSpPr>
      <dsp:spPr>
        <a:xfrm rot="5400000">
          <a:off x="6974032" y="2113550"/>
          <a:ext cx="1461050" cy="7960675"/>
        </a:xfrm>
        <a:prstGeom prst="round2SameRect">
          <a:avLst/>
        </a:prstGeom>
        <a:solidFill>
          <a:srgbClr val="99D2DD"/>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77925">
            <a:lnSpc>
              <a:spcPct val="90000"/>
            </a:lnSpc>
            <a:spcBef>
              <a:spcPct val="0"/>
            </a:spcBef>
            <a:spcAft>
              <a:spcPct val="15000"/>
            </a:spcAft>
            <a:buChar char="•"/>
          </a:pPr>
          <a:r>
            <a:rPr lang="en-US" sz="2650" kern="1200" dirty="0"/>
            <a:t>CVC utilization as defined by: CVC days per patient days, by month</a:t>
          </a:r>
        </a:p>
        <a:p>
          <a:pPr marL="228600" lvl="1" indent="-228600" algn="l" defTabSz="1177925">
            <a:lnSpc>
              <a:spcPct val="90000"/>
            </a:lnSpc>
            <a:spcBef>
              <a:spcPct val="0"/>
            </a:spcBef>
            <a:spcAft>
              <a:spcPct val="15000"/>
            </a:spcAft>
            <a:buChar char="•"/>
          </a:pPr>
          <a:r>
            <a:rPr lang="en-US" sz="2650" kern="1200" dirty="0"/>
            <a:t>Chronic milrinone and bivalirudin excluded</a:t>
          </a:r>
        </a:p>
      </dsp:txBody>
      <dsp:txXfrm rot="-5400000">
        <a:off x="3724220" y="5434686"/>
        <a:ext cx="7889352" cy="1318404"/>
      </dsp:txXfrm>
    </dsp:sp>
    <dsp:sp modelId="{87365970-609D-497D-ACAB-6E570F45B3C2}">
      <dsp:nvSpPr>
        <dsp:cNvPr id="0" name=""/>
        <dsp:cNvSpPr/>
      </dsp:nvSpPr>
      <dsp:spPr>
        <a:xfrm>
          <a:off x="765818" y="4906945"/>
          <a:ext cx="2958400" cy="2373884"/>
        </a:xfrm>
        <a:prstGeom prst="roundRect">
          <a:avLst/>
        </a:prstGeom>
        <a:solidFill>
          <a:srgbClr val="76BE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Outcome Measures</a:t>
          </a:r>
        </a:p>
      </dsp:txBody>
      <dsp:txXfrm>
        <a:off x="881701" y="5022828"/>
        <a:ext cx="2726634" cy="2142118"/>
      </dsp:txXfrm>
    </dsp:sp>
    <dsp:sp modelId="{462D3CAF-5A7A-44D7-854C-9F04D3C8534D}">
      <dsp:nvSpPr>
        <dsp:cNvPr id="0" name=""/>
        <dsp:cNvSpPr/>
      </dsp:nvSpPr>
      <dsp:spPr>
        <a:xfrm rot="5400000">
          <a:off x="6947160" y="4499458"/>
          <a:ext cx="1514793" cy="7960675"/>
        </a:xfrm>
        <a:prstGeom prst="round2SameRect">
          <a:avLst/>
        </a:prstGeom>
        <a:solidFill>
          <a:srgbClr val="99D2DD"/>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177925">
            <a:lnSpc>
              <a:spcPct val="90000"/>
            </a:lnSpc>
            <a:spcBef>
              <a:spcPct val="0"/>
            </a:spcBef>
            <a:spcAft>
              <a:spcPct val="15000"/>
            </a:spcAft>
            <a:buChar char="•"/>
          </a:pPr>
          <a:r>
            <a:rPr lang="en-US" sz="2650" kern="1200" dirty="0"/>
            <a:t>Need to replace a CVC within 7 days</a:t>
          </a:r>
        </a:p>
        <a:p>
          <a:pPr marL="228600" lvl="1" indent="-228600" algn="l" defTabSz="1177925">
            <a:lnSpc>
              <a:spcPct val="90000"/>
            </a:lnSpc>
            <a:spcBef>
              <a:spcPct val="0"/>
            </a:spcBef>
            <a:spcAft>
              <a:spcPct val="15000"/>
            </a:spcAft>
            <a:buChar char="•"/>
          </a:pPr>
          <a:r>
            <a:rPr lang="en-US" sz="2650" kern="1200" dirty="0"/>
            <a:t>Peripheral IV infiltration rate</a:t>
          </a:r>
        </a:p>
      </dsp:txBody>
      <dsp:txXfrm rot="-5400000">
        <a:off x="3724219" y="7796345"/>
        <a:ext cx="7886729" cy="1366901"/>
      </dsp:txXfrm>
    </dsp:sp>
    <dsp:sp modelId="{6CCBCCA1-BEE1-4423-8E46-EBF6AAF4CD37}">
      <dsp:nvSpPr>
        <dsp:cNvPr id="0" name=""/>
        <dsp:cNvSpPr/>
      </dsp:nvSpPr>
      <dsp:spPr>
        <a:xfrm>
          <a:off x="765818" y="7292853"/>
          <a:ext cx="2958400" cy="2373884"/>
        </a:xfrm>
        <a:prstGeom prst="roundRect">
          <a:avLst/>
        </a:prstGeom>
        <a:solidFill>
          <a:srgbClr val="76BE4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dirty="0"/>
            <a:t>Balancing Measures</a:t>
          </a:r>
        </a:p>
      </dsp:txBody>
      <dsp:txXfrm>
        <a:off x="881701" y="7408736"/>
        <a:ext cx="2726634" cy="214211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ea typeface="ＭＳ Ｐゴシック" pitchFamily="-109" charset="-128"/>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ea typeface="ＭＳ Ｐゴシック" pitchFamily="-109" charset="-128"/>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DF53CEDA-3E2A-A641-A760-C50CD9A821AF}" type="slidenum">
              <a:rPr lang="en-US"/>
              <a:pPr>
                <a:defRPr/>
              </a:pPr>
              <a:t>‹#›</a:t>
            </a:fld>
            <a:endParaRPr lang="en-US"/>
          </a:p>
        </p:txBody>
      </p:sp>
    </p:spTree>
    <p:extLst>
      <p:ext uri="{BB962C8B-B14F-4D97-AF65-F5344CB8AC3E}">
        <p14:creationId xmlns:p14="http://schemas.microsoft.com/office/powerpoint/2010/main" val="3275530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9" charset="-128"/>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ＭＳ Ｐゴシック" charset="0"/>
            </a:endParaRPr>
          </a:p>
        </p:txBody>
      </p:sp>
      <p:sp>
        <p:nvSpPr>
          <p:cNvPr id="143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cs typeface="ＭＳ Ｐゴシック" charset="0"/>
              </a:defRPr>
            </a:lvl2pPr>
            <a:lvl3pPr marL="1143000" indent="-228600">
              <a:defRPr sz="2400">
                <a:solidFill>
                  <a:schemeClr val="tx1"/>
                </a:solidFill>
                <a:latin typeface="Arial" charset="0"/>
                <a:ea typeface="ＭＳ Ｐゴシック" charset="0"/>
                <a:cs typeface="ＭＳ Ｐゴシック" charset="0"/>
              </a:defRPr>
            </a:lvl3pPr>
            <a:lvl4pPr marL="1600200" indent="-228600">
              <a:defRPr sz="2400">
                <a:solidFill>
                  <a:schemeClr val="tx1"/>
                </a:solidFill>
                <a:latin typeface="Arial" charset="0"/>
                <a:ea typeface="ＭＳ Ｐゴシック" charset="0"/>
                <a:cs typeface="ＭＳ Ｐゴシック" charset="0"/>
              </a:defRPr>
            </a:lvl4pPr>
            <a:lvl5pPr marL="2057400" indent="-22860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1DBCAB6B-A3AE-8443-AED1-0884083409B1}" type="slidenum">
              <a:rPr lang="en-US" sz="1200"/>
              <a:pPr/>
              <a:t>1</a:t>
            </a:fld>
            <a:endParaRPr lang="en-US" sz="1200"/>
          </a:p>
        </p:txBody>
      </p:sp>
    </p:spTree>
    <p:extLst>
      <p:ext uri="{BB962C8B-B14F-4D97-AF65-F5344CB8AC3E}">
        <p14:creationId xmlns:p14="http://schemas.microsoft.com/office/powerpoint/2010/main" val="325016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3287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0"/>
            <a:ext cx="194310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0"/>
            <a:ext cx="567690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3171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61648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1336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7046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076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2550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3153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9676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prstTxWarp prst="textNoShape">
              <a:avLst/>
            </a:prstTxWarp>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868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5644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4806950" rtl="0" eaLnBrk="0" fontAlgn="base" hangingPunct="0">
        <a:spcBef>
          <a:spcPct val="0"/>
        </a:spcBef>
        <a:spcAft>
          <a:spcPct val="0"/>
        </a:spcAft>
        <a:defRPr sz="3600" b="1">
          <a:solidFill>
            <a:schemeClr val="tx1"/>
          </a:solidFill>
          <a:latin typeface="+mj-lt"/>
          <a:ea typeface="+mj-ea"/>
          <a:cs typeface="ＭＳ Ｐゴシック" charset="0"/>
        </a:defRPr>
      </a:lvl1pPr>
      <a:lvl2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2pPr>
      <a:lvl3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3pPr>
      <a:lvl4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4pPr>
      <a:lvl5pPr algn="l" defTabSz="4806950" rtl="0" eaLnBrk="0" fontAlgn="base" hangingPunct="0">
        <a:spcBef>
          <a:spcPct val="0"/>
        </a:spcBef>
        <a:spcAft>
          <a:spcPct val="0"/>
        </a:spcAft>
        <a:defRPr sz="3600" b="1">
          <a:solidFill>
            <a:schemeClr val="tx1"/>
          </a:solidFill>
          <a:latin typeface="Arial" charset="0"/>
          <a:ea typeface="ＭＳ Ｐゴシック" pitchFamily="-109" charset="-128"/>
          <a:cs typeface="ＭＳ Ｐゴシック" charset="0"/>
        </a:defRPr>
      </a:lvl5pPr>
      <a:lvl6pPr marL="457200" algn="l" rtl="0" fontAlgn="base">
        <a:spcBef>
          <a:spcPct val="0"/>
        </a:spcBef>
        <a:spcAft>
          <a:spcPct val="0"/>
        </a:spcAft>
        <a:defRPr sz="3200" b="1">
          <a:solidFill>
            <a:schemeClr val="tx2"/>
          </a:solidFill>
          <a:latin typeface="Arial" charset="0"/>
          <a:ea typeface="ＭＳ Ｐゴシック" pitchFamily="-109" charset="-128"/>
        </a:defRPr>
      </a:lvl6pPr>
      <a:lvl7pPr marL="914400" algn="l" rtl="0" fontAlgn="base">
        <a:spcBef>
          <a:spcPct val="0"/>
        </a:spcBef>
        <a:spcAft>
          <a:spcPct val="0"/>
        </a:spcAft>
        <a:defRPr sz="3200" b="1">
          <a:solidFill>
            <a:schemeClr val="tx2"/>
          </a:solidFill>
          <a:latin typeface="Arial" charset="0"/>
          <a:ea typeface="ＭＳ Ｐゴシック" pitchFamily="-109" charset="-128"/>
        </a:defRPr>
      </a:lvl7pPr>
      <a:lvl8pPr marL="1371600" algn="l" rtl="0" fontAlgn="base">
        <a:spcBef>
          <a:spcPct val="0"/>
        </a:spcBef>
        <a:spcAft>
          <a:spcPct val="0"/>
        </a:spcAft>
        <a:defRPr sz="3200" b="1">
          <a:solidFill>
            <a:schemeClr val="tx2"/>
          </a:solidFill>
          <a:latin typeface="Arial" charset="0"/>
          <a:ea typeface="ＭＳ Ｐゴシック" pitchFamily="-109" charset="-128"/>
        </a:defRPr>
      </a:lvl8pPr>
      <a:lvl9pPr marL="1828800" algn="l" rtl="0" fontAlgn="base">
        <a:spcBef>
          <a:spcPct val="0"/>
        </a:spcBef>
        <a:spcAft>
          <a:spcPct val="0"/>
        </a:spcAft>
        <a:defRPr sz="3200" b="1">
          <a:solidFill>
            <a:schemeClr val="tx2"/>
          </a:solidFill>
          <a:latin typeface="Arial" charset="0"/>
          <a:ea typeface="ＭＳ Ｐゴシック" pitchFamily="-109" charset="-128"/>
        </a:defRPr>
      </a:lvl9pPr>
    </p:titleStyle>
    <p:bodyStyle>
      <a:lvl1pPr marL="342900" indent="-342900" algn="l" defTabSz="4806950" rtl="0" eaLnBrk="0" fontAlgn="base" hangingPunct="0">
        <a:spcBef>
          <a:spcPct val="20000"/>
        </a:spcBef>
        <a:spcAft>
          <a:spcPct val="0"/>
        </a:spcAft>
        <a:defRPr sz="2400">
          <a:solidFill>
            <a:schemeClr val="tx1"/>
          </a:solidFill>
          <a:latin typeface="+mn-lt"/>
          <a:ea typeface="+mn-ea"/>
          <a:cs typeface="ＭＳ Ｐゴシック" charset="0"/>
        </a:defRPr>
      </a:lvl1pPr>
      <a:lvl2pPr marL="3905250" indent="-1501775" algn="l" defTabSz="4806950" rtl="0" eaLnBrk="0" fontAlgn="base" hangingPunct="0">
        <a:spcBef>
          <a:spcPct val="20000"/>
        </a:spcBef>
        <a:spcAft>
          <a:spcPct val="0"/>
        </a:spcAft>
        <a:defRPr sz="2400">
          <a:solidFill>
            <a:schemeClr val="tx1"/>
          </a:solidFill>
          <a:latin typeface="+mn-lt"/>
          <a:ea typeface="+mn-ea"/>
          <a:cs typeface="ＭＳ Ｐゴシック" charset="0"/>
        </a:defRPr>
      </a:lvl2pPr>
      <a:lvl3pPr marL="600868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3pPr>
      <a:lvl4pPr marL="8412163"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4pPr>
      <a:lvl5pPr marL="10815638" indent="-1201738" algn="l" defTabSz="4806950" rtl="0" eaLnBrk="0" fontAlgn="base" hangingPunct="0">
        <a:spcBef>
          <a:spcPct val="20000"/>
        </a:spcBef>
        <a:spcAft>
          <a:spcPct val="0"/>
        </a:spcAft>
        <a:defRPr sz="2400">
          <a:solidFill>
            <a:schemeClr val="tx1"/>
          </a:solidFill>
          <a:latin typeface="+mn-lt"/>
          <a:ea typeface="+mn-ea"/>
          <a:cs typeface="ＭＳ Ｐゴシック" charset="0"/>
        </a:defRPr>
      </a:lvl5pPr>
      <a:lvl6pPr marL="2514600" indent="-228600" algn="l" rtl="0" fontAlgn="base">
        <a:spcBef>
          <a:spcPct val="20000"/>
        </a:spcBef>
        <a:spcAft>
          <a:spcPct val="0"/>
        </a:spcAft>
        <a:defRPr sz="2000">
          <a:solidFill>
            <a:schemeClr val="tx1"/>
          </a:solidFill>
          <a:latin typeface="+mn-lt"/>
          <a:ea typeface="+mn-ea"/>
        </a:defRPr>
      </a:lvl6pPr>
      <a:lvl7pPr marL="2971800" indent="-228600" algn="l" rtl="0" fontAlgn="base">
        <a:spcBef>
          <a:spcPct val="20000"/>
        </a:spcBef>
        <a:spcAft>
          <a:spcPct val="0"/>
        </a:spcAft>
        <a:defRPr sz="2000">
          <a:solidFill>
            <a:schemeClr val="tx1"/>
          </a:solidFill>
          <a:latin typeface="+mn-lt"/>
          <a:ea typeface="+mn-ea"/>
        </a:defRPr>
      </a:lvl7pPr>
      <a:lvl8pPr marL="3429000" indent="-228600" algn="l" rtl="0" fontAlgn="base">
        <a:spcBef>
          <a:spcPct val="20000"/>
        </a:spcBef>
        <a:spcAft>
          <a:spcPct val="0"/>
        </a:spcAft>
        <a:defRPr sz="2000">
          <a:solidFill>
            <a:schemeClr val="tx1"/>
          </a:solidFill>
          <a:latin typeface="+mn-lt"/>
          <a:ea typeface="+mn-ea"/>
        </a:defRPr>
      </a:lvl8pPr>
      <a:lvl9pPr marL="3886200" indent="-228600" algn="l" rtl="0" fontAlgn="base">
        <a:spcBef>
          <a:spcPct val="20000"/>
        </a:spcBef>
        <a:spcAft>
          <a:spcPct val="0"/>
        </a:spcAft>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diagramQuickStyle" Target="../diagrams/quickStyle1.xml"/><Relationship Id="rId3" Type="http://schemas.openxmlformats.org/officeDocument/2006/relationships/slideLayout" Target="../slideLayouts/slideLayout1.xml"/><Relationship Id="rId7" Type="http://schemas.openxmlformats.org/officeDocument/2006/relationships/chart" Target="../charts/chart1.xml"/><Relationship Id="rId12" Type="http://schemas.openxmlformats.org/officeDocument/2006/relationships/diagramLayout" Target="../diagrams/layout1.xml"/><Relationship Id="rId2" Type="http://schemas.openxmlformats.org/officeDocument/2006/relationships/audio" Target="../media/media1.mp3"/><Relationship Id="rId16" Type="http://schemas.openxmlformats.org/officeDocument/2006/relationships/image" Target="../media/image6.png"/><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diagramData" Target="../diagrams/data1.xml"/><Relationship Id="rId5" Type="http://schemas.openxmlformats.org/officeDocument/2006/relationships/image" Target="../media/image1.png"/><Relationship Id="rId15" Type="http://schemas.microsoft.com/office/2007/relationships/diagramDrawing" Target="../diagrams/drawing1.xml"/><Relationship Id="rId10" Type="http://schemas.openxmlformats.org/officeDocument/2006/relationships/image" Target="../media/image5.png"/><Relationship Id="rId4" Type="http://schemas.openxmlformats.org/officeDocument/2006/relationships/notesSlide" Target="../notesSlides/notesSlide1.xml"/><Relationship Id="rId9" Type="http://schemas.openxmlformats.org/officeDocument/2006/relationships/image" Target="../media/image4.png"/><Relationship Id="rId14" Type="http://schemas.openxmlformats.org/officeDocument/2006/relationships/diagramColors" Target="../diagrams/colors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descr="CCH_ResearchPost_36x48_CCHonly_Rd2-05.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348343"/>
            <a:ext cx="43891200" cy="3291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8" name="Table 57"/>
          <p:cNvGraphicFramePr>
            <a:graphicFrameLocks noGrp="1"/>
          </p:cNvGraphicFramePr>
          <p:nvPr>
            <p:extLst>
              <p:ext uri="{D42A27DB-BD31-4B8C-83A1-F6EECF244321}">
                <p14:modId xmlns:p14="http://schemas.microsoft.com/office/powerpoint/2010/main" val="2363419664"/>
              </p:ext>
            </p:extLst>
          </p:nvPr>
        </p:nvGraphicFramePr>
        <p:xfrm>
          <a:off x="32384999" y="20381650"/>
          <a:ext cx="11121189" cy="9065707"/>
        </p:xfrm>
        <a:graphic>
          <a:graphicData uri="http://schemas.openxmlformats.org/drawingml/2006/table">
            <a:tbl>
              <a:tblPr firstRow="1" bandRow="1">
                <a:tableStyleId>{5C22544A-7EE6-4342-B048-85BDC9FD1C3A}</a:tableStyleId>
              </a:tblPr>
              <a:tblGrid>
                <a:gridCol w="11121189">
                  <a:extLst>
                    <a:ext uri="{9D8B030D-6E8A-4147-A177-3AD203B41FA5}">
                      <a16:colId xmlns:a16="http://schemas.microsoft.com/office/drawing/2014/main" val="20000"/>
                    </a:ext>
                  </a:extLst>
                </a:gridCol>
              </a:tblGrid>
              <a:tr h="14468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Comments? Ideas? Questions?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76188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4000" i="1" dirty="0">
                          <a:solidFill>
                            <a:schemeClr val="bg2"/>
                          </a:solidFill>
                        </a:rPr>
                        <a:t>Please drop our team</a:t>
                      </a:r>
                      <a:br>
                        <a:rPr lang="en-US" sz="4000" i="1" baseline="0" dirty="0">
                          <a:solidFill>
                            <a:schemeClr val="bg2"/>
                          </a:solidFill>
                        </a:rPr>
                      </a:br>
                      <a:r>
                        <a:rPr lang="en-US" sz="4000" i="1" baseline="0" dirty="0">
                          <a:solidFill>
                            <a:schemeClr val="bg2"/>
                          </a:solidFill>
                        </a:rPr>
                        <a:t>a post-it note!</a:t>
                      </a:r>
                      <a:endParaRPr lang="en-US" sz="4000" i="1" dirty="0">
                        <a:solidFill>
                          <a:schemeClr val="bg2"/>
                        </a:solidFill>
                      </a:endParaRPr>
                    </a:p>
                  </a:txBody>
                  <a:tcPr marL="457200" marR="457200" marT="457200" marB="45720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1400683643"/>
              </p:ext>
            </p:extLst>
          </p:nvPr>
        </p:nvGraphicFramePr>
        <p:xfrm>
          <a:off x="12065000" y="5486400"/>
          <a:ext cx="19558000" cy="26921455"/>
        </p:xfrm>
        <a:graphic>
          <a:graphicData uri="http://schemas.openxmlformats.org/drawingml/2006/table">
            <a:tbl>
              <a:tblPr firstRow="1" bandRow="1">
                <a:tableStyleId>{5C22544A-7EE6-4342-B048-85BDC9FD1C3A}</a:tableStyleId>
              </a:tblPr>
              <a:tblGrid>
                <a:gridCol w="19558000">
                  <a:extLst>
                    <a:ext uri="{9D8B030D-6E8A-4147-A177-3AD203B41FA5}">
                      <a16:colId xmlns:a16="http://schemas.microsoft.com/office/drawing/2014/main" val="20000"/>
                    </a:ext>
                  </a:extLst>
                </a:gridCol>
              </a:tblGrid>
              <a:tr h="11604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Results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25761047">
                <a:tc>
                  <a:txBody>
                    <a:bodyPr/>
                    <a:lstStyle/>
                    <a:p>
                      <a:endParaRPr lang="en-US"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1736441592"/>
              </p:ext>
            </p:extLst>
          </p:nvPr>
        </p:nvGraphicFramePr>
        <p:xfrm>
          <a:off x="381000" y="15529284"/>
          <a:ext cx="11049000" cy="17189087"/>
        </p:xfrm>
        <a:graphic>
          <a:graphicData uri="http://schemas.openxmlformats.org/drawingml/2006/table">
            <a:tbl>
              <a:tblPr firstRow="1" bandRow="1">
                <a:tableStyleId>{5C22544A-7EE6-4342-B048-85BDC9FD1C3A}</a:tableStyleId>
              </a:tblPr>
              <a:tblGrid>
                <a:gridCol w="11049000">
                  <a:extLst>
                    <a:ext uri="{9D8B030D-6E8A-4147-A177-3AD203B41FA5}">
                      <a16:colId xmlns:a16="http://schemas.microsoft.com/office/drawing/2014/main" val="20000"/>
                    </a:ext>
                  </a:extLst>
                </a:gridCol>
              </a:tblGrid>
              <a:tr h="16724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Design</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15516635">
                <a:tc>
                  <a:txBody>
                    <a:bodyPr/>
                    <a:lstStyle/>
                    <a:p>
                      <a:pPr marL="457200" marR="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Multidisciplinary ACCU QI</a:t>
                      </a:r>
                      <a:r>
                        <a:rPr lang="en-US" sz="3000" kern="1200" baseline="0" dirty="0">
                          <a:solidFill>
                            <a:schemeClr val="dk1"/>
                          </a:solidFill>
                          <a:effectLst/>
                          <a:latin typeface="+mn-lt"/>
                          <a:ea typeface="+mn-ea"/>
                          <a:cs typeface="+mn-cs"/>
                        </a:rPr>
                        <a:t> </a:t>
                      </a:r>
                      <a:r>
                        <a:rPr lang="en-US" sz="3000" kern="1200" dirty="0">
                          <a:solidFill>
                            <a:schemeClr val="dk1"/>
                          </a:solidFill>
                          <a:effectLst/>
                          <a:latin typeface="+mn-lt"/>
                          <a:ea typeface="+mn-ea"/>
                          <a:cs typeface="+mn-cs"/>
                        </a:rPr>
                        <a:t>initiative</a:t>
                      </a:r>
                      <a:r>
                        <a:rPr lang="en-US" sz="3000" kern="1200" baseline="0" dirty="0">
                          <a:solidFill>
                            <a:schemeClr val="dk1"/>
                          </a:solidFill>
                          <a:effectLst/>
                          <a:latin typeface="+mn-lt"/>
                          <a:ea typeface="+mn-ea"/>
                          <a:cs typeface="+mn-cs"/>
                        </a:rPr>
                        <a:t> </a:t>
                      </a:r>
                      <a:r>
                        <a:rPr lang="en-US" sz="3000" kern="1200" dirty="0">
                          <a:solidFill>
                            <a:schemeClr val="dk1"/>
                          </a:solidFill>
                          <a:effectLst/>
                          <a:latin typeface="+mn-lt"/>
                          <a:ea typeface="+mn-ea"/>
                          <a:cs typeface="+mn-cs"/>
                        </a:rPr>
                        <a:t>aimed to improve situational awareness of CVC presence and standardize utilization and removal practice</a:t>
                      </a:r>
                      <a:r>
                        <a:rPr lang="en-US" sz="3000" kern="1200" baseline="0" dirty="0">
                          <a:solidFill>
                            <a:schemeClr val="dk1"/>
                          </a:solidFill>
                          <a:effectLst/>
                          <a:latin typeface="+mn-lt"/>
                          <a:ea typeface="+mn-ea"/>
                          <a:cs typeface="+mn-cs"/>
                        </a:rPr>
                        <a:t> (part of CLABSI improvement efforts)</a:t>
                      </a: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Methodology</a:t>
                      </a:r>
                      <a:r>
                        <a:rPr lang="en-US" sz="3000" kern="1200" baseline="0" dirty="0">
                          <a:solidFill>
                            <a:schemeClr val="dk1"/>
                          </a:solidFill>
                          <a:effectLst/>
                          <a:latin typeface="+mn-lt"/>
                          <a:ea typeface="+mn-ea"/>
                          <a:cs typeface="+mn-cs"/>
                        </a:rPr>
                        <a:t> followed Model for Improvement with m</a:t>
                      </a:r>
                      <a:r>
                        <a:rPr lang="en-US" sz="3000" kern="1200" dirty="0">
                          <a:solidFill>
                            <a:schemeClr val="dk1"/>
                          </a:solidFill>
                          <a:effectLst/>
                          <a:latin typeface="+mn-lt"/>
                          <a:ea typeface="+mn-ea"/>
                          <a:cs typeface="+mn-cs"/>
                        </a:rPr>
                        <a:t>ultiple Plan, Do, Study, Act (PDSA) cycles completed </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lang="en-US" sz="3000" kern="1200" dirty="0">
                        <a:solidFill>
                          <a:schemeClr val="dk1"/>
                        </a:solidFill>
                        <a:effectLst/>
                        <a:latin typeface="+mn-lt"/>
                        <a:ea typeface="+mn-ea"/>
                        <a:cs typeface="+mn-cs"/>
                      </a:endParaRPr>
                    </a:p>
                    <a:p>
                      <a:endParaRPr lang="en-US"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649524161"/>
              </p:ext>
            </p:extLst>
          </p:nvPr>
        </p:nvGraphicFramePr>
        <p:xfrm>
          <a:off x="381001" y="5486400"/>
          <a:ext cx="11048999" cy="9616472"/>
        </p:xfrm>
        <a:graphic>
          <a:graphicData uri="http://schemas.openxmlformats.org/drawingml/2006/table">
            <a:tbl>
              <a:tblPr firstRow="1" bandRow="1">
                <a:tableStyleId>{5C22544A-7EE6-4342-B048-85BDC9FD1C3A}</a:tableStyleId>
              </a:tblPr>
              <a:tblGrid>
                <a:gridCol w="11048999">
                  <a:extLst>
                    <a:ext uri="{9D8B030D-6E8A-4147-A177-3AD203B41FA5}">
                      <a16:colId xmlns:a16="http://schemas.microsoft.com/office/drawing/2014/main" val="20000"/>
                    </a:ext>
                  </a:extLst>
                </a:gridCol>
              </a:tblGrid>
              <a:tr h="10593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Purpose</a:t>
                      </a:r>
                    </a:p>
                  </a:txBody>
                  <a:tcPr marL="457200" marR="457200" marT="274326" marB="274326"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8503513">
                <a:tc>
                  <a:txBody>
                    <a:bodyPr/>
                    <a:lstStyle/>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Central venous catheters (CVC) are commonly utilized on acute care cardiology units (ACCU)</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CVC use is not standardized or evidence-based</a:t>
                      </a:r>
                      <a:r>
                        <a:rPr lang="en-US" sz="3000" kern="1200" baseline="0" dirty="0">
                          <a:solidFill>
                            <a:schemeClr val="dk1"/>
                          </a:solidFill>
                          <a:effectLst/>
                          <a:latin typeface="+mn-lt"/>
                          <a:ea typeface="+mn-ea"/>
                          <a:cs typeface="+mn-cs"/>
                        </a:rPr>
                        <a:t> and use </a:t>
                      </a:r>
                      <a:r>
                        <a:rPr lang="en-US" sz="3000" kern="1200" dirty="0">
                          <a:solidFill>
                            <a:schemeClr val="dk1"/>
                          </a:solidFill>
                          <a:effectLst/>
                          <a:latin typeface="+mn-lt"/>
                          <a:ea typeface="+mn-ea"/>
                          <a:cs typeface="+mn-cs"/>
                        </a:rPr>
                        <a:t>can be associated with morbidities including thrombosis and infection, with resultant increased hospital length of stay</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Much of the improvement efforts to reduce CLABSIs have focused on line care bundles to implement perfect care for line maintenance</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Standardization for central line necessity is lacking</a:t>
                      </a:r>
                    </a:p>
                    <a:p>
                      <a:pPr marL="0" marR="0" indent="0" algn="l" defTabSz="914400" rtl="0" eaLnBrk="1" fontAlgn="auto" latinLnBrk="0" hangingPunct="1">
                        <a:lnSpc>
                          <a:spcPct val="100000"/>
                        </a:lnSpc>
                        <a:spcBef>
                          <a:spcPts val="1200"/>
                        </a:spcBef>
                        <a:spcAft>
                          <a:spcPts val="0"/>
                        </a:spcAft>
                        <a:buClrTx/>
                        <a:buSzTx/>
                        <a:buFontTx/>
                        <a:buNone/>
                        <a:tabLst/>
                        <a:defRPr/>
                      </a:pPr>
                      <a:endParaRPr lang="en-US" sz="500" kern="1200" dirty="0">
                        <a:solidFill>
                          <a:schemeClr val="dk1"/>
                        </a:solidFill>
                        <a:effectLst/>
                        <a:latin typeface="+mn-lt"/>
                        <a:ea typeface="+mn-ea"/>
                        <a:cs typeface="+mn-cs"/>
                      </a:endParaRPr>
                    </a:p>
                    <a:p>
                      <a:pPr marL="0" marR="0" indent="0" algn="ctr" defTabSz="914400" rtl="0" eaLnBrk="1" fontAlgn="auto" latinLnBrk="0" hangingPunct="1">
                        <a:lnSpc>
                          <a:spcPct val="100000"/>
                        </a:lnSpc>
                        <a:spcBef>
                          <a:spcPts val="1200"/>
                        </a:spcBef>
                        <a:spcAft>
                          <a:spcPts val="0"/>
                        </a:spcAft>
                        <a:buClrTx/>
                        <a:buSzTx/>
                        <a:buFontTx/>
                        <a:buNone/>
                        <a:tabLst/>
                        <a:defRPr/>
                      </a:pPr>
                      <a:r>
                        <a:rPr lang="en-US" sz="3600" b="1" kern="1200" dirty="0">
                          <a:solidFill>
                            <a:schemeClr val="dk1"/>
                          </a:solidFill>
                          <a:effectLst/>
                          <a:latin typeface="+mn-lt"/>
                          <a:ea typeface="+mn-ea"/>
                          <a:cs typeface="+mn-cs"/>
                        </a:rPr>
                        <a:t>We aimed to standardize</a:t>
                      </a:r>
                      <a:r>
                        <a:rPr lang="en-US" sz="3600" b="1" kern="1200" baseline="0" dirty="0">
                          <a:solidFill>
                            <a:schemeClr val="dk1"/>
                          </a:solidFill>
                          <a:effectLst/>
                          <a:latin typeface="+mn-lt"/>
                          <a:ea typeface="+mn-ea"/>
                          <a:cs typeface="+mn-cs"/>
                        </a:rPr>
                        <a:t> our</a:t>
                      </a:r>
                      <a:r>
                        <a:rPr lang="en-US" sz="3600" b="1" kern="1200" dirty="0">
                          <a:solidFill>
                            <a:schemeClr val="dk1"/>
                          </a:solidFill>
                          <a:effectLst/>
                          <a:latin typeface="+mn-lt"/>
                          <a:ea typeface="+mn-ea"/>
                          <a:cs typeface="+mn-cs"/>
                        </a:rPr>
                        <a:t> central line utilization as well as define the prevalence of center-specific CVC removal protocols across North American ACCUs.</a:t>
                      </a:r>
                      <a:r>
                        <a:rPr lang="en-US" sz="3600" b="1" noProof="1">
                          <a:solidFill>
                            <a:srgbClr val="333333"/>
                          </a:solidFill>
                        </a:rPr>
                        <a:t>  </a:t>
                      </a:r>
                      <a:endParaRPr lang="en-US" sz="3600" b="1" dirty="0">
                        <a:solidFill>
                          <a:srgbClr val="333333"/>
                        </a:solidFill>
                      </a:endParaRPr>
                    </a:p>
                  </a:txBody>
                  <a:tcPr marL="457200" marR="457200" marT="457210" marB="45721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3373" name="Text Box 9"/>
          <p:cNvSpPr txBox="1">
            <a:spLocks noChangeArrowheads="1"/>
          </p:cNvSpPr>
          <p:nvPr/>
        </p:nvSpPr>
        <p:spPr bwMode="auto">
          <a:xfrm>
            <a:off x="-32657" y="353958"/>
            <a:ext cx="33472438" cy="32553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480709" tIns="240355" rIns="480709" bIns="240355">
            <a:spAutoFit/>
          </a:bodyPr>
          <a:lstStyle>
            <a:lvl1pPr defTabSz="4806950">
              <a:defRPr sz="2400">
                <a:solidFill>
                  <a:schemeClr val="tx1"/>
                </a:solidFill>
                <a:latin typeface="Arial" charset="0"/>
                <a:ea typeface="ＭＳ Ｐゴシック" charset="0"/>
                <a:cs typeface="ＭＳ Ｐゴシック" charset="0"/>
              </a:defRPr>
            </a:lvl1pPr>
            <a:lvl2pPr marL="742950" indent="-285750" defTabSz="4806950">
              <a:defRPr sz="2400">
                <a:solidFill>
                  <a:schemeClr val="tx1"/>
                </a:solidFill>
                <a:latin typeface="Arial" charset="0"/>
                <a:ea typeface="ＭＳ Ｐゴシック" charset="0"/>
                <a:cs typeface="ＭＳ Ｐゴシック" charset="0"/>
              </a:defRPr>
            </a:lvl2pPr>
            <a:lvl3pPr marL="1143000" indent="-228600" defTabSz="4806950">
              <a:defRPr sz="2400">
                <a:solidFill>
                  <a:schemeClr val="tx1"/>
                </a:solidFill>
                <a:latin typeface="Arial" charset="0"/>
                <a:ea typeface="ＭＳ Ｐゴシック" charset="0"/>
                <a:cs typeface="ＭＳ Ｐゴシック" charset="0"/>
              </a:defRPr>
            </a:lvl3pPr>
            <a:lvl4pPr marL="1600200" indent="-228600" defTabSz="4806950">
              <a:defRPr sz="2400">
                <a:solidFill>
                  <a:schemeClr val="tx1"/>
                </a:solidFill>
                <a:latin typeface="Arial" charset="0"/>
                <a:ea typeface="ＭＳ Ｐゴシック" charset="0"/>
                <a:cs typeface="ＭＳ Ｐゴシック" charset="0"/>
              </a:defRPr>
            </a:lvl4pPr>
            <a:lvl5pPr marL="2057400" indent="-228600" defTabSz="4806950">
              <a:defRPr sz="2400">
                <a:solidFill>
                  <a:schemeClr val="tx1"/>
                </a:solidFill>
                <a:latin typeface="Arial" charset="0"/>
                <a:ea typeface="ＭＳ Ｐゴシック" charset="0"/>
                <a:cs typeface="ＭＳ Ｐゴシック" charset="0"/>
              </a:defRPr>
            </a:lvl5pPr>
            <a:lvl6pPr marL="25146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defTabSz="480695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9000" b="1" dirty="0"/>
              <a:t>A Single Center Perspective on Standardized Practices for Central Venous Catheter Removal in Acute Care Cardiology</a:t>
            </a:r>
            <a:endParaRPr lang="en-US" sz="9000" dirty="0"/>
          </a:p>
        </p:txBody>
      </p:sp>
      <p:sp>
        <p:nvSpPr>
          <p:cNvPr id="23" name="Rectangle 33"/>
          <p:cNvSpPr>
            <a:spLocks noChangeArrowheads="1"/>
          </p:cNvSpPr>
          <p:nvPr/>
        </p:nvSpPr>
        <p:spPr bwMode="auto">
          <a:xfrm>
            <a:off x="381000" y="3459550"/>
            <a:ext cx="34678484" cy="1600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r>
              <a:rPr lang="en-US" sz="3400" dirty="0"/>
              <a:t>Megan Rodts</a:t>
            </a:r>
            <a:r>
              <a:rPr lang="en-US" sz="3400" baseline="30000" dirty="0"/>
              <a:t>1</a:t>
            </a:r>
            <a:r>
              <a:rPr lang="en-US" sz="3400" dirty="0"/>
              <a:t>;</a:t>
            </a:r>
            <a:r>
              <a:rPr lang="en-US" sz="3400" baseline="30000" dirty="0"/>
              <a:t> </a:t>
            </a:r>
            <a:r>
              <a:rPr lang="en-US" sz="3400" dirty="0"/>
              <a:t>Nicolas Madsen</a:t>
            </a:r>
            <a:r>
              <a:rPr lang="en-US" sz="3400" baseline="30000" dirty="0"/>
              <a:t>2</a:t>
            </a:r>
            <a:r>
              <a:rPr lang="en-US" sz="3400" dirty="0"/>
              <a:t>; Sheryl Bloomer</a:t>
            </a:r>
            <a:r>
              <a:rPr lang="en-US" sz="3400" baseline="30000" dirty="0"/>
              <a:t>3</a:t>
            </a:r>
            <a:r>
              <a:rPr lang="en-US" sz="3400" dirty="0"/>
              <a:t>; Elizabeth Farmer</a:t>
            </a:r>
            <a:r>
              <a:rPr lang="en-US" sz="3400" baseline="30000" dirty="0"/>
              <a:t>1</a:t>
            </a:r>
            <a:r>
              <a:rPr lang="en-US" sz="3400" dirty="0"/>
              <a:t>; Kelsey Hart</a:t>
            </a:r>
            <a:r>
              <a:rPr lang="en-US" sz="3400" baseline="30000" dirty="0"/>
              <a:t>3</a:t>
            </a:r>
            <a:r>
              <a:rPr lang="en-US" sz="3400" dirty="0"/>
              <a:t>; Brittany Frakes</a:t>
            </a:r>
            <a:r>
              <a:rPr lang="en-US" sz="3400" baseline="30000" dirty="0"/>
              <a:t>1</a:t>
            </a:r>
            <a:r>
              <a:rPr lang="en-US" sz="3400" dirty="0"/>
              <a:t>; Lisa Kohr</a:t>
            </a:r>
            <a:r>
              <a:rPr lang="en-US" sz="3400" baseline="30000" dirty="0"/>
              <a:t>1</a:t>
            </a:r>
            <a:r>
              <a:rPr lang="en-US" sz="3400" dirty="0"/>
              <a:t>; Kimberly Luebbe</a:t>
            </a:r>
            <a:r>
              <a:rPr lang="en-US" sz="3400" baseline="30000" dirty="0"/>
              <a:t>1</a:t>
            </a:r>
            <a:r>
              <a:rPr lang="en-US" sz="3400" dirty="0"/>
              <a:t>; Leah Mousa</a:t>
            </a:r>
            <a:r>
              <a:rPr lang="en-US" sz="3400" baseline="30000" dirty="0"/>
              <a:t>4</a:t>
            </a:r>
            <a:r>
              <a:rPr lang="en-US" sz="3400" dirty="0"/>
              <a:t>; Anissa Taylor</a:t>
            </a:r>
            <a:r>
              <a:rPr lang="en-US" sz="3400" baseline="30000" dirty="0"/>
              <a:t>1</a:t>
            </a:r>
            <a:r>
              <a:rPr lang="en-US" sz="3400" dirty="0"/>
              <a:t>; Colleen Pater</a:t>
            </a:r>
            <a:r>
              <a:rPr lang="en-US" sz="3400" baseline="30000" dirty="0"/>
              <a:t>1,3,5</a:t>
            </a:r>
            <a:endParaRPr lang="en-US" sz="3400" dirty="0"/>
          </a:p>
          <a:p>
            <a:endParaRPr lang="en-US" sz="1800" i="1" baseline="30000" dirty="0"/>
          </a:p>
          <a:p>
            <a:r>
              <a:rPr lang="en-US" sz="2600" i="1" baseline="30000" dirty="0"/>
              <a:t>1</a:t>
            </a:r>
            <a:r>
              <a:rPr lang="en-US" sz="2600" i="1" dirty="0"/>
              <a:t>Cincinnati Children’s Hospital Medical Center, The Heart Institute; </a:t>
            </a:r>
            <a:r>
              <a:rPr lang="en-US" sz="2600" i="1" baseline="30000" dirty="0"/>
              <a:t>2 </a:t>
            </a:r>
            <a:r>
              <a:rPr lang="en-US" sz="2600" i="1" dirty="0"/>
              <a:t>UT Southwestern, Department of Pediatrics, Children’s Health; </a:t>
            </a:r>
            <a:r>
              <a:rPr lang="en-US" sz="2600" i="1" baseline="30000" dirty="0"/>
              <a:t>3</a:t>
            </a:r>
            <a:r>
              <a:rPr lang="en-US" sz="2600" i="1" dirty="0"/>
              <a:t>Cincinnati Children’s Hospital Medical Center, The James M. Anderson Center for Health Systems Excellence; </a:t>
            </a:r>
            <a:r>
              <a:rPr lang="en-US" sz="2600" i="1" baseline="30000" dirty="0"/>
              <a:t>4</a:t>
            </a:r>
            <a:r>
              <a:rPr lang="en-US" sz="2600" i="1" dirty="0"/>
              <a:t>University of California San Francisco;  </a:t>
            </a:r>
            <a:r>
              <a:rPr lang="en-US" sz="2600" i="1" baseline="30000" dirty="0"/>
              <a:t>5</a:t>
            </a:r>
            <a:r>
              <a:rPr lang="en-US" sz="2600" i="1" dirty="0"/>
              <a:t>University of Cincinnati College of Medicine Department of Pediatrics</a:t>
            </a:r>
            <a:endParaRPr lang="en-US" sz="2600" dirty="0"/>
          </a:p>
        </p:txBody>
      </p:sp>
      <p:graphicFrame>
        <p:nvGraphicFramePr>
          <p:cNvPr id="22" name="Table 21"/>
          <p:cNvGraphicFramePr>
            <a:graphicFrameLocks noGrp="1"/>
          </p:cNvGraphicFramePr>
          <p:nvPr>
            <p:extLst>
              <p:ext uri="{D42A27DB-BD31-4B8C-83A1-F6EECF244321}">
                <p14:modId xmlns:p14="http://schemas.microsoft.com/office/powerpoint/2010/main" val="156359195"/>
              </p:ext>
            </p:extLst>
          </p:nvPr>
        </p:nvGraphicFramePr>
        <p:xfrm>
          <a:off x="32385000" y="30183488"/>
          <a:ext cx="11121188" cy="2377440"/>
        </p:xfrm>
        <a:graphic>
          <a:graphicData uri="http://schemas.openxmlformats.org/drawingml/2006/table">
            <a:tbl>
              <a:tblPr firstRow="1" bandRow="1">
                <a:tableStyleId>{5C22544A-7EE6-4342-B048-85BDC9FD1C3A}</a:tableStyleId>
              </a:tblPr>
              <a:tblGrid>
                <a:gridCol w="11121188">
                  <a:extLst>
                    <a:ext uri="{9D8B030D-6E8A-4147-A177-3AD203B41FA5}">
                      <a16:colId xmlns:a16="http://schemas.microsoft.com/office/drawing/2014/main" val="20000"/>
                    </a:ext>
                  </a:extLst>
                </a:gridCol>
              </a:tblGrid>
              <a:tr h="201308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Contact: </a:t>
                      </a:r>
                      <a:r>
                        <a:rPr lang="en-US" sz="3200" dirty="0">
                          <a:solidFill>
                            <a:schemeClr val="bg1"/>
                          </a:solidFill>
                        </a:rPr>
                        <a:t>megan.rodts@cchmc.org</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3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t>The authors</a:t>
                      </a:r>
                      <a:r>
                        <a:rPr lang="en-US" sz="3200" baseline="0" dirty="0"/>
                        <a:t> have no relevant disclosures.</a:t>
                      </a:r>
                      <a:endParaRPr lang="en-US" sz="3200"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rgbClr val="76BE43"/>
                    </a:solidFill>
                  </a:tcPr>
                </a:tc>
                <a:extLst>
                  <a:ext uri="{0D108BD9-81ED-4DB2-BD59-A6C34878D82A}">
                    <a16:rowId xmlns:a16="http://schemas.microsoft.com/office/drawing/2014/main" val="10000"/>
                  </a:ext>
                </a:extLst>
              </a:tr>
            </a:tbl>
          </a:graphicData>
        </a:graphic>
      </p:graphicFrame>
      <p:pic>
        <p:nvPicPr>
          <p:cNvPr id="24" name="Picture 23"/>
          <p:cNvPicPr/>
          <p:nvPr/>
        </p:nvPicPr>
        <p:blipFill rotWithShape="1">
          <a:blip r:embed="rId6" cstate="email">
            <a:extLst>
              <a:ext uri="{28A0092B-C50C-407E-A947-70E740481C1C}">
                <a14:useLocalDpi xmlns:a14="http://schemas.microsoft.com/office/drawing/2010/main" val="0"/>
              </a:ext>
            </a:extLst>
          </a:blip>
          <a:srcRect/>
          <a:stretch/>
        </p:blipFill>
        <p:spPr bwMode="auto">
          <a:xfrm>
            <a:off x="12835021" y="16764000"/>
            <a:ext cx="18352565" cy="9740395"/>
          </a:xfrm>
          <a:prstGeom prst="rect">
            <a:avLst/>
          </a:prstGeom>
          <a:noFill/>
          <a:ln>
            <a:noFill/>
          </a:ln>
        </p:spPr>
      </p:pic>
      <p:sp>
        <p:nvSpPr>
          <p:cNvPr id="2" name="TextBox 1"/>
          <p:cNvSpPr txBox="1"/>
          <p:nvPr/>
        </p:nvSpPr>
        <p:spPr>
          <a:xfrm>
            <a:off x="12081749" y="27508200"/>
            <a:ext cx="19541249" cy="1477328"/>
          </a:xfrm>
          <a:prstGeom prst="rect">
            <a:avLst/>
          </a:prstGeom>
          <a:noFill/>
        </p:spPr>
        <p:txBody>
          <a:bodyPr wrap="square" rtlCol="0">
            <a:spAutoFit/>
          </a:bodyPr>
          <a:lstStyle/>
          <a:p>
            <a:r>
              <a:rPr lang="en-US" sz="3000" b="1" dirty="0"/>
              <a:t>Figure 2:  </a:t>
            </a:r>
            <a:r>
              <a:rPr lang="en-US" sz="3000" dirty="0"/>
              <a:t>XMR demonstrating ACCU central line utilization, defined as line days per patient days, per month, excluding patients on chronic milrinone and bivalirudin therapy.</a:t>
            </a:r>
          </a:p>
          <a:p>
            <a:endParaRPr lang="en-US" sz="3000" dirty="0"/>
          </a:p>
        </p:txBody>
      </p:sp>
      <p:graphicFrame>
        <p:nvGraphicFramePr>
          <p:cNvPr id="6" name="Chart 5"/>
          <p:cNvGraphicFramePr/>
          <p:nvPr>
            <p:extLst>
              <p:ext uri="{D42A27DB-BD31-4B8C-83A1-F6EECF244321}">
                <p14:modId xmlns:p14="http://schemas.microsoft.com/office/powerpoint/2010/main" val="1447104495"/>
              </p:ext>
            </p:extLst>
          </p:nvPr>
        </p:nvGraphicFramePr>
        <p:xfrm>
          <a:off x="17720242" y="29001655"/>
          <a:ext cx="10059503" cy="2974326"/>
        </p:xfrm>
        <a:graphic>
          <a:graphicData uri="http://schemas.openxmlformats.org/drawingml/2006/chart">
            <c:chart xmlns:c="http://schemas.openxmlformats.org/drawingml/2006/chart" xmlns:r="http://schemas.openxmlformats.org/officeDocument/2006/relationships" r:id="rId7"/>
          </a:graphicData>
        </a:graphic>
      </p:graphicFrame>
      <p:sp>
        <p:nvSpPr>
          <p:cNvPr id="32" name="TextBox 31"/>
          <p:cNvSpPr txBox="1"/>
          <p:nvPr/>
        </p:nvSpPr>
        <p:spPr>
          <a:xfrm>
            <a:off x="27754628" y="28939559"/>
            <a:ext cx="4025826" cy="3323987"/>
          </a:xfrm>
          <a:prstGeom prst="rect">
            <a:avLst/>
          </a:prstGeom>
          <a:noFill/>
        </p:spPr>
        <p:txBody>
          <a:bodyPr wrap="square" rtlCol="0">
            <a:spAutoFit/>
          </a:bodyPr>
          <a:lstStyle/>
          <a:p>
            <a:r>
              <a:rPr lang="en-US" sz="3000" b="1" dirty="0"/>
              <a:t>Figure 3: </a:t>
            </a:r>
            <a:r>
              <a:rPr lang="en-US" sz="3000" dirty="0"/>
              <a:t>Prevalence of protocols versus standard practices for CVC use across participating centers (n=18, out of 46 surveyed centers)</a:t>
            </a:r>
          </a:p>
        </p:txBody>
      </p:sp>
      <p:sp>
        <p:nvSpPr>
          <p:cNvPr id="37" name="Rounded Rectangle 36"/>
          <p:cNvSpPr/>
          <p:nvPr/>
        </p:nvSpPr>
        <p:spPr bwMode="auto">
          <a:xfrm>
            <a:off x="1462662" y="30862042"/>
            <a:ext cx="8885676" cy="1648721"/>
          </a:xfrm>
          <a:prstGeom prst="roundRect">
            <a:avLst/>
          </a:prstGeom>
          <a:solidFill>
            <a:srgbClr val="E9417B"/>
          </a:solidFill>
          <a:ln w="57150" cap="flat" cmpd="sng" algn="ctr">
            <a:solidFill>
              <a:srgbClr val="9F48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1" fontAlgn="auto" hangingPunct="1">
              <a:spcBef>
                <a:spcPts val="1200"/>
              </a:spcBef>
              <a:spcAft>
                <a:spcPts val="0"/>
              </a:spcAft>
              <a:defRPr/>
            </a:pPr>
            <a:r>
              <a:rPr lang="en-US" sz="3000" dirty="0">
                <a:solidFill>
                  <a:schemeClr val="bg1"/>
                </a:solidFill>
              </a:rPr>
              <a:t>Additionally, a short survey was sent to 46 North American ACCUs to investigate local CVC removal practice.</a:t>
            </a:r>
            <a:r>
              <a:rPr lang="en-US" sz="3000" noProof="1">
                <a:solidFill>
                  <a:schemeClr val="bg1"/>
                </a:solidFill>
              </a:rPr>
              <a:t> </a:t>
            </a:r>
            <a:endParaRPr lang="en-US" sz="3000" dirty="0">
              <a:solidFill>
                <a:schemeClr val="bg1"/>
              </a:solidFill>
            </a:endParaRPr>
          </a:p>
        </p:txBody>
      </p:sp>
      <p:graphicFrame>
        <p:nvGraphicFramePr>
          <p:cNvPr id="38" name="Table 37"/>
          <p:cNvGraphicFramePr>
            <a:graphicFrameLocks noGrp="1"/>
          </p:cNvGraphicFramePr>
          <p:nvPr>
            <p:extLst>
              <p:ext uri="{D42A27DB-BD31-4B8C-83A1-F6EECF244321}">
                <p14:modId xmlns:p14="http://schemas.microsoft.com/office/powerpoint/2010/main" val="1352781226"/>
              </p:ext>
            </p:extLst>
          </p:nvPr>
        </p:nvGraphicFramePr>
        <p:xfrm>
          <a:off x="32385000" y="15391638"/>
          <a:ext cx="11121188" cy="4145280"/>
        </p:xfrm>
        <a:graphic>
          <a:graphicData uri="http://schemas.openxmlformats.org/drawingml/2006/table">
            <a:tbl>
              <a:tblPr firstRow="1" bandRow="1">
                <a:tableStyleId>{5C22544A-7EE6-4342-B048-85BDC9FD1C3A}</a:tableStyleId>
              </a:tblPr>
              <a:tblGrid>
                <a:gridCol w="11121188">
                  <a:extLst>
                    <a:ext uri="{9D8B030D-6E8A-4147-A177-3AD203B41FA5}">
                      <a16:colId xmlns:a16="http://schemas.microsoft.com/office/drawing/2014/main" val="20000"/>
                    </a:ext>
                  </a:extLst>
                </a:gridCol>
              </a:tblGrid>
              <a:tr h="9856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Acknowledgements</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2737780">
                <a:tc>
                  <a:txBody>
                    <a:bodyPr/>
                    <a:lstStyle/>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a:t>The</a:t>
                      </a:r>
                      <a:r>
                        <a:rPr lang="en-US" sz="3000" baseline="0" dirty="0"/>
                        <a:t> James M. Anderson Center for Health Systems Excellence</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dirty="0"/>
                        <a:t>North</a:t>
                      </a:r>
                      <a:r>
                        <a:rPr lang="en-US" sz="3000" baseline="0" dirty="0"/>
                        <a:t> American ACCU survey participants</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baseline="0" dirty="0"/>
                        <a:t>CCHMC ACCU clinicians, patients, and families</a:t>
                      </a:r>
                      <a:endParaRPr lang="en-US" sz="3000"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886401053"/>
              </p:ext>
            </p:extLst>
          </p:nvPr>
        </p:nvGraphicFramePr>
        <p:xfrm>
          <a:off x="32384999" y="5486400"/>
          <a:ext cx="11071926" cy="9060507"/>
        </p:xfrm>
        <a:graphic>
          <a:graphicData uri="http://schemas.openxmlformats.org/drawingml/2006/table">
            <a:tbl>
              <a:tblPr firstRow="1" bandRow="1">
                <a:tableStyleId>{5C22544A-7EE6-4342-B048-85BDC9FD1C3A}</a:tableStyleId>
              </a:tblPr>
              <a:tblGrid>
                <a:gridCol w="11071926">
                  <a:extLst>
                    <a:ext uri="{9D8B030D-6E8A-4147-A177-3AD203B41FA5}">
                      <a16:colId xmlns:a16="http://schemas.microsoft.com/office/drawing/2014/main" val="20000"/>
                    </a:ext>
                  </a:extLst>
                </a:gridCol>
              </a:tblGrid>
              <a:tr h="10283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1" dirty="0">
                          <a:solidFill>
                            <a:srgbClr val="333333"/>
                          </a:solidFill>
                        </a:rPr>
                        <a:t>Conclusion</a:t>
                      </a:r>
                    </a:p>
                  </a:txBody>
                  <a:tcPr marL="457200" marR="457200" marT="274320" marB="274320" anchor="ctr">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solidFill>
                        <a:srgbClr val="B3B3B3"/>
                      </a:solidFill>
                      <a:prstDash val="solid"/>
                      <a:round/>
                      <a:headEnd type="none" w="med" len="med"/>
                      <a:tailEnd type="none" w="med" len="med"/>
                    </a:lnT>
                    <a:lnB w="38100" cap="flat" cmpd="sng" algn="ctr">
                      <a:noFill/>
                      <a:prstDash val="solid"/>
                      <a:round/>
                      <a:headEnd type="none" w="med" len="med"/>
                      <a:tailEnd type="none" w="med" len="med"/>
                    </a:lnB>
                    <a:solidFill>
                      <a:srgbClr val="6EC6EC"/>
                    </a:solidFill>
                  </a:tcPr>
                </a:tc>
                <a:extLst>
                  <a:ext uri="{0D108BD9-81ED-4DB2-BD59-A6C34878D82A}">
                    <a16:rowId xmlns:a16="http://schemas.microsoft.com/office/drawing/2014/main" val="10000"/>
                  </a:ext>
                </a:extLst>
              </a:tr>
              <a:tr h="7963227">
                <a:tc>
                  <a:txBody>
                    <a:bodyPr/>
                    <a:lstStyle/>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In a single center, standardizing practice and situational awareness around CVC use reduced</a:t>
                      </a:r>
                      <a:r>
                        <a:rPr lang="en-US" sz="3000" kern="1200" baseline="0" dirty="0">
                          <a:solidFill>
                            <a:schemeClr val="dk1"/>
                          </a:solidFill>
                          <a:effectLst/>
                          <a:latin typeface="+mn-lt"/>
                          <a:ea typeface="+mn-ea"/>
                          <a:cs typeface="+mn-cs"/>
                        </a:rPr>
                        <a:t> utilization in non-milrinone and bivalirudin patients without a significant increase in need for CVC replacement or peripheral IV complications</a:t>
                      </a:r>
                      <a:endParaRPr lang="en-US" sz="3000" kern="1200" dirty="0">
                        <a:solidFill>
                          <a:schemeClr val="dk1"/>
                        </a:solidFill>
                        <a:effectLst/>
                        <a:latin typeface="+mn-lt"/>
                        <a:ea typeface="+mn-ea"/>
                        <a:cs typeface="+mn-cs"/>
                      </a:endParaRP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CVC removal protocols are infrequent in the ACCU population although</a:t>
                      </a:r>
                      <a:r>
                        <a:rPr lang="en-US" sz="3000" kern="1200" baseline="0" dirty="0">
                          <a:solidFill>
                            <a:schemeClr val="dk1"/>
                          </a:solidFill>
                          <a:effectLst/>
                          <a:latin typeface="+mn-lt"/>
                          <a:ea typeface="+mn-ea"/>
                          <a:cs typeface="+mn-cs"/>
                        </a:rPr>
                        <a:t> e</a:t>
                      </a:r>
                      <a:r>
                        <a:rPr lang="en-US" sz="3000" kern="1200" dirty="0">
                          <a:solidFill>
                            <a:schemeClr val="dk1"/>
                          </a:solidFill>
                          <a:effectLst/>
                          <a:latin typeface="+mn-lt"/>
                          <a:ea typeface="+mn-ea"/>
                          <a:cs typeface="+mn-cs"/>
                        </a:rPr>
                        <a:t>fforts towards standardized practices for CVC</a:t>
                      </a:r>
                      <a:r>
                        <a:rPr lang="en-US" sz="3000" kern="1200" baseline="0" dirty="0">
                          <a:solidFill>
                            <a:schemeClr val="dk1"/>
                          </a:solidFill>
                          <a:effectLst/>
                          <a:latin typeface="+mn-lt"/>
                          <a:ea typeface="+mn-ea"/>
                          <a:cs typeface="+mn-cs"/>
                        </a:rPr>
                        <a:t> care are much more prevalent</a:t>
                      </a:r>
                      <a:r>
                        <a:rPr lang="en-US" sz="3000" kern="1200" dirty="0">
                          <a:solidFill>
                            <a:schemeClr val="dk1"/>
                          </a:solidFill>
                          <a:effectLst/>
                          <a:latin typeface="+mn-lt"/>
                          <a:ea typeface="+mn-ea"/>
                          <a:cs typeface="+mn-cs"/>
                        </a:rPr>
                        <a:t> </a:t>
                      </a:r>
                    </a:p>
                    <a:p>
                      <a:pPr marL="457200" marR="0"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Further improvement efforts are needed to:</a:t>
                      </a:r>
                    </a:p>
                    <a:p>
                      <a:pPr marL="914400" marR="0" lvl="1"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S</a:t>
                      </a:r>
                      <a:r>
                        <a:rPr lang="en-US" sz="3000" kern="1200" baseline="0" dirty="0">
                          <a:solidFill>
                            <a:schemeClr val="dk1"/>
                          </a:solidFill>
                          <a:effectLst/>
                          <a:latin typeface="+mn-lt"/>
                          <a:ea typeface="+mn-ea"/>
                          <a:cs typeface="+mn-cs"/>
                        </a:rPr>
                        <a:t>tandardize </a:t>
                      </a:r>
                      <a:r>
                        <a:rPr lang="en-US" sz="3000" kern="1200" dirty="0">
                          <a:solidFill>
                            <a:schemeClr val="dk1"/>
                          </a:solidFill>
                          <a:effectLst/>
                          <a:latin typeface="+mn-lt"/>
                          <a:ea typeface="+mn-ea"/>
                          <a:cs typeface="+mn-cs"/>
                        </a:rPr>
                        <a:t>CVC utilization and removal practices across all patient</a:t>
                      </a:r>
                      <a:r>
                        <a:rPr lang="en-US" sz="3000" kern="1200" baseline="0" dirty="0">
                          <a:solidFill>
                            <a:schemeClr val="dk1"/>
                          </a:solidFill>
                          <a:effectLst/>
                          <a:latin typeface="+mn-lt"/>
                          <a:ea typeface="+mn-ea"/>
                          <a:cs typeface="+mn-cs"/>
                        </a:rPr>
                        <a:t> populations</a:t>
                      </a:r>
                      <a:endParaRPr lang="en-US" sz="3000" kern="1200" dirty="0">
                        <a:solidFill>
                          <a:schemeClr val="dk1"/>
                        </a:solidFill>
                        <a:effectLst/>
                        <a:latin typeface="+mn-lt"/>
                        <a:ea typeface="+mn-ea"/>
                        <a:cs typeface="+mn-cs"/>
                      </a:endParaRPr>
                    </a:p>
                    <a:p>
                      <a:pPr marL="914400" marR="0" lvl="1" indent="-45720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en-US" sz="3000" kern="1200" dirty="0">
                          <a:solidFill>
                            <a:schemeClr val="dk1"/>
                          </a:solidFill>
                          <a:effectLst/>
                          <a:latin typeface="+mn-lt"/>
                          <a:ea typeface="+mn-ea"/>
                          <a:cs typeface="+mn-cs"/>
                        </a:rPr>
                        <a:t>Establish any association between use of CVC removal protocols and reduction of CVC-related complications. </a:t>
                      </a:r>
                      <a:endParaRPr lang="en-US" sz="3000" dirty="0"/>
                    </a:p>
                  </a:txBody>
                  <a:tcPr marL="457200" marR="457200" marT="457200" marB="457200">
                    <a:lnL w="38100" cap="flat" cmpd="sng" algn="ctr">
                      <a:solidFill>
                        <a:srgbClr val="B3B3B3"/>
                      </a:solidFill>
                      <a:prstDash val="solid"/>
                      <a:round/>
                      <a:headEnd type="none" w="med" len="med"/>
                      <a:tailEnd type="none" w="med" len="med"/>
                    </a:lnL>
                    <a:lnR w="38100" cap="flat" cmpd="sng" algn="ctr">
                      <a:solidFill>
                        <a:srgbClr val="B3B3B3"/>
                      </a:solidFill>
                      <a:prstDash val="solid"/>
                      <a:round/>
                      <a:headEnd type="none" w="med" len="med"/>
                      <a:tailEnd type="none" w="med" len="med"/>
                    </a:lnR>
                    <a:lnT w="38100" cap="flat" cmpd="sng" algn="ctr">
                      <a:noFill/>
                      <a:prstDash val="solid"/>
                      <a:round/>
                      <a:headEnd type="none" w="med" len="med"/>
                      <a:tailEnd type="none" w="med" len="med"/>
                    </a:lnT>
                    <a:lnB w="38100" cap="flat" cmpd="sng" algn="ctr">
                      <a:solidFill>
                        <a:srgbClr val="B3B3B3"/>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pSp>
        <p:nvGrpSpPr>
          <p:cNvPr id="4" name="Group 3"/>
          <p:cNvGrpSpPr/>
          <p:nvPr/>
        </p:nvGrpSpPr>
        <p:grpSpPr>
          <a:xfrm>
            <a:off x="11319749" y="26441400"/>
            <a:ext cx="19923121" cy="1578624"/>
            <a:chOff x="41597179" y="24057239"/>
            <a:chExt cx="19923121" cy="1578624"/>
          </a:xfrm>
        </p:grpSpPr>
        <p:pic>
          <p:nvPicPr>
            <p:cNvPr id="25" name="Picture 24"/>
            <p:cNvPicPr/>
            <p:nvPr/>
          </p:nvPicPr>
          <p:blipFill rotWithShape="1">
            <a:blip r:embed="rId8" cstate="email">
              <a:extLst>
                <a:ext uri="{28A0092B-C50C-407E-A947-70E740481C1C}">
                  <a14:useLocalDpi xmlns:a14="http://schemas.microsoft.com/office/drawing/2010/main" val="0"/>
                </a:ext>
              </a:extLst>
            </a:blip>
            <a:srcRect/>
            <a:stretch/>
          </p:blipFill>
          <p:spPr bwMode="auto">
            <a:xfrm>
              <a:off x="41605200" y="24057239"/>
              <a:ext cx="19915100" cy="491253"/>
            </a:xfrm>
            <a:prstGeom prst="rect">
              <a:avLst/>
            </a:prstGeom>
            <a:noFill/>
            <a:ln>
              <a:noFill/>
            </a:ln>
          </p:spPr>
        </p:pic>
        <p:pic>
          <p:nvPicPr>
            <p:cNvPr id="28" name="Picture 27"/>
            <p:cNvPicPr/>
            <p:nvPr/>
          </p:nvPicPr>
          <p:blipFill rotWithShape="1">
            <a:blip r:embed="rId9" cstate="email">
              <a:extLst>
                <a:ext uri="{28A0092B-C50C-407E-A947-70E740481C1C}">
                  <a14:useLocalDpi xmlns:a14="http://schemas.microsoft.com/office/drawing/2010/main" val="0"/>
                </a:ext>
              </a:extLst>
            </a:blip>
            <a:srcRect/>
            <a:stretch/>
          </p:blipFill>
          <p:spPr bwMode="auto">
            <a:xfrm>
              <a:off x="41597179" y="24629957"/>
              <a:ext cx="19915100" cy="1005906"/>
            </a:xfrm>
            <a:prstGeom prst="rect">
              <a:avLst/>
            </a:prstGeom>
            <a:noFill/>
            <a:ln>
              <a:noFill/>
            </a:ln>
          </p:spPr>
        </p:pic>
      </p:grpSp>
      <p:pic>
        <p:nvPicPr>
          <p:cNvPr id="9" name="Picture 8"/>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4893691" y="6953436"/>
            <a:ext cx="16341158" cy="9990778"/>
          </a:xfrm>
          <a:prstGeom prst="rect">
            <a:avLst/>
          </a:prstGeom>
        </p:spPr>
      </p:pic>
      <p:sp>
        <p:nvSpPr>
          <p:cNvPr id="73" name="TextBox 72"/>
          <p:cNvSpPr txBox="1"/>
          <p:nvPr/>
        </p:nvSpPr>
        <p:spPr>
          <a:xfrm>
            <a:off x="12223375" y="9690747"/>
            <a:ext cx="3169025" cy="2862322"/>
          </a:xfrm>
          <a:prstGeom prst="rect">
            <a:avLst/>
          </a:prstGeom>
          <a:noFill/>
        </p:spPr>
        <p:txBody>
          <a:bodyPr wrap="square" rtlCol="0">
            <a:spAutoFit/>
          </a:bodyPr>
          <a:lstStyle/>
          <a:p>
            <a:r>
              <a:rPr lang="en-US" sz="3000" b="1" dirty="0"/>
              <a:t>Figure 1: </a:t>
            </a:r>
            <a:r>
              <a:rPr lang="en-US" sz="3000" dirty="0"/>
              <a:t>CCHMC ACCU Central Line Removal Standardization Protocol. </a:t>
            </a:r>
          </a:p>
        </p:txBody>
      </p:sp>
      <p:cxnSp>
        <p:nvCxnSpPr>
          <p:cNvPr id="11" name="Straight Connector 10"/>
          <p:cNvCxnSpPr/>
          <p:nvPr/>
        </p:nvCxnSpPr>
        <p:spPr bwMode="auto">
          <a:xfrm>
            <a:off x="12344400" y="28651200"/>
            <a:ext cx="18928549" cy="0"/>
          </a:xfrm>
          <a:prstGeom prst="line">
            <a:avLst/>
          </a:prstGeom>
          <a:solidFill>
            <a:schemeClr val="accent1"/>
          </a:solidFill>
          <a:ln w="101600" cap="flat" cmpd="sng" algn="ctr">
            <a:solidFill>
              <a:srgbClr val="76BE43"/>
            </a:solidFill>
            <a:prstDash val="sysDot"/>
            <a:round/>
            <a:headEnd type="none" w="med" len="med"/>
            <a:tailEnd type="none" w="med" len="med"/>
          </a:ln>
          <a:effectLst/>
        </p:spPr>
      </p:cxnSp>
      <p:graphicFrame>
        <p:nvGraphicFramePr>
          <p:cNvPr id="13" name="Diagram 12"/>
          <p:cNvGraphicFramePr/>
          <p:nvPr>
            <p:extLst>
              <p:ext uri="{D42A27DB-BD31-4B8C-83A1-F6EECF244321}">
                <p14:modId xmlns:p14="http://schemas.microsoft.com/office/powerpoint/2010/main" val="3841202769"/>
              </p:ext>
            </p:extLst>
          </p:nvPr>
        </p:nvGraphicFramePr>
        <p:xfrm>
          <a:off x="-319857" y="20893856"/>
          <a:ext cx="12450714" cy="9667904"/>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14" name="Rounded Rectangle 13"/>
          <p:cNvSpPr/>
          <p:nvPr/>
        </p:nvSpPr>
        <p:spPr bwMode="auto">
          <a:xfrm>
            <a:off x="12341343" y="28879800"/>
            <a:ext cx="4956057" cy="3387132"/>
          </a:xfrm>
          <a:prstGeom prst="roundRect">
            <a:avLst/>
          </a:prstGeom>
          <a:solidFill>
            <a:srgbClr val="CD569B"/>
          </a:solidFill>
          <a:ln w="9525" cap="flat" cmpd="sng" algn="ctr">
            <a:solidFill>
              <a:srgbClr val="9F4879"/>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dirty="0">
                <a:solidFill>
                  <a:schemeClr val="bg1"/>
                </a:solidFill>
                <a:ea typeface="ＭＳ Ｐゴシック" pitchFamily="-109" charset="-128"/>
              </a:rPr>
              <a:t>No changes were seen in balancing measures. 5 CVCs needed to be replaced within 7 days due to changes in medical condition. There were no changes in peripheral IV infiltration rate. </a:t>
            </a:r>
            <a:endParaRPr kumimoji="0" lang="en-US" sz="2800" b="0" i="0" u="none" strike="noStrike" cap="none" normalizeH="0" baseline="0" dirty="0">
              <a:ln>
                <a:noFill/>
              </a:ln>
              <a:solidFill>
                <a:schemeClr val="bg1"/>
              </a:solidFill>
              <a:effectLst/>
              <a:ea typeface="ＭＳ Ｐゴシック" pitchFamily="-109" charset="-128"/>
            </a:endParaRPr>
          </a:p>
        </p:txBody>
      </p:sp>
      <p:cxnSp>
        <p:nvCxnSpPr>
          <p:cNvPr id="74" name="Straight Connector 73"/>
          <p:cNvCxnSpPr/>
          <p:nvPr/>
        </p:nvCxnSpPr>
        <p:spPr bwMode="auto">
          <a:xfrm flipV="1">
            <a:off x="17606754" y="28795252"/>
            <a:ext cx="0" cy="3387132"/>
          </a:xfrm>
          <a:prstGeom prst="line">
            <a:avLst/>
          </a:prstGeom>
          <a:solidFill>
            <a:schemeClr val="accent1"/>
          </a:solidFill>
          <a:ln w="101600" cap="flat" cmpd="sng" algn="ctr">
            <a:solidFill>
              <a:srgbClr val="76BE43"/>
            </a:solidFill>
            <a:prstDash val="sysDot"/>
            <a:round/>
            <a:headEnd type="none" w="med" len="med"/>
            <a:tailEnd type="none" w="med" len="med"/>
          </a:ln>
          <a:effectLst/>
        </p:spPr>
      </p:cxnSp>
      <p:pic>
        <p:nvPicPr>
          <p:cNvPr id="3" name="Rodts_ACCU Line Use Poster">
            <a:hlinkClick r:id="" action="ppaction://media"/>
            <a:extLst>
              <a:ext uri="{FF2B5EF4-FFF2-40B4-BE49-F238E27FC236}">
                <a16:creationId xmlns:a16="http://schemas.microsoft.com/office/drawing/2014/main" id="{D256FBF0-1CCA-45F6-A612-D45C83A0FD5E}"/>
              </a:ext>
            </a:extLst>
          </p:cNvPr>
          <p:cNvPicPr>
            <a:picLocks noChangeAspect="1"/>
          </p:cNvPicPr>
          <p:nvPr>
            <a:audioFile r:link="rId2"/>
            <p:extLst>
              <p:ext uri="{DAA4B4D4-6D71-4841-9C94-3DE7FCFB9230}">
                <p14:media xmlns:p14="http://schemas.microsoft.com/office/powerpoint/2010/main" r:embed="rId1"/>
              </p:ext>
            </p:extLst>
          </p:nvPr>
        </p:nvPicPr>
        <p:blipFill>
          <a:blip r:embed="rId16"/>
          <a:stretch>
            <a:fillRect/>
          </a:stretch>
        </p:blipFill>
        <p:spPr>
          <a:xfrm>
            <a:off x="37932173" y="30399107"/>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8649"/>
    </mc:Choice>
    <mc:Fallback xmlns="">
      <p:transition spd="slow" advTm="21864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733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3674840b-ab47-4858-9870-e47f2be3ad0c"/>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0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5D1195D93084FACA942390DD3657A" ma:contentTypeVersion="13" ma:contentTypeDescription="Create a new document." ma:contentTypeScope="" ma:versionID="c8488a326bdfb4bd4a547b7be07750ca">
  <xsd:schema xmlns:xsd="http://www.w3.org/2001/XMLSchema" xmlns:xs="http://www.w3.org/2001/XMLSchema" xmlns:p="http://schemas.microsoft.com/office/2006/metadata/properties" xmlns:ns2="cc7bf1bc-6afd-4647-bc25-98fc8e840eed" xmlns:ns3="307597ac-5fd1-4a42-8c3b-cfc02fc39c1e" targetNamespace="http://schemas.microsoft.com/office/2006/metadata/properties" ma:root="true" ma:fieldsID="225a8215f3ea683aca8f7379546f4d58" ns2:_="" ns3:_="">
    <xsd:import namespace="cc7bf1bc-6afd-4647-bc25-98fc8e840eed"/>
    <xsd:import namespace="307597ac-5fd1-4a42-8c3b-cfc02fc39c1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AutoKeyPoints" minOccurs="0"/>
                <xsd:element ref="ns2:MediaServiceKeyPoint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7bf1bc-6afd-4647-bc25-98fc8e840e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eabcfe3-6ca4-44ec-8978-38926539f7f5" ma:termSetId="09814cd3-568e-fe90-9814-8d621ff8fb84" ma:anchorId="fba54fb3-c3e1-fe81-a776-ca4b69148c4d" ma:open="true" ma:isKeyword="false">
      <xsd:complexType>
        <xsd:sequence>
          <xsd:element ref="pc:Terms" minOccurs="0" maxOccurs="1"/>
        </xsd:sequence>
      </xsd:complex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7597ac-5fd1-4a42-8c3b-cfc02fc39c1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D1558C5-621E-4296-BD2A-FC5DB9D0C55A}" ma:internalName="TaxCatchAll" ma:showField="CatchAllData" ma:web="{fb36d835-f838-415a-b3bd-5b716114de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c7bf1bc-6afd-4647-bc25-98fc8e840eed">
      <Terms xmlns="http://schemas.microsoft.com/office/infopath/2007/PartnerControls"/>
    </lcf76f155ced4ddcb4097134ff3c332f>
    <TaxCatchAll xmlns="307597ac-5fd1-4a42-8c3b-cfc02fc39c1e" xsi:nil="true"/>
  </documentManagement>
</p:properties>
</file>

<file path=customXml/itemProps1.xml><?xml version="1.0" encoding="utf-8"?>
<ds:datastoreItem xmlns:ds="http://schemas.openxmlformats.org/officeDocument/2006/customXml" ds:itemID="{8E5D6AED-DC48-4512-826F-1D933F9ECE72}">
  <ds:schemaRefs>
    <ds:schemaRef ds:uri="http://schemas.microsoft.com/sharepoint/v3/contenttype/forms"/>
  </ds:schemaRefs>
</ds:datastoreItem>
</file>

<file path=customXml/itemProps2.xml><?xml version="1.0" encoding="utf-8"?>
<ds:datastoreItem xmlns:ds="http://schemas.openxmlformats.org/officeDocument/2006/customXml" ds:itemID="{688EF4F5-3CBA-4645-8DFA-09F9A4548F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7bf1bc-6afd-4647-bc25-98fc8e840eed"/>
    <ds:schemaRef ds:uri="307597ac-5fd1-4a42-8c3b-cfc02fc39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90B694-0A74-4056-B3B1-881D5EAEC73B}">
  <ds:schemaRefs>
    <ds:schemaRef ds:uri="http://schemas.microsoft.com/office/2006/metadata/properties"/>
    <ds:schemaRef ds:uri="http://schemas.microsoft.com/office/infopath/2007/PartnerControls"/>
    <ds:schemaRef ds:uri="cc7bf1bc-6afd-4647-bc25-98fc8e840eed"/>
    <ds:schemaRef ds:uri="307597ac-5fd1-4a42-8c3b-cfc02fc39c1e"/>
  </ds:schemaRefs>
</ds:datastoreItem>
</file>

<file path=docProps/app.xml><?xml version="1.0" encoding="utf-8"?>
<Properties xmlns="http://schemas.openxmlformats.org/officeDocument/2006/extended-properties" xmlns:vt="http://schemas.openxmlformats.org/officeDocument/2006/docPropsVTypes">
  <Template/>
  <TotalTime>1309</TotalTime>
  <Words>597</Words>
  <Application>Microsoft Office PowerPoint</Application>
  <PresentationFormat>Custom</PresentationFormat>
  <Paragraphs>63</Paragraphs>
  <Slides>1</Slides>
  <Notes>1</Notes>
  <HiddenSlides>0</HiddenSlides>
  <MMClips>1</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vt:i4>
      </vt:variant>
    </vt:vector>
  </HeadingPairs>
  <TitlesOfParts>
    <vt:vector size="3" baseType="lpstr">
      <vt:lpstr>Arial</vt:lpstr>
      <vt:lpstr>Blank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ResearchPstr_Grn-3_48x36</dc:title>
  <dc:subject>&amp;lt;p&amp;gt;Heading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subject>
  <dc:creator>Pamela Seymour</dc:creator>
  <cp:keywords/>
  <dc:description>&amp;lt;p&amp;gt;Heading Lorem ipsum dolor sit amet, consectetuer adipiscing elit, sed diam nonummy nibh euismod tincidunt ut laoreet dolore magna aliquam erat volutpat.  Ut wisi enim ad minim veniam. Lorem ipsum dolor sit amet, consectetuer adipiscing elit, sed diam nonummy nibh euismod tincidunt ut laoreet dolore magna aliquam erat v&amp;lt;/p&amp;gt;</dc:description>
  <cp:lastModifiedBy>Craig</cp:lastModifiedBy>
  <cp:revision>70</cp:revision>
  <dcterms:created xsi:type="dcterms:W3CDTF">2009-08-20T20:50:05Z</dcterms:created>
  <dcterms:modified xsi:type="dcterms:W3CDTF">2022-04-27T22:15:53Z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ktContentLanguage">
    <vt:i4>1033</vt:i4>
  </property>
  <property fmtid="{D5CDD505-2E9C-101B-9397-08002B2CF9AE}" pid="3" name="EktQuickLink">
    <vt:lpwstr>DownloadAsset.aspx?id=24817</vt:lpwstr>
  </property>
  <property fmtid="{D5CDD505-2E9C-101B-9397-08002B2CF9AE}" pid="4" name="EktContentType">
    <vt:i4>101</vt:i4>
  </property>
  <property fmtid="{D5CDD505-2E9C-101B-9397-08002B2CF9AE}" pid="5" name="EktContentSubType">
    <vt:i4>0</vt:i4>
  </property>
  <property fmtid="{D5CDD505-2E9C-101B-9397-08002B2CF9AE}" pid="6" name="EktFolderName">
    <vt:lpwstr/>
  </property>
  <property fmtid="{D5CDD505-2E9C-101B-9397-08002B2CF9AE}" pid="7" name="EktCmsPath">
    <vt:lpwstr>&amp;lt;p&amp;gt;Heading Lorem ipsum dolor sit amet, consectetuer adipiscing elit, sed diam nonummy nibh euismod tincidunt ut laoreet dolore magna aliquam erat volutpat.  Ut wisi enim ad minim veniam. Lorem ipsum dolor sit amet, consectetuer adipiscing elit, sed </vt:lpwstr>
  </property>
  <property fmtid="{D5CDD505-2E9C-101B-9397-08002B2CF9AE}" pid="8" name="EktExpiryType">
    <vt:i4>1</vt:i4>
  </property>
  <property fmtid="{D5CDD505-2E9C-101B-9397-08002B2CF9AE}" pid="9" name="EktDateCreated">
    <vt:filetime>2012-01-03T16:56:00Z</vt:filetime>
  </property>
  <property fmtid="{D5CDD505-2E9C-101B-9397-08002B2CF9AE}" pid="10" name="EktDateModified">
    <vt:filetime>2012-01-03T16:56:00Z</vt:filetime>
  </property>
  <property fmtid="{D5CDD505-2E9C-101B-9397-08002B2CF9AE}" pid="11" name="EktTaxCategory">
    <vt:lpwstr/>
  </property>
  <property fmtid="{D5CDD505-2E9C-101B-9397-08002B2CF9AE}" pid="12" name="EktCmsSize">
    <vt:i4>150528</vt:i4>
  </property>
  <property fmtid="{D5CDD505-2E9C-101B-9397-08002B2CF9AE}" pid="13" name="EktSearchable">
    <vt:i4>1</vt:i4>
  </property>
  <property fmtid="{D5CDD505-2E9C-101B-9397-08002B2CF9AE}" pid="14" name="EktEDescription">
    <vt:lpwstr>Summary &amp;lt;p&amp;gt;Heading Lorem ipsum dolor sit amet, consectetuer adipiscing elit, sed diam nonummy nibh euismod tincidunt ut laoreet dolore magna aliquam erat volutpat.  Ut wisi enim ad minim veniam. Lorem ipsum dolor sit amet, consectetuer adipiscing el</vt:lpwstr>
  </property>
  <property fmtid="{D5CDD505-2E9C-101B-9397-08002B2CF9AE}" pid="15" name="ContentTypeId">
    <vt:lpwstr>0x0101009445D1195D93084FACA942390DD3657A</vt:lpwstr>
  </property>
</Properties>
</file>