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6"/>
  </p:notesMasterIdLst>
  <p:sldIdLst>
    <p:sldId id="256" r:id="rId5"/>
  </p:sldIdLst>
  <p:sldSz cx="39014400" cy="21945600"/>
  <p:notesSz cx="7004050" cy="9283700"/>
  <p:embeddedFontLs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Open Sans" panose="020B0606030504020204" pitchFamily="34" charset="0"/>
      <p:regular r:id="rId13"/>
      <p:bold r:id="rId14"/>
      <p:italic r:id="rId15"/>
      <p:boldItalic r:id="rId16"/>
    </p:embeddedFont>
    <p:embeddedFont>
      <p:font typeface="Open Sans ExtraBold" panose="020B0906030804020204" pitchFamily="34" charset="0"/>
      <p:bold r:id="rId17"/>
      <p:italic r:id="rId18"/>
      <p:boldItalic r:id="rId19"/>
    </p:embeddedFont>
  </p:embeddedFontLst>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000000"/>
          </p15:clr>
        </p15:guide>
        <p15:guide id="2" pos="12288" userDrawn="1">
          <p15:clr>
            <a:srgbClr val="000000"/>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g2gXy5oVo+YtjnVpeexyn+yVD5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5290"/>
    <a:srgbClr val="457BDF"/>
    <a:srgbClr val="FE3A07"/>
    <a:srgbClr val="FF0000"/>
    <a:srgbClr val="D60001"/>
    <a:srgbClr val="EC070A"/>
    <a:srgbClr val="D6090A"/>
    <a:srgbClr val="3758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B87903-DB75-4BFE-B6A2-210C194FF42A}">
  <a:tblStyle styleId="{A3B87903-DB75-4BFE-B6A2-210C194FF42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4"/>
    <p:restoredTop sz="95680"/>
  </p:normalViewPr>
  <p:slideViewPr>
    <p:cSldViewPr snapToGrid="0">
      <p:cViewPr varScale="1">
        <p:scale>
          <a:sx n="46" d="100"/>
          <a:sy n="46" d="100"/>
        </p:scale>
        <p:origin x="60" y="420"/>
      </p:cViewPr>
      <p:guideLst>
        <p:guide orient="horz" pos="6912"/>
        <p:guide pos="12288"/>
      </p:guideLst>
    </p:cSldViewPr>
  </p:slideViewPr>
  <p:notesTextViewPr>
    <p:cViewPr>
      <p:scale>
        <a:sx n="1" d="1"/>
        <a:sy n="1" d="1"/>
      </p:scale>
      <p:origin x="0" y="0"/>
    </p:cViewPr>
  </p:notesTextViewPr>
  <p:notesViewPr>
    <p:cSldViewPr snapToGrid="0">
      <p:cViewPr varScale="1">
        <p:scale>
          <a:sx n="80" d="100"/>
          <a:sy n="80" d="100"/>
        </p:scale>
        <p:origin x="324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customXml" Target="../customXml/item3.xml"/><Relationship Id="rId21" Type="http://customschemas.google.com/relationships/presentationmetadata" Target="meta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9.fntdata"/><Relationship Id="rId23" Type="http://schemas.openxmlformats.org/officeDocument/2006/relationships/viewProps" Target="view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liciakleinhans\Google%20Drive\BCM:TCH\Scholarship\Second%20Opinion%20Project\Data\Second%20Opinion%20PDSA%20cycle%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liciakleinhans\Google%20Drive\BCM:TCH\Scholarship\Second%20Opinion%20Project\Data\Second%20Opinion%20PDSA%20cycle%20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aliciakleinhans\Google%20Drive\BCM:TCH\Scholarship\Second%20Opinion%20Project\Data\Second%20Opinion%20PDSA%20cycle%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aliciakleinhans\Google%20Drive\BCM:TCH\Scholarship\Second%20Opinion%20Project\Data\Second%20Opinion%20PDSA%20cycle%20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aliciakleinhans\Google%20Drive\BCM:TCH\Scholarship\Second%20Opinion%20Project\Data\Second%20Opinion%20PDSA%20cycle%202(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aliciakleinhans\Google%20Drive\BCM:TCH\Scholarship\Second%20Opinion%20Project\Data\Second%20Opinion%20PDSA%20cycle%202(2).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7150" cap="rnd">
              <a:solidFill>
                <a:srgbClr val="315290"/>
              </a:solidFill>
              <a:round/>
            </a:ln>
            <a:effectLst/>
          </c:spPr>
          <c:marker>
            <c:symbol val="none"/>
          </c:marker>
          <c:val>
            <c:numRef>
              <c:f>Statistics!$C$48:$C$67</c:f>
              <c:numCache>
                <c:formatCode>General</c:formatCode>
                <c:ptCount val="20"/>
                <c:pt idx="0">
                  <c:v>2</c:v>
                </c:pt>
                <c:pt idx="1">
                  <c:v>3</c:v>
                </c:pt>
                <c:pt idx="2">
                  <c:v>4</c:v>
                </c:pt>
                <c:pt idx="3">
                  <c:v>5</c:v>
                </c:pt>
                <c:pt idx="4">
                  <c:v>0</c:v>
                </c:pt>
                <c:pt idx="5">
                  <c:v>1</c:v>
                </c:pt>
                <c:pt idx="6">
                  <c:v>1</c:v>
                </c:pt>
                <c:pt idx="7">
                  <c:v>0</c:v>
                </c:pt>
                <c:pt idx="8">
                  <c:v>3</c:v>
                </c:pt>
                <c:pt idx="9">
                  <c:v>1</c:v>
                </c:pt>
                <c:pt idx="10">
                  <c:v>1</c:v>
                </c:pt>
                <c:pt idx="11">
                  <c:v>1</c:v>
                </c:pt>
                <c:pt idx="12">
                  <c:v>3</c:v>
                </c:pt>
                <c:pt idx="13">
                  <c:v>0</c:v>
                </c:pt>
                <c:pt idx="14">
                  <c:v>4</c:v>
                </c:pt>
                <c:pt idx="15">
                  <c:v>1</c:v>
                </c:pt>
              </c:numCache>
            </c:numRef>
          </c:val>
          <c:smooth val="0"/>
          <c:extLst>
            <c:ext xmlns:c16="http://schemas.microsoft.com/office/drawing/2014/chart" uri="{C3380CC4-5D6E-409C-BE32-E72D297353CC}">
              <c16:uniqueId val="{00000000-462E-9344-BAA5-F6C70DE78DEB}"/>
            </c:ext>
          </c:extLst>
        </c:ser>
        <c:ser>
          <c:idx val="1"/>
          <c:order val="1"/>
          <c:spPr>
            <a:ln w="57150" cap="rnd">
              <a:solidFill>
                <a:schemeClr val="accent2"/>
              </a:solidFill>
              <a:round/>
            </a:ln>
            <a:effectLst/>
          </c:spPr>
          <c:marker>
            <c:symbol val="none"/>
          </c:marker>
          <c:trendline>
            <c:spPr>
              <a:ln w="57150" cap="rnd">
                <a:solidFill>
                  <a:schemeClr val="accent2"/>
                </a:solidFill>
                <a:prstDash val="sysDot"/>
              </a:ln>
              <a:effectLst/>
            </c:spPr>
            <c:trendlineType val="linear"/>
            <c:dispRSqr val="0"/>
            <c:dispEq val="0"/>
          </c:trendline>
          <c:val>
            <c:numRef>
              <c:f>Statistics!$D$48:$D$67</c:f>
              <c:numCache>
                <c:formatCode>General</c:formatCode>
                <c:ptCount val="20"/>
                <c:pt idx="0">
                  <c:v>0</c:v>
                </c:pt>
                <c:pt idx="1">
                  <c:v>5</c:v>
                </c:pt>
                <c:pt idx="2">
                  <c:v>0</c:v>
                </c:pt>
                <c:pt idx="3">
                  <c:v>4</c:v>
                </c:pt>
                <c:pt idx="4">
                  <c:v>5</c:v>
                </c:pt>
                <c:pt idx="5">
                  <c:v>3</c:v>
                </c:pt>
                <c:pt idx="6">
                  <c:v>0</c:v>
                </c:pt>
                <c:pt idx="7">
                  <c:v>0</c:v>
                </c:pt>
                <c:pt idx="8">
                  <c:v>0</c:v>
                </c:pt>
                <c:pt idx="9">
                  <c:v>0</c:v>
                </c:pt>
                <c:pt idx="10">
                  <c:v>1</c:v>
                </c:pt>
                <c:pt idx="11">
                  <c:v>4</c:v>
                </c:pt>
                <c:pt idx="12">
                  <c:v>0</c:v>
                </c:pt>
                <c:pt idx="13">
                  <c:v>0</c:v>
                </c:pt>
                <c:pt idx="14">
                  <c:v>1</c:v>
                </c:pt>
                <c:pt idx="15">
                  <c:v>3</c:v>
                </c:pt>
                <c:pt idx="16">
                  <c:v>0</c:v>
                </c:pt>
                <c:pt idx="17">
                  <c:v>1</c:v>
                </c:pt>
                <c:pt idx="18">
                  <c:v>0</c:v>
                </c:pt>
                <c:pt idx="19">
                  <c:v>0</c:v>
                </c:pt>
              </c:numCache>
            </c:numRef>
          </c:val>
          <c:smooth val="0"/>
          <c:extLst>
            <c:ext xmlns:c16="http://schemas.microsoft.com/office/drawing/2014/chart" uri="{C3380CC4-5D6E-409C-BE32-E72D297353CC}">
              <c16:uniqueId val="{00000002-462E-9344-BAA5-F6C70DE78DEB}"/>
            </c:ext>
          </c:extLst>
        </c:ser>
        <c:dLbls>
          <c:showLegendKey val="0"/>
          <c:showVal val="0"/>
          <c:showCatName val="0"/>
          <c:showSerName val="0"/>
          <c:showPercent val="0"/>
          <c:showBubbleSize val="0"/>
        </c:dLbls>
        <c:smooth val="0"/>
        <c:axId val="992593184"/>
        <c:axId val="1054125344"/>
      </c:lineChart>
      <c:catAx>
        <c:axId val="99259318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4125344"/>
        <c:crosses val="autoZero"/>
        <c:auto val="1"/>
        <c:lblAlgn val="ctr"/>
        <c:lblOffset val="100"/>
        <c:noMultiLvlLbl val="0"/>
      </c:catAx>
      <c:valAx>
        <c:axId val="105412534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t>Business</a:t>
                </a:r>
                <a:r>
                  <a:rPr lang="en-US" sz="1400" baseline="0" dirty="0"/>
                  <a:t> Days</a:t>
                </a:r>
                <a:endParaRPr lang="en-US" sz="14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2593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lineChart>
        <c:grouping val="standard"/>
        <c:varyColors val="0"/>
        <c:ser>
          <c:idx val="0"/>
          <c:order val="0"/>
          <c:spPr>
            <a:ln w="28575" cap="rnd">
              <a:solidFill>
                <a:srgbClr val="C00000"/>
              </a:solidFill>
              <a:round/>
            </a:ln>
            <a:effectLst/>
          </c:spPr>
          <c:marker>
            <c:symbol val="none"/>
          </c:marker>
          <c:dPt>
            <c:idx val="3"/>
            <c:marker>
              <c:symbol val="none"/>
            </c:marker>
            <c:bubble3D val="0"/>
            <c:spPr>
              <a:ln w="57150" cap="rnd">
                <a:solidFill>
                  <a:srgbClr val="C00000"/>
                </a:solidFill>
                <a:round/>
              </a:ln>
              <a:effectLst/>
            </c:spPr>
            <c:extLst>
              <c:ext xmlns:c16="http://schemas.microsoft.com/office/drawing/2014/chart" uri="{C3380CC4-5D6E-409C-BE32-E72D297353CC}">
                <c16:uniqueId val="{00000003-F599-2F44-B860-13F0AEE80750}"/>
              </c:ext>
            </c:extLst>
          </c:dPt>
          <c:val>
            <c:numRef>
              <c:f>Statistics!$J$48:$J$68</c:f>
              <c:numCache>
                <c:formatCode>General</c:formatCode>
                <c:ptCount val="21"/>
                <c:pt idx="0">
                  <c:v>2</c:v>
                </c:pt>
                <c:pt idx="1">
                  <c:v>3</c:v>
                </c:pt>
                <c:pt idx="2">
                  <c:v>4</c:v>
                </c:pt>
                <c:pt idx="3">
                  <c:v>6</c:v>
                </c:pt>
                <c:pt idx="4">
                  <c:v>1</c:v>
                </c:pt>
                <c:pt idx="5">
                  <c:v>1</c:v>
                </c:pt>
                <c:pt idx="6">
                  <c:v>0</c:v>
                </c:pt>
                <c:pt idx="7">
                  <c:v>3</c:v>
                </c:pt>
                <c:pt idx="8">
                  <c:v>1</c:v>
                </c:pt>
                <c:pt idx="9">
                  <c:v>6</c:v>
                </c:pt>
                <c:pt idx="10">
                  <c:v>2</c:v>
                </c:pt>
                <c:pt idx="11">
                  <c:v>1</c:v>
                </c:pt>
                <c:pt idx="12">
                  <c:v>0</c:v>
                </c:pt>
                <c:pt idx="13">
                  <c:v>1</c:v>
                </c:pt>
                <c:pt idx="14">
                  <c:v>2</c:v>
                </c:pt>
              </c:numCache>
            </c:numRef>
          </c:val>
          <c:smooth val="0"/>
          <c:extLst>
            <c:ext xmlns:c16="http://schemas.microsoft.com/office/drawing/2014/chart" uri="{C3380CC4-5D6E-409C-BE32-E72D297353CC}">
              <c16:uniqueId val="{00000000-F599-2F44-B860-13F0AEE80750}"/>
            </c:ext>
          </c:extLst>
        </c:ser>
        <c:ser>
          <c:idx val="1"/>
          <c:order val="1"/>
          <c:spPr>
            <a:ln w="57150" cap="rnd">
              <a:solidFill>
                <a:schemeClr val="accent6">
                  <a:lumMod val="60000"/>
                  <a:lumOff val="40000"/>
                </a:schemeClr>
              </a:solidFill>
              <a:round/>
            </a:ln>
            <a:effectLst/>
          </c:spPr>
          <c:marker>
            <c:symbol val="none"/>
          </c:marker>
          <c:trendline>
            <c:spPr>
              <a:ln w="57150" cap="rnd">
                <a:solidFill>
                  <a:schemeClr val="accent6">
                    <a:tint val="77000"/>
                  </a:schemeClr>
                </a:solidFill>
                <a:prstDash val="sysDot"/>
              </a:ln>
              <a:effectLst/>
            </c:spPr>
            <c:trendlineType val="linear"/>
            <c:dispRSqr val="0"/>
            <c:dispEq val="0"/>
          </c:trendline>
          <c:val>
            <c:numRef>
              <c:f>Statistics!$K$48:$K$68</c:f>
              <c:numCache>
                <c:formatCode>General</c:formatCode>
                <c:ptCount val="21"/>
                <c:pt idx="0">
                  <c:v>0</c:v>
                </c:pt>
                <c:pt idx="1">
                  <c:v>6</c:v>
                </c:pt>
                <c:pt idx="2">
                  <c:v>8</c:v>
                </c:pt>
                <c:pt idx="3">
                  <c:v>0</c:v>
                </c:pt>
                <c:pt idx="4">
                  <c:v>4</c:v>
                </c:pt>
                <c:pt idx="5">
                  <c:v>6</c:v>
                </c:pt>
                <c:pt idx="6">
                  <c:v>3</c:v>
                </c:pt>
                <c:pt idx="7">
                  <c:v>0</c:v>
                </c:pt>
                <c:pt idx="8">
                  <c:v>0</c:v>
                </c:pt>
                <c:pt idx="9">
                  <c:v>0</c:v>
                </c:pt>
                <c:pt idx="10">
                  <c:v>2</c:v>
                </c:pt>
                <c:pt idx="11">
                  <c:v>1</c:v>
                </c:pt>
                <c:pt idx="12">
                  <c:v>3</c:v>
                </c:pt>
                <c:pt idx="13">
                  <c:v>2</c:v>
                </c:pt>
                <c:pt idx="14">
                  <c:v>0</c:v>
                </c:pt>
                <c:pt idx="15">
                  <c:v>1</c:v>
                </c:pt>
                <c:pt idx="16">
                  <c:v>1</c:v>
                </c:pt>
                <c:pt idx="17">
                  <c:v>4</c:v>
                </c:pt>
                <c:pt idx="18">
                  <c:v>4</c:v>
                </c:pt>
                <c:pt idx="19">
                  <c:v>2</c:v>
                </c:pt>
                <c:pt idx="20">
                  <c:v>1</c:v>
                </c:pt>
              </c:numCache>
            </c:numRef>
          </c:val>
          <c:smooth val="0"/>
          <c:extLst>
            <c:ext xmlns:c16="http://schemas.microsoft.com/office/drawing/2014/chart" uri="{C3380CC4-5D6E-409C-BE32-E72D297353CC}">
              <c16:uniqueId val="{00000002-F599-2F44-B860-13F0AEE80750}"/>
            </c:ext>
          </c:extLst>
        </c:ser>
        <c:dLbls>
          <c:showLegendKey val="0"/>
          <c:showVal val="0"/>
          <c:showCatName val="0"/>
          <c:showSerName val="0"/>
          <c:showPercent val="0"/>
          <c:showBubbleSize val="0"/>
        </c:dLbls>
        <c:smooth val="0"/>
        <c:axId val="1076554128"/>
        <c:axId val="1073274160"/>
      </c:lineChart>
      <c:catAx>
        <c:axId val="107655412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3274160"/>
        <c:crosses val="autoZero"/>
        <c:auto val="1"/>
        <c:lblAlgn val="ctr"/>
        <c:lblOffset val="100"/>
        <c:noMultiLvlLbl val="0"/>
      </c:catAx>
      <c:valAx>
        <c:axId val="107327416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t>Business</a:t>
                </a:r>
                <a:r>
                  <a:rPr lang="en-US" sz="1400" baseline="0" dirty="0"/>
                  <a:t> Days</a:t>
                </a:r>
                <a:endParaRPr lang="en-US" sz="14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6554128"/>
        <c:crosses val="autoZero"/>
        <c:crossBetween val="between"/>
      </c:valAx>
      <c:spPr>
        <a:noFill/>
        <a:ln w="762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Business Days from Request to Data Gathered</c:v>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'Cycle 1 vs Cycle 2 and Graphs'!$J$22:$J$23</c:f>
              <c:strCache>
                <c:ptCount val="2"/>
                <c:pt idx="0">
                  <c:v>PDSA 1 Mean</c:v>
                </c:pt>
                <c:pt idx="1">
                  <c:v>PDSA 2 Mean</c:v>
                </c:pt>
              </c:strCache>
            </c:strRef>
          </c:cat>
          <c:val>
            <c:numRef>
              <c:f>'Cycle 1 vs Cycle 2 and Graphs'!$K$22:$K$23</c:f>
              <c:numCache>
                <c:formatCode>General</c:formatCode>
                <c:ptCount val="2"/>
                <c:pt idx="0">
                  <c:v>1.88</c:v>
                </c:pt>
                <c:pt idx="1">
                  <c:v>1.35</c:v>
                </c:pt>
              </c:numCache>
            </c:numRef>
          </c:val>
          <c:extLst>
            <c:ext xmlns:c16="http://schemas.microsoft.com/office/drawing/2014/chart" uri="{C3380CC4-5D6E-409C-BE32-E72D297353CC}">
              <c16:uniqueId val="{00000000-D2A9-7242-A397-38F4FAD77AB0}"/>
            </c:ext>
          </c:extLst>
        </c:ser>
        <c:dLbls>
          <c:dLblPos val="outEnd"/>
          <c:showLegendKey val="0"/>
          <c:showVal val="1"/>
          <c:showCatName val="0"/>
          <c:showSerName val="0"/>
          <c:showPercent val="0"/>
          <c:showBubbleSize val="0"/>
        </c:dLbls>
        <c:gapWidth val="444"/>
        <c:overlap val="-90"/>
        <c:axId val="1381771488"/>
        <c:axId val="394837344"/>
      </c:barChart>
      <c:catAx>
        <c:axId val="13817714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394837344"/>
        <c:crosses val="autoZero"/>
        <c:auto val="1"/>
        <c:lblAlgn val="ctr"/>
        <c:lblOffset val="100"/>
        <c:noMultiLvlLbl val="0"/>
      </c:catAx>
      <c:valAx>
        <c:axId val="394837344"/>
        <c:scaling>
          <c:orientation val="minMax"/>
        </c:scaling>
        <c:delete val="1"/>
        <c:axPos val="l"/>
        <c:numFmt formatCode="General" sourceLinked="1"/>
        <c:majorTickMark val="none"/>
        <c:minorTickMark val="none"/>
        <c:tickLblPos val="nextTo"/>
        <c:crossAx val="1381771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v>Business Days from Request to Presentation</c:v>
          </c:tx>
          <c:spPr>
            <a:solidFill>
              <a:schemeClr val="accent6"/>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'Cycle 1 vs Cycle 2 and Graphs'!$N$22:$N$23</c:f>
              <c:strCache>
                <c:ptCount val="2"/>
                <c:pt idx="0">
                  <c:v>PDSA 1 Mean</c:v>
                </c:pt>
                <c:pt idx="1">
                  <c:v>PDSA 2 Mean</c:v>
                </c:pt>
              </c:strCache>
            </c:strRef>
          </c:cat>
          <c:val>
            <c:numRef>
              <c:f>'Cycle 1 vs Cycle 2 and Graphs'!$O$22:$O$23</c:f>
              <c:numCache>
                <c:formatCode>General</c:formatCode>
                <c:ptCount val="2"/>
                <c:pt idx="0">
                  <c:v>2.2000000000000002</c:v>
                </c:pt>
                <c:pt idx="1">
                  <c:v>2.29</c:v>
                </c:pt>
              </c:numCache>
            </c:numRef>
          </c:val>
          <c:extLst>
            <c:ext xmlns:c16="http://schemas.microsoft.com/office/drawing/2014/chart" uri="{C3380CC4-5D6E-409C-BE32-E72D297353CC}">
              <c16:uniqueId val="{00000000-2F03-EA44-A9C5-443DBA151206}"/>
            </c:ext>
          </c:extLst>
        </c:ser>
        <c:dLbls>
          <c:dLblPos val="outEnd"/>
          <c:showLegendKey val="0"/>
          <c:showVal val="1"/>
          <c:showCatName val="0"/>
          <c:showSerName val="0"/>
          <c:showPercent val="0"/>
          <c:showBubbleSize val="0"/>
        </c:dLbls>
        <c:gapWidth val="444"/>
        <c:overlap val="-90"/>
        <c:axId val="1400555520"/>
        <c:axId val="1284268864"/>
      </c:barChart>
      <c:catAx>
        <c:axId val="1400555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284268864"/>
        <c:crosses val="autoZero"/>
        <c:auto val="1"/>
        <c:lblAlgn val="ctr"/>
        <c:lblOffset val="100"/>
        <c:noMultiLvlLbl val="0"/>
      </c:catAx>
      <c:valAx>
        <c:axId val="1284268864"/>
        <c:scaling>
          <c:orientation val="minMax"/>
        </c:scaling>
        <c:delete val="1"/>
        <c:axPos val="l"/>
        <c:numFmt formatCode="General" sourceLinked="1"/>
        <c:majorTickMark val="none"/>
        <c:minorTickMark val="none"/>
        <c:tickLblPos val="nextTo"/>
        <c:crossAx val="1400555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TRANSFERRED</a:t>
            </a:r>
            <a:r>
              <a:rPr lang="en-US" b="1" baseline="0" dirty="0"/>
              <a:t> PATIENTS</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'Transferred Patients'!$P$10</c:f>
              <c:strCache>
                <c:ptCount val="1"/>
                <c:pt idx="0">
                  <c:v>PDSA 1</c:v>
                </c:pt>
              </c:strCache>
            </c:strRef>
          </c:tx>
          <c:spPr>
            <a:solidFill>
              <a:schemeClr val="accent4">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'Transferred Patients'!$Q$9:$S$9</c:f>
              <c:strCache>
                <c:ptCount val="3"/>
                <c:pt idx="0">
                  <c:v>Morbidity Rate</c:v>
                </c:pt>
                <c:pt idx="1">
                  <c:v>Mortality Rate</c:v>
                </c:pt>
                <c:pt idx="2">
                  <c:v>ECMO Rate</c:v>
                </c:pt>
              </c:strCache>
            </c:strRef>
          </c:cat>
          <c:val>
            <c:numRef>
              <c:f>'Transferred Patients'!$Q$10:$S$10</c:f>
              <c:numCache>
                <c:formatCode>General</c:formatCode>
                <c:ptCount val="3"/>
                <c:pt idx="0">
                  <c:v>0.4</c:v>
                </c:pt>
                <c:pt idx="1">
                  <c:v>0.2</c:v>
                </c:pt>
                <c:pt idx="2">
                  <c:v>0.2</c:v>
                </c:pt>
              </c:numCache>
            </c:numRef>
          </c:val>
          <c:extLst>
            <c:ext xmlns:c16="http://schemas.microsoft.com/office/drawing/2014/chart" uri="{C3380CC4-5D6E-409C-BE32-E72D297353CC}">
              <c16:uniqueId val="{00000000-5B9C-844F-96BF-6C6C6FEBFF3D}"/>
            </c:ext>
          </c:extLst>
        </c:ser>
        <c:ser>
          <c:idx val="1"/>
          <c:order val="1"/>
          <c:tx>
            <c:strRef>
              <c:f>'Transferred Patients'!$P$11</c:f>
              <c:strCache>
                <c:ptCount val="1"/>
                <c:pt idx="0">
                  <c:v>PDSA 2</c:v>
                </c:pt>
              </c:strCache>
            </c:strRef>
          </c:tx>
          <c:spPr>
            <a:solidFill>
              <a:schemeClr val="accent4">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'Transferred Patients'!$Q$9:$S$9</c:f>
              <c:strCache>
                <c:ptCount val="3"/>
                <c:pt idx="0">
                  <c:v>Morbidity Rate</c:v>
                </c:pt>
                <c:pt idx="1">
                  <c:v>Mortality Rate</c:v>
                </c:pt>
                <c:pt idx="2">
                  <c:v>ECMO Rate</c:v>
                </c:pt>
              </c:strCache>
            </c:strRef>
          </c:cat>
          <c:val>
            <c:numRef>
              <c:f>'Transferred Patients'!$Q$11:$S$11</c:f>
              <c:numCache>
                <c:formatCode>General</c:formatCode>
                <c:ptCount val="3"/>
                <c:pt idx="0">
                  <c:v>0.25</c:v>
                </c:pt>
                <c:pt idx="1">
                  <c:v>0</c:v>
                </c:pt>
                <c:pt idx="2">
                  <c:v>0</c:v>
                </c:pt>
              </c:numCache>
            </c:numRef>
          </c:val>
          <c:extLst>
            <c:ext xmlns:c16="http://schemas.microsoft.com/office/drawing/2014/chart" uri="{C3380CC4-5D6E-409C-BE32-E72D297353CC}">
              <c16:uniqueId val="{00000001-5B9C-844F-96BF-6C6C6FEBFF3D}"/>
            </c:ext>
          </c:extLst>
        </c:ser>
        <c:dLbls>
          <c:showLegendKey val="0"/>
          <c:showVal val="1"/>
          <c:showCatName val="0"/>
          <c:showSerName val="0"/>
          <c:showPercent val="0"/>
          <c:showBubbleSize val="0"/>
        </c:dLbls>
        <c:gapWidth val="75"/>
        <c:axId val="992287440"/>
        <c:axId val="992108496"/>
      </c:barChart>
      <c:catAx>
        <c:axId val="99228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2108496"/>
        <c:crosses val="autoZero"/>
        <c:auto val="1"/>
        <c:lblAlgn val="ctr"/>
        <c:lblOffset val="100"/>
        <c:noMultiLvlLbl val="0"/>
      </c:catAx>
      <c:valAx>
        <c:axId val="9921084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2287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19050">
      <a:solidFill>
        <a:schemeClr val="tx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TRANSFER RATE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'Transferred Patients'!$K$9</c:f>
              <c:strCache>
                <c:ptCount val="1"/>
                <c:pt idx="0">
                  <c:v>Transfer Rate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'Transferred Patients'!$J$10:$J$11</c:f>
              <c:strCache>
                <c:ptCount val="2"/>
                <c:pt idx="0">
                  <c:v>PDSA Cycle 1</c:v>
                </c:pt>
                <c:pt idx="1">
                  <c:v>PDSA Cycle 2</c:v>
                </c:pt>
              </c:strCache>
            </c:strRef>
          </c:cat>
          <c:val>
            <c:numRef>
              <c:f>'Transferred Patients'!$K$10:$K$11</c:f>
              <c:numCache>
                <c:formatCode>General</c:formatCode>
                <c:ptCount val="2"/>
                <c:pt idx="0">
                  <c:v>0.24</c:v>
                </c:pt>
                <c:pt idx="1">
                  <c:v>0.17</c:v>
                </c:pt>
              </c:numCache>
            </c:numRef>
          </c:val>
          <c:extLst>
            <c:ext xmlns:c16="http://schemas.microsoft.com/office/drawing/2014/chart" uri="{C3380CC4-5D6E-409C-BE32-E72D297353CC}">
              <c16:uniqueId val="{00000000-6D96-F446-B372-5C98FB405245}"/>
            </c:ext>
          </c:extLst>
        </c:ser>
        <c:dLbls>
          <c:showLegendKey val="0"/>
          <c:showVal val="1"/>
          <c:showCatName val="0"/>
          <c:showSerName val="0"/>
          <c:showPercent val="0"/>
          <c:showBubbleSize val="0"/>
        </c:dLbls>
        <c:gapWidth val="75"/>
        <c:axId val="1106361344"/>
        <c:axId val="1127873280"/>
      </c:barChart>
      <c:catAx>
        <c:axId val="1106361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7873280"/>
        <c:crosses val="autoZero"/>
        <c:auto val="1"/>
        <c:lblAlgn val="ctr"/>
        <c:lblOffset val="100"/>
        <c:noMultiLvlLbl val="0"/>
      </c:catAx>
      <c:valAx>
        <c:axId val="11278732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6361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19050">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9">
  <a:schemeClr val="accent6"/>
</cs:colorStyle>
</file>

<file path=ppt/charts/colors5.xml><?xml version="1.0" encoding="utf-8"?>
<cs:colorStyle xmlns:cs="http://schemas.microsoft.com/office/drawing/2012/chartStyle" xmlns:a="http://schemas.openxmlformats.org/drawingml/2006/main" meth="withinLinear" id="17">
  <a:schemeClr val="accent4"/>
</cs:colorStyle>
</file>

<file path=ppt/charts/colors6.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7C1703-DF93-AC42-91F8-E6693431E51E}" type="doc">
      <dgm:prSet loTypeId="urn:microsoft.com/office/officeart/2005/8/layout/cycle2" loCatId="" qsTypeId="urn:microsoft.com/office/officeart/2005/8/quickstyle/simple1" qsCatId="simple" csTypeId="urn:microsoft.com/office/officeart/2005/8/colors/colorful1" csCatId="colorful" phldr="1"/>
      <dgm:spPr/>
      <dgm:t>
        <a:bodyPr/>
        <a:lstStyle/>
        <a:p>
          <a:endParaRPr lang="en-US"/>
        </a:p>
      </dgm:t>
    </dgm:pt>
    <dgm:pt modelId="{6657DA97-822F-9D4A-A04C-A2D69616E306}">
      <dgm:prSet phldrT="[Text]"/>
      <dgm:spPr/>
      <dgm:t>
        <a:bodyPr/>
        <a:lstStyle/>
        <a:p>
          <a:r>
            <a:rPr lang="en-US" dirty="0"/>
            <a:t>Plan</a:t>
          </a:r>
        </a:p>
      </dgm:t>
    </dgm:pt>
    <dgm:pt modelId="{D681AFE5-BF6A-6249-AF2B-9418691E35BF}" type="parTrans" cxnId="{F5876053-B4F2-A44F-AF60-00A77DB3F948}">
      <dgm:prSet/>
      <dgm:spPr/>
      <dgm:t>
        <a:bodyPr/>
        <a:lstStyle/>
        <a:p>
          <a:endParaRPr lang="en-US"/>
        </a:p>
      </dgm:t>
    </dgm:pt>
    <dgm:pt modelId="{9AAC202B-1750-8443-9DD6-2F367F2AE231}" type="sibTrans" cxnId="{F5876053-B4F2-A44F-AF60-00A77DB3F948}">
      <dgm:prSet/>
      <dgm:spPr/>
      <dgm:t>
        <a:bodyPr/>
        <a:lstStyle/>
        <a:p>
          <a:endParaRPr lang="en-US"/>
        </a:p>
      </dgm:t>
    </dgm:pt>
    <dgm:pt modelId="{B88619E7-23D2-B943-984E-05EEF19A16D9}">
      <dgm:prSet phldrT="[Text]"/>
      <dgm:spPr/>
      <dgm:t>
        <a:bodyPr/>
        <a:lstStyle/>
        <a:p>
          <a:r>
            <a:rPr lang="en-US" dirty="0"/>
            <a:t>Do</a:t>
          </a:r>
        </a:p>
      </dgm:t>
    </dgm:pt>
    <dgm:pt modelId="{10CE2A8F-DC65-C744-A004-37EC1B75937A}" type="parTrans" cxnId="{8612550B-3275-1949-8D74-AA54AB8D33A5}">
      <dgm:prSet/>
      <dgm:spPr/>
      <dgm:t>
        <a:bodyPr/>
        <a:lstStyle/>
        <a:p>
          <a:endParaRPr lang="en-US"/>
        </a:p>
      </dgm:t>
    </dgm:pt>
    <dgm:pt modelId="{D8C13557-1766-0E4B-880C-FC9A42DCBBCA}" type="sibTrans" cxnId="{8612550B-3275-1949-8D74-AA54AB8D33A5}">
      <dgm:prSet/>
      <dgm:spPr/>
      <dgm:t>
        <a:bodyPr/>
        <a:lstStyle/>
        <a:p>
          <a:endParaRPr lang="en-US"/>
        </a:p>
      </dgm:t>
    </dgm:pt>
    <dgm:pt modelId="{5B0C5958-4FDD-294E-B339-3B43B9C5053D}">
      <dgm:prSet phldrT="[Text]"/>
      <dgm:spPr/>
      <dgm:t>
        <a:bodyPr/>
        <a:lstStyle/>
        <a:p>
          <a:r>
            <a:rPr lang="en-US" dirty="0"/>
            <a:t>Study</a:t>
          </a:r>
        </a:p>
      </dgm:t>
    </dgm:pt>
    <dgm:pt modelId="{863F197C-F354-DD4C-9F3E-F33427C4779D}" type="parTrans" cxnId="{54FA5363-E7FC-BE40-B427-DC3B1D09618D}">
      <dgm:prSet/>
      <dgm:spPr/>
      <dgm:t>
        <a:bodyPr/>
        <a:lstStyle/>
        <a:p>
          <a:endParaRPr lang="en-US"/>
        </a:p>
      </dgm:t>
    </dgm:pt>
    <dgm:pt modelId="{4E1448D7-0A1D-E141-90D6-1DABE02BE433}" type="sibTrans" cxnId="{54FA5363-E7FC-BE40-B427-DC3B1D09618D}">
      <dgm:prSet/>
      <dgm:spPr/>
      <dgm:t>
        <a:bodyPr/>
        <a:lstStyle/>
        <a:p>
          <a:endParaRPr lang="en-US"/>
        </a:p>
      </dgm:t>
    </dgm:pt>
    <dgm:pt modelId="{5F4E4CF9-FEB5-3242-BFC6-79E3C73BFA47}">
      <dgm:prSet phldrT="[Text]"/>
      <dgm:spPr/>
      <dgm:t>
        <a:bodyPr/>
        <a:lstStyle/>
        <a:p>
          <a:r>
            <a:rPr lang="en-US" dirty="0"/>
            <a:t>Act</a:t>
          </a:r>
        </a:p>
      </dgm:t>
    </dgm:pt>
    <dgm:pt modelId="{363617B1-678B-3243-86DA-60155DB9C55D}" type="parTrans" cxnId="{C98AFAC0-0555-214D-9CBC-33846940FFB8}">
      <dgm:prSet/>
      <dgm:spPr/>
      <dgm:t>
        <a:bodyPr/>
        <a:lstStyle/>
        <a:p>
          <a:endParaRPr lang="en-US"/>
        </a:p>
      </dgm:t>
    </dgm:pt>
    <dgm:pt modelId="{7A05A3D6-3AAB-BB40-A461-B1E8589ACE51}" type="sibTrans" cxnId="{C98AFAC0-0555-214D-9CBC-33846940FFB8}">
      <dgm:prSet/>
      <dgm:spPr/>
      <dgm:t>
        <a:bodyPr/>
        <a:lstStyle/>
        <a:p>
          <a:endParaRPr lang="en-US"/>
        </a:p>
      </dgm:t>
    </dgm:pt>
    <dgm:pt modelId="{BC6EF291-6CBC-E44C-BDAB-FBF6BC7E3C76}" type="pres">
      <dgm:prSet presAssocID="{AB7C1703-DF93-AC42-91F8-E6693431E51E}" presName="cycle" presStyleCnt="0">
        <dgm:presLayoutVars>
          <dgm:dir/>
          <dgm:resizeHandles val="exact"/>
        </dgm:presLayoutVars>
      </dgm:prSet>
      <dgm:spPr/>
    </dgm:pt>
    <dgm:pt modelId="{F02AB883-7A3D-964C-AA75-CF28067746BF}" type="pres">
      <dgm:prSet presAssocID="{6657DA97-822F-9D4A-A04C-A2D69616E306}" presName="node" presStyleLbl="node1" presStyleIdx="0" presStyleCnt="4">
        <dgm:presLayoutVars>
          <dgm:bulletEnabled val="1"/>
        </dgm:presLayoutVars>
      </dgm:prSet>
      <dgm:spPr/>
    </dgm:pt>
    <dgm:pt modelId="{657B59E0-75C6-9B48-AEBD-E70227542BF4}" type="pres">
      <dgm:prSet presAssocID="{9AAC202B-1750-8443-9DD6-2F367F2AE231}" presName="sibTrans" presStyleLbl="sibTrans2D1" presStyleIdx="0" presStyleCnt="4"/>
      <dgm:spPr/>
    </dgm:pt>
    <dgm:pt modelId="{F38B16EE-4BFB-A041-ABAF-39AA23102677}" type="pres">
      <dgm:prSet presAssocID="{9AAC202B-1750-8443-9DD6-2F367F2AE231}" presName="connectorText" presStyleLbl="sibTrans2D1" presStyleIdx="0" presStyleCnt="4"/>
      <dgm:spPr/>
    </dgm:pt>
    <dgm:pt modelId="{90A0B25D-C4F7-4C40-9FA2-B864B9013656}" type="pres">
      <dgm:prSet presAssocID="{B88619E7-23D2-B943-984E-05EEF19A16D9}" presName="node" presStyleLbl="node1" presStyleIdx="1" presStyleCnt="4">
        <dgm:presLayoutVars>
          <dgm:bulletEnabled val="1"/>
        </dgm:presLayoutVars>
      </dgm:prSet>
      <dgm:spPr/>
    </dgm:pt>
    <dgm:pt modelId="{2CB7F5F8-B970-D44C-8898-C00B2D818E9C}" type="pres">
      <dgm:prSet presAssocID="{D8C13557-1766-0E4B-880C-FC9A42DCBBCA}" presName="sibTrans" presStyleLbl="sibTrans2D1" presStyleIdx="1" presStyleCnt="4"/>
      <dgm:spPr/>
    </dgm:pt>
    <dgm:pt modelId="{96641E6D-6174-6E4A-8A00-7CE058C053FC}" type="pres">
      <dgm:prSet presAssocID="{D8C13557-1766-0E4B-880C-FC9A42DCBBCA}" presName="connectorText" presStyleLbl="sibTrans2D1" presStyleIdx="1" presStyleCnt="4"/>
      <dgm:spPr/>
    </dgm:pt>
    <dgm:pt modelId="{DB48502F-F7A3-AC42-A5E7-AC614929FD28}" type="pres">
      <dgm:prSet presAssocID="{5B0C5958-4FDD-294E-B339-3B43B9C5053D}" presName="node" presStyleLbl="node1" presStyleIdx="2" presStyleCnt="4">
        <dgm:presLayoutVars>
          <dgm:bulletEnabled val="1"/>
        </dgm:presLayoutVars>
      </dgm:prSet>
      <dgm:spPr/>
    </dgm:pt>
    <dgm:pt modelId="{6EA5C67E-83D2-164A-9AAB-9E9E8F19BFF8}" type="pres">
      <dgm:prSet presAssocID="{4E1448D7-0A1D-E141-90D6-1DABE02BE433}" presName="sibTrans" presStyleLbl="sibTrans2D1" presStyleIdx="2" presStyleCnt="4"/>
      <dgm:spPr/>
    </dgm:pt>
    <dgm:pt modelId="{D6412471-D3A2-8B49-AC2E-DADEF228193D}" type="pres">
      <dgm:prSet presAssocID="{4E1448D7-0A1D-E141-90D6-1DABE02BE433}" presName="connectorText" presStyleLbl="sibTrans2D1" presStyleIdx="2" presStyleCnt="4"/>
      <dgm:spPr/>
    </dgm:pt>
    <dgm:pt modelId="{4BE6BB21-0E44-1B49-9CE3-BFC1B38CE253}" type="pres">
      <dgm:prSet presAssocID="{5F4E4CF9-FEB5-3242-BFC6-79E3C73BFA47}" presName="node" presStyleLbl="node1" presStyleIdx="3" presStyleCnt="4">
        <dgm:presLayoutVars>
          <dgm:bulletEnabled val="1"/>
        </dgm:presLayoutVars>
      </dgm:prSet>
      <dgm:spPr/>
    </dgm:pt>
    <dgm:pt modelId="{BE6DA887-A4D4-8040-B60B-29B062481511}" type="pres">
      <dgm:prSet presAssocID="{7A05A3D6-3AAB-BB40-A461-B1E8589ACE51}" presName="sibTrans" presStyleLbl="sibTrans2D1" presStyleIdx="3" presStyleCnt="4"/>
      <dgm:spPr/>
    </dgm:pt>
    <dgm:pt modelId="{05C62250-8A1D-8744-AA0B-0CDB933870BE}" type="pres">
      <dgm:prSet presAssocID="{7A05A3D6-3AAB-BB40-A461-B1E8589ACE51}" presName="connectorText" presStyleLbl="sibTrans2D1" presStyleIdx="3" presStyleCnt="4"/>
      <dgm:spPr/>
    </dgm:pt>
  </dgm:ptLst>
  <dgm:cxnLst>
    <dgm:cxn modelId="{D4B84B00-00A5-E249-8FA6-7C5C1DF7B239}" type="presOf" srcId="{5F4E4CF9-FEB5-3242-BFC6-79E3C73BFA47}" destId="{4BE6BB21-0E44-1B49-9CE3-BFC1B38CE253}" srcOrd="0" destOrd="0" presId="urn:microsoft.com/office/officeart/2005/8/layout/cycle2"/>
    <dgm:cxn modelId="{8612550B-3275-1949-8D74-AA54AB8D33A5}" srcId="{AB7C1703-DF93-AC42-91F8-E6693431E51E}" destId="{B88619E7-23D2-B943-984E-05EEF19A16D9}" srcOrd="1" destOrd="0" parTransId="{10CE2A8F-DC65-C744-A004-37EC1B75937A}" sibTransId="{D8C13557-1766-0E4B-880C-FC9A42DCBBCA}"/>
    <dgm:cxn modelId="{75BA655B-36ED-AF4E-8003-C3C26373320D}" type="presOf" srcId="{4E1448D7-0A1D-E141-90D6-1DABE02BE433}" destId="{6EA5C67E-83D2-164A-9AAB-9E9E8F19BFF8}" srcOrd="0" destOrd="0" presId="urn:microsoft.com/office/officeart/2005/8/layout/cycle2"/>
    <dgm:cxn modelId="{4730795B-A288-9E40-9FEC-57E684D7CA98}" type="presOf" srcId="{7A05A3D6-3AAB-BB40-A461-B1E8589ACE51}" destId="{BE6DA887-A4D4-8040-B60B-29B062481511}" srcOrd="0" destOrd="0" presId="urn:microsoft.com/office/officeart/2005/8/layout/cycle2"/>
    <dgm:cxn modelId="{4ABDC55E-EAD2-1D4C-968C-5D0BA96D2F7F}" type="presOf" srcId="{6657DA97-822F-9D4A-A04C-A2D69616E306}" destId="{F02AB883-7A3D-964C-AA75-CF28067746BF}" srcOrd="0" destOrd="0" presId="urn:microsoft.com/office/officeart/2005/8/layout/cycle2"/>
    <dgm:cxn modelId="{54FA5363-E7FC-BE40-B427-DC3B1D09618D}" srcId="{AB7C1703-DF93-AC42-91F8-E6693431E51E}" destId="{5B0C5958-4FDD-294E-B339-3B43B9C5053D}" srcOrd="2" destOrd="0" parTransId="{863F197C-F354-DD4C-9F3E-F33427C4779D}" sibTransId="{4E1448D7-0A1D-E141-90D6-1DABE02BE433}"/>
    <dgm:cxn modelId="{1B9FEE4C-287F-624A-B291-752B9BA3ED36}" type="presOf" srcId="{9AAC202B-1750-8443-9DD6-2F367F2AE231}" destId="{657B59E0-75C6-9B48-AEBD-E70227542BF4}" srcOrd="0" destOrd="0" presId="urn:microsoft.com/office/officeart/2005/8/layout/cycle2"/>
    <dgm:cxn modelId="{F5876053-B4F2-A44F-AF60-00A77DB3F948}" srcId="{AB7C1703-DF93-AC42-91F8-E6693431E51E}" destId="{6657DA97-822F-9D4A-A04C-A2D69616E306}" srcOrd="0" destOrd="0" parTransId="{D681AFE5-BF6A-6249-AF2B-9418691E35BF}" sibTransId="{9AAC202B-1750-8443-9DD6-2F367F2AE231}"/>
    <dgm:cxn modelId="{73FC2F7A-96A0-034A-A667-67F2614D2A3F}" type="presOf" srcId="{5B0C5958-4FDD-294E-B339-3B43B9C5053D}" destId="{DB48502F-F7A3-AC42-A5E7-AC614929FD28}" srcOrd="0" destOrd="0" presId="urn:microsoft.com/office/officeart/2005/8/layout/cycle2"/>
    <dgm:cxn modelId="{F2031E8C-2C8F-2F4F-9E7A-C2EAD7B20AFC}" type="presOf" srcId="{D8C13557-1766-0E4B-880C-FC9A42DCBBCA}" destId="{2CB7F5F8-B970-D44C-8898-C00B2D818E9C}" srcOrd="0" destOrd="0" presId="urn:microsoft.com/office/officeart/2005/8/layout/cycle2"/>
    <dgm:cxn modelId="{E36D4CA6-AB7D-4746-B545-7F4DE0CDB321}" type="presOf" srcId="{AB7C1703-DF93-AC42-91F8-E6693431E51E}" destId="{BC6EF291-6CBC-E44C-BDAB-FBF6BC7E3C76}" srcOrd="0" destOrd="0" presId="urn:microsoft.com/office/officeart/2005/8/layout/cycle2"/>
    <dgm:cxn modelId="{F7EE2BAC-3A1D-4747-98F9-8AF57FB83A2E}" type="presOf" srcId="{B88619E7-23D2-B943-984E-05EEF19A16D9}" destId="{90A0B25D-C4F7-4C40-9FA2-B864B9013656}" srcOrd="0" destOrd="0" presId="urn:microsoft.com/office/officeart/2005/8/layout/cycle2"/>
    <dgm:cxn modelId="{9649F7B1-A70C-6945-9658-E56BAA2A880D}" type="presOf" srcId="{4E1448D7-0A1D-E141-90D6-1DABE02BE433}" destId="{D6412471-D3A2-8B49-AC2E-DADEF228193D}" srcOrd="1" destOrd="0" presId="urn:microsoft.com/office/officeart/2005/8/layout/cycle2"/>
    <dgm:cxn modelId="{C963A2BD-7983-5844-8D36-26AADCF2DC9A}" type="presOf" srcId="{D8C13557-1766-0E4B-880C-FC9A42DCBBCA}" destId="{96641E6D-6174-6E4A-8A00-7CE058C053FC}" srcOrd="1" destOrd="0" presId="urn:microsoft.com/office/officeart/2005/8/layout/cycle2"/>
    <dgm:cxn modelId="{C98AFAC0-0555-214D-9CBC-33846940FFB8}" srcId="{AB7C1703-DF93-AC42-91F8-E6693431E51E}" destId="{5F4E4CF9-FEB5-3242-BFC6-79E3C73BFA47}" srcOrd="3" destOrd="0" parTransId="{363617B1-678B-3243-86DA-60155DB9C55D}" sibTransId="{7A05A3D6-3AAB-BB40-A461-B1E8589ACE51}"/>
    <dgm:cxn modelId="{A63BABF4-E234-144F-890A-5FE540621DDE}" type="presOf" srcId="{7A05A3D6-3AAB-BB40-A461-B1E8589ACE51}" destId="{05C62250-8A1D-8744-AA0B-0CDB933870BE}" srcOrd="1" destOrd="0" presId="urn:microsoft.com/office/officeart/2005/8/layout/cycle2"/>
    <dgm:cxn modelId="{545F4DF7-300E-0240-B373-2B2D0703847F}" type="presOf" srcId="{9AAC202B-1750-8443-9DD6-2F367F2AE231}" destId="{F38B16EE-4BFB-A041-ABAF-39AA23102677}" srcOrd="1" destOrd="0" presId="urn:microsoft.com/office/officeart/2005/8/layout/cycle2"/>
    <dgm:cxn modelId="{7E8C6029-7401-5C48-8383-616EBC76C783}" type="presParOf" srcId="{BC6EF291-6CBC-E44C-BDAB-FBF6BC7E3C76}" destId="{F02AB883-7A3D-964C-AA75-CF28067746BF}" srcOrd="0" destOrd="0" presId="urn:microsoft.com/office/officeart/2005/8/layout/cycle2"/>
    <dgm:cxn modelId="{17E0B602-3D65-7740-8955-1719B31B8592}" type="presParOf" srcId="{BC6EF291-6CBC-E44C-BDAB-FBF6BC7E3C76}" destId="{657B59E0-75C6-9B48-AEBD-E70227542BF4}" srcOrd="1" destOrd="0" presId="urn:microsoft.com/office/officeart/2005/8/layout/cycle2"/>
    <dgm:cxn modelId="{AFB261D0-785A-7044-8646-DA2FED47605F}" type="presParOf" srcId="{657B59E0-75C6-9B48-AEBD-E70227542BF4}" destId="{F38B16EE-4BFB-A041-ABAF-39AA23102677}" srcOrd="0" destOrd="0" presId="urn:microsoft.com/office/officeart/2005/8/layout/cycle2"/>
    <dgm:cxn modelId="{A2CDC338-5880-E446-8556-52F654DE70E4}" type="presParOf" srcId="{BC6EF291-6CBC-E44C-BDAB-FBF6BC7E3C76}" destId="{90A0B25D-C4F7-4C40-9FA2-B864B9013656}" srcOrd="2" destOrd="0" presId="urn:microsoft.com/office/officeart/2005/8/layout/cycle2"/>
    <dgm:cxn modelId="{8F556B89-AEF7-E346-B2B1-CC88D27D3EAB}" type="presParOf" srcId="{BC6EF291-6CBC-E44C-BDAB-FBF6BC7E3C76}" destId="{2CB7F5F8-B970-D44C-8898-C00B2D818E9C}" srcOrd="3" destOrd="0" presId="urn:microsoft.com/office/officeart/2005/8/layout/cycle2"/>
    <dgm:cxn modelId="{6C88CB40-0F7B-1E4D-B768-3BE04090A0AB}" type="presParOf" srcId="{2CB7F5F8-B970-D44C-8898-C00B2D818E9C}" destId="{96641E6D-6174-6E4A-8A00-7CE058C053FC}" srcOrd="0" destOrd="0" presId="urn:microsoft.com/office/officeart/2005/8/layout/cycle2"/>
    <dgm:cxn modelId="{602800B2-65CA-1849-A2DA-566039E09ED7}" type="presParOf" srcId="{BC6EF291-6CBC-E44C-BDAB-FBF6BC7E3C76}" destId="{DB48502F-F7A3-AC42-A5E7-AC614929FD28}" srcOrd="4" destOrd="0" presId="urn:microsoft.com/office/officeart/2005/8/layout/cycle2"/>
    <dgm:cxn modelId="{6620FA0C-85AE-5345-92EB-375A53A70C4D}" type="presParOf" srcId="{BC6EF291-6CBC-E44C-BDAB-FBF6BC7E3C76}" destId="{6EA5C67E-83D2-164A-9AAB-9E9E8F19BFF8}" srcOrd="5" destOrd="0" presId="urn:microsoft.com/office/officeart/2005/8/layout/cycle2"/>
    <dgm:cxn modelId="{C75321AE-0708-194C-8FEA-AC1B4FB69B04}" type="presParOf" srcId="{6EA5C67E-83D2-164A-9AAB-9E9E8F19BFF8}" destId="{D6412471-D3A2-8B49-AC2E-DADEF228193D}" srcOrd="0" destOrd="0" presId="urn:microsoft.com/office/officeart/2005/8/layout/cycle2"/>
    <dgm:cxn modelId="{7C33A849-9FB3-1B4E-A421-DC4275D8116B}" type="presParOf" srcId="{BC6EF291-6CBC-E44C-BDAB-FBF6BC7E3C76}" destId="{4BE6BB21-0E44-1B49-9CE3-BFC1B38CE253}" srcOrd="6" destOrd="0" presId="urn:microsoft.com/office/officeart/2005/8/layout/cycle2"/>
    <dgm:cxn modelId="{09FF0347-D67C-1F43-BA42-8B15DA181869}" type="presParOf" srcId="{BC6EF291-6CBC-E44C-BDAB-FBF6BC7E3C76}" destId="{BE6DA887-A4D4-8040-B60B-29B062481511}" srcOrd="7" destOrd="0" presId="urn:microsoft.com/office/officeart/2005/8/layout/cycle2"/>
    <dgm:cxn modelId="{E63911FF-7CA7-5D4C-9AD4-73BE56A2F2C4}" type="presParOf" srcId="{BE6DA887-A4D4-8040-B60B-29B062481511}" destId="{05C62250-8A1D-8744-AA0B-0CDB933870BE}"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AB883-7A3D-964C-AA75-CF28067746BF}">
      <dsp:nvSpPr>
        <dsp:cNvPr id="0" name=""/>
        <dsp:cNvSpPr/>
      </dsp:nvSpPr>
      <dsp:spPr>
        <a:xfrm>
          <a:off x="3476159" y="720"/>
          <a:ext cx="993188" cy="99318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Plan</a:t>
          </a:r>
        </a:p>
      </dsp:txBody>
      <dsp:txXfrm>
        <a:off x="3621608" y="146169"/>
        <a:ext cx="702290" cy="702290"/>
      </dsp:txXfrm>
    </dsp:sp>
    <dsp:sp modelId="{657B59E0-75C6-9B48-AEBD-E70227542BF4}">
      <dsp:nvSpPr>
        <dsp:cNvPr id="0" name=""/>
        <dsp:cNvSpPr/>
      </dsp:nvSpPr>
      <dsp:spPr>
        <a:xfrm rot="2700000">
          <a:off x="4362810" y="852057"/>
          <a:ext cx="264575" cy="33520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374434" y="891035"/>
        <a:ext cx="185203" cy="201121"/>
      </dsp:txXfrm>
    </dsp:sp>
    <dsp:sp modelId="{90A0B25D-C4F7-4C40-9FA2-B864B9013656}">
      <dsp:nvSpPr>
        <dsp:cNvPr id="0" name=""/>
        <dsp:cNvSpPr/>
      </dsp:nvSpPr>
      <dsp:spPr>
        <a:xfrm>
          <a:off x="4531436" y="1055996"/>
          <a:ext cx="993188" cy="99318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Do</a:t>
          </a:r>
        </a:p>
      </dsp:txBody>
      <dsp:txXfrm>
        <a:off x="4676885" y="1201445"/>
        <a:ext cx="702290" cy="702290"/>
      </dsp:txXfrm>
    </dsp:sp>
    <dsp:sp modelId="{2CB7F5F8-B970-D44C-8898-C00B2D818E9C}">
      <dsp:nvSpPr>
        <dsp:cNvPr id="0" name=""/>
        <dsp:cNvSpPr/>
      </dsp:nvSpPr>
      <dsp:spPr>
        <a:xfrm rot="8100000">
          <a:off x="4373399" y="1907333"/>
          <a:ext cx="264575" cy="33520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4441147" y="1946311"/>
        <a:ext cx="185203" cy="201121"/>
      </dsp:txXfrm>
    </dsp:sp>
    <dsp:sp modelId="{DB48502F-F7A3-AC42-A5E7-AC614929FD28}">
      <dsp:nvSpPr>
        <dsp:cNvPr id="0" name=""/>
        <dsp:cNvSpPr/>
      </dsp:nvSpPr>
      <dsp:spPr>
        <a:xfrm>
          <a:off x="3476159" y="2111273"/>
          <a:ext cx="993188" cy="99318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Study</a:t>
          </a:r>
        </a:p>
      </dsp:txBody>
      <dsp:txXfrm>
        <a:off x="3621608" y="2256722"/>
        <a:ext cx="702290" cy="702290"/>
      </dsp:txXfrm>
    </dsp:sp>
    <dsp:sp modelId="{6EA5C67E-83D2-164A-9AAB-9E9E8F19BFF8}">
      <dsp:nvSpPr>
        <dsp:cNvPr id="0" name=""/>
        <dsp:cNvSpPr/>
      </dsp:nvSpPr>
      <dsp:spPr>
        <a:xfrm rot="13500000">
          <a:off x="3318122" y="1917923"/>
          <a:ext cx="264575" cy="33520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385870" y="2013025"/>
        <a:ext cx="185203" cy="201121"/>
      </dsp:txXfrm>
    </dsp:sp>
    <dsp:sp modelId="{4BE6BB21-0E44-1B49-9CE3-BFC1B38CE253}">
      <dsp:nvSpPr>
        <dsp:cNvPr id="0" name=""/>
        <dsp:cNvSpPr/>
      </dsp:nvSpPr>
      <dsp:spPr>
        <a:xfrm>
          <a:off x="2420883" y="1055996"/>
          <a:ext cx="993188" cy="99318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Act</a:t>
          </a:r>
        </a:p>
      </dsp:txBody>
      <dsp:txXfrm>
        <a:off x="2566332" y="1201445"/>
        <a:ext cx="702290" cy="702290"/>
      </dsp:txXfrm>
    </dsp:sp>
    <dsp:sp modelId="{BE6DA887-A4D4-8040-B60B-29B062481511}">
      <dsp:nvSpPr>
        <dsp:cNvPr id="0" name=""/>
        <dsp:cNvSpPr/>
      </dsp:nvSpPr>
      <dsp:spPr>
        <a:xfrm rot="18900000">
          <a:off x="3307533" y="862646"/>
          <a:ext cx="264575" cy="33520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319157" y="957748"/>
        <a:ext cx="185203" cy="20112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7988"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0400" y="4409750"/>
            <a:ext cx="5603225" cy="41776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body" idx="1"/>
          </p:nvPr>
        </p:nvSpPr>
        <p:spPr>
          <a:xfrm>
            <a:off x="700400" y="4299284"/>
            <a:ext cx="5603225" cy="4984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Hello. My name is Alicia </a:t>
            </a:r>
            <a:r>
              <a:rPr lang="en-US" dirty="0" err="1"/>
              <a:t>Kleinhans</a:t>
            </a:r>
            <a:r>
              <a:rPr lang="en-US" dirty="0"/>
              <a:t> and I’m happy to present our project of Improving the Heart Center Second Opinion process at Texas children’s hospital. Since we are a highly rated and high volume pediatric heart center, we receive requests for second opinion for inpatients throughout the country. The process was identified as needing improvement and I thought it would be a great QI project with PDSA cycles. </a:t>
            </a:r>
          </a:p>
          <a:p>
            <a:pPr marL="0" lvl="0" indent="0" algn="l" rtl="0">
              <a:spcBef>
                <a:spcPts val="0"/>
              </a:spcBef>
              <a:spcAft>
                <a:spcPts val="0"/>
              </a:spcAft>
              <a:buNone/>
            </a:pPr>
            <a:r>
              <a:rPr lang="en-US" dirty="0"/>
              <a:t>The QI design was made with the end goals of increasing organizational capacity and improving patient outcomes.  Organizational capacity was to be measured as efficiency of time calculated with descriptive statistics and patient outcomes were measured as morbidity and mortality. Two PDSA cycles have now been completed.</a:t>
            </a:r>
          </a:p>
          <a:p>
            <a:pPr marL="0" lvl="0" indent="0" algn="l" rtl="0">
              <a:spcBef>
                <a:spcPts val="0"/>
              </a:spcBef>
              <a:spcAft>
                <a:spcPts val="0"/>
              </a:spcAft>
              <a:buNone/>
            </a:pPr>
            <a:r>
              <a:rPr lang="en-US" dirty="0"/>
              <a:t>It was interesting to note that there was no accurate data collected prior to beginning this project. Data from PDSA cycle one gave us a much better idea of how many second opinion requests we get, the timing of gathering data and presenting patients, transferred patient outcomes and resources needed to improve.  </a:t>
            </a:r>
          </a:p>
          <a:p>
            <a:pPr marL="0" lvl="0" indent="0" algn="l" rtl="0">
              <a:spcBef>
                <a:spcPts val="0"/>
              </a:spcBef>
              <a:spcAft>
                <a:spcPts val="0"/>
              </a:spcAft>
              <a:buNone/>
            </a:pPr>
            <a:r>
              <a:rPr lang="en-US" dirty="0"/>
              <a:t>As you can see in the figures, we did make improvements from PDSA cycle one to PDSA cycle two in time from request to time patient data was gathered.  In the second set of figures, we took a slight step back in time from request to time the patient was presented.  When looking at patient outcomes. we believed that if we increase efficiency and are able to get patients transferred sooner, it could decrease the morbidity and possibly the mortality of those patients.  The last set of figures demonstrates an improvement in those patient outcomes from PDSA cycle one to PDSA cycle two.</a:t>
            </a:r>
          </a:p>
          <a:p>
            <a:pPr marL="0" lvl="0" indent="0" algn="l" rtl="0">
              <a:spcBef>
                <a:spcPts val="0"/>
              </a:spcBef>
              <a:spcAft>
                <a:spcPts val="0"/>
              </a:spcAft>
              <a:buNone/>
            </a:pPr>
            <a:r>
              <a:rPr lang="en-US" dirty="0"/>
              <a:t>The interesting things we did not expect to find was that we have a much lower volume of requests than believed. Data collection has been difficult and we continue to work on methods to improve this. We were able to hire a nurse to coordinate data collection and communication. Moving forward, we are currently working on having the referring physician involved in the patient presentation.  Since we have shown a measurable improvement, the International second opinion team is now working together with us to have a streamlined process for both national and international requests..</a:t>
            </a:r>
          </a:p>
        </p:txBody>
      </p:sp>
      <p:sp>
        <p:nvSpPr>
          <p:cNvPr id="50" name="Google Shape;50;p1:notes"/>
          <p:cNvSpPr>
            <a:spLocks noGrp="1" noRot="1" noChangeAspect="1"/>
          </p:cNvSpPr>
          <p:nvPr>
            <p:ph type="sldImg" idx="2"/>
          </p:nvPr>
        </p:nvSpPr>
        <p:spPr>
          <a:xfrm>
            <a:off x="407988"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4282D-6CEE-834D-AA82-7956AD11C688}"/>
              </a:ext>
            </a:extLst>
          </p:cNvPr>
          <p:cNvSpPr>
            <a:spLocks noGrp="1"/>
          </p:cNvSpPr>
          <p:nvPr>
            <p:ph type="ctrTitle"/>
          </p:nvPr>
        </p:nvSpPr>
        <p:spPr>
          <a:xfrm>
            <a:off x="4876800" y="3591562"/>
            <a:ext cx="29260800" cy="7640320"/>
          </a:xfrm>
        </p:spPr>
        <p:txBody>
          <a:bodyPr anchor="b"/>
          <a:lstStyle>
            <a:lvl1pPr algn="ctr">
              <a:defRPr sz="19200"/>
            </a:lvl1pPr>
          </a:lstStyle>
          <a:p>
            <a:r>
              <a:rPr lang="en-US"/>
              <a:t>Click to edit Master title style</a:t>
            </a:r>
          </a:p>
        </p:txBody>
      </p:sp>
      <p:sp>
        <p:nvSpPr>
          <p:cNvPr id="3" name="Subtitle 2">
            <a:extLst>
              <a:ext uri="{FF2B5EF4-FFF2-40B4-BE49-F238E27FC236}">
                <a16:creationId xmlns:a16="http://schemas.microsoft.com/office/drawing/2014/main" id="{BBECD2BF-7B1C-6D49-922D-2CA6228F61E5}"/>
              </a:ext>
            </a:extLst>
          </p:cNvPr>
          <p:cNvSpPr>
            <a:spLocks noGrp="1"/>
          </p:cNvSpPr>
          <p:nvPr>
            <p:ph type="subTitle" idx="1"/>
          </p:nvPr>
        </p:nvSpPr>
        <p:spPr>
          <a:xfrm>
            <a:off x="4876800" y="11526522"/>
            <a:ext cx="29260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p>
        </p:txBody>
      </p:sp>
      <p:sp>
        <p:nvSpPr>
          <p:cNvPr id="4" name="Date Placeholder 3">
            <a:extLst>
              <a:ext uri="{FF2B5EF4-FFF2-40B4-BE49-F238E27FC236}">
                <a16:creationId xmlns:a16="http://schemas.microsoft.com/office/drawing/2014/main" id="{66187370-1A41-4243-8FA9-107AA990AB24}"/>
              </a:ext>
            </a:extLst>
          </p:cNvPr>
          <p:cNvSpPr>
            <a:spLocks noGrp="1"/>
          </p:cNvSpPr>
          <p:nvPr>
            <p:ph type="dt" sz="half" idx="10"/>
          </p:nvPr>
        </p:nvSpPr>
        <p:spPr/>
        <p:txBody>
          <a:bodyPr/>
          <a:lstStyle/>
          <a:p>
            <a:fld id="{617C28F3-ABE4-B540-9B3E-39B3EDE32367}" type="datetimeFigureOut">
              <a:rPr lang="en-US" smtClean="0"/>
              <a:t>4/27/2022</a:t>
            </a:fld>
            <a:endParaRPr lang="en-US"/>
          </a:p>
        </p:txBody>
      </p:sp>
      <p:sp>
        <p:nvSpPr>
          <p:cNvPr id="5" name="Footer Placeholder 4">
            <a:extLst>
              <a:ext uri="{FF2B5EF4-FFF2-40B4-BE49-F238E27FC236}">
                <a16:creationId xmlns:a16="http://schemas.microsoft.com/office/drawing/2014/main" id="{AF7BCB80-7128-0745-B3D3-068CE71F6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5E61B-187E-C549-A8F1-2921A8167138}"/>
              </a:ext>
            </a:extLst>
          </p:cNvPr>
          <p:cNvSpPr>
            <a:spLocks noGrp="1"/>
          </p:cNvSpPr>
          <p:nvPr>
            <p:ph type="sldNum" sz="quarter" idx="12"/>
          </p:nvPr>
        </p:nvSpPr>
        <p:spPr/>
        <p:txBody>
          <a:bodyPr/>
          <a:lstStyle/>
          <a:p>
            <a:fld id="{166AE759-DBD6-D64B-859D-B06CCF218674}" type="slidenum">
              <a:rPr lang="en-US" smtClean="0"/>
              <a:t>‹#›</a:t>
            </a:fld>
            <a:endParaRPr lang="en-US"/>
          </a:p>
        </p:txBody>
      </p:sp>
    </p:spTree>
    <p:extLst>
      <p:ext uri="{BB962C8B-B14F-4D97-AF65-F5344CB8AC3E}">
        <p14:creationId xmlns:p14="http://schemas.microsoft.com/office/powerpoint/2010/main" val="330675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D3308-34B2-C14E-B71E-551E16EE33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8C8963-6D0D-E449-9189-1B20947FE1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6C7897-813F-0744-9455-FD9807633729}"/>
              </a:ext>
            </a:extLst>
          </p:cNvPr>
          <p:cNvSpPr>
            <a:spLocks noGrp="1"/>
          </p:cNvSpPr>
          <p:nvPr>
            <p:ph type="dt" sz="half" idx="10"/>
          </p:nvPr>
        </p:nvSpPr>
        <p:spPr/>
        <p:txBody>
          <a:bodyPr/>
          <a:lstStyle/>
          <a:p>
            <a:fld id="{617C28F3-ABE4-B540-9B3E-39B3EDE32367}" type="datetimeFigureOut">
              <a:rPr lang="en-US" smtClean="0"/>
              <a:t>4/27/2022</a:t>
            </a:fld>
            <a:endParaRPr lang="en-US"/>
          </a:p>
        </p:txBody>
      </p:sp>
      <p:sp>
        <p:nvSpPr>
          <p:cNvPr id="5" name="Footer Placeholder 4">
            <a:extLst>
              <a:ext uri="{FF2B5EF4-FFF2-40B4-BE49-F238E27FC236}">
                <a16:creationId xmlns:a16="http://schemas.microsoft.com/office/drawing/2014/main" id="{13FDD8E6-755F-0547-8B04-4BDA66319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69B4F9-041F-C648-9BBA-8DACED24F0B3}"/>
              </a:ext>
            </a:extLst>
          </p:cNvPr>
          <p:cNvSpPr>
            <a:spLocks noGrp="1"/>
          </p:cNvSpPr>
          <p:nvPr>
            <p:ph type="sldNum" sz="quarter" idx="12"/>
          </p:nvPr>
        </p:nvSpPr>
        <p:spPr/>
        <p:txBody>
          <a:bodyPr/>
          <a:lstStyle/>
          <a:p>
            <a:fld id="{166AE759-DBD6-D64B-859D-B06CCF218674}" type="slidenum">
              <a:rPr lang="en-US" smtClean="0"/>
              <a:t>‹#›</a:t>
            </a:fld>
            <a:endParaRPr lang="en-US"/>
          </a:p>
        </p:txBody>
      </p:sp>
    </p:spTree>
    <p:extLst>
      <p:ext uri="{BB962C8B-B14F-4D97-AF65-F5344CB8AC3E}">
        <p14:creationId xmlns:p14="http://schemas.microsoft.com/office/powerpoint/2010/main" val="375899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7A3467-2CFD-6C40-ABB3-FF2810FEA1AC}"/>
              </a:ext>
            </a:extLst>
          </p:cNvPr>
          <p:cNvSpPr>
            <a:spLocks noGrp="1"/>
          </p:cNvSpPr>
          <p:nvPr>
            <p:ph type="title" orient="vert"/>
          </p:nvPr>
        </p:nvSpPr>
        <p:spPr>
          <a:xfrm>
            <a:off x="27919680" y="1168400"/>
            <a:ext cx="8412480" cy="1859788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40702-2CEA-8143-B699-0396C7F00616}"/>
              </a:ext>
            </a:extLst>
          </p:cNvPr>
          <p:cNvSpPr>
            <a:spLocks noGrp="1"/>
          </p:cNvSpPr>
          <p:nvPr>
            <p:ph type="body" orient="vert" idx="1"/>
          </p:nvPr>
        </p:nvSpPr>
        <p:spPr>
          <a:xfrm>
            <a:off x="2682240" y="1168400"/>
            <a:ext cx="2474976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A3152E-79DD-8640-B372-D1DC54F4B85E}"/>
              </a:ext>
            </a:extLst>
          </p:cNvPr>
          <p:cNvSpPr>
            <a:spLocks noGrp="1"/>
          </p:cNvSpPr>
          <p:nvPr>
            <p:ph type="dt" sz="half" idx="10"/>
          </p:nvPr>
        </p:nvSpPr>
        <p:spPr/>
        <p:txBody>
          <a:bodyPr/>
          <a:lstStyle/>
          <a:p>
            <a:fld id="{617C28F3-ABE4-B540-9B3E-39B3EDE32367}" type="datetimeFigureOut">
              <a:rPr lang="en-US" smtClean="0"/>
              <a:t>4/27/2022</a:t>
            </a:fld>
            <a:endParaRPr lang="en-US"/>
          </a:p>
        </p:txBody>
      </p:sp>
      <p:sp>
        <p:nvSpPr>
          <p:cNvPr id="5" name="Footer Placeholder 4">
            <a:extLst>
              <a:ext uri="{FF2B5EF4-FFF2-40B4-BE49-F238E27FC236}">
                <a16:creationId xmlns:a16="http://schemas.microsoft.com/office/drawing/2014/main" id="{28DED6DD-AD1D-2D4B-9C54-12D32434B3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52E816-D11E-4642-AC0C-FB10958546DA}"/>
              </a:ext>
            </a:extLst>
          </p:cNvPr>
          <p:cNvSpPr>
            <a:spLocks noGrp="1"/>
          </p:cNvSpPr>
          <p:nvPr>
            <p:ph type="sldNum" sz="quarter" idx="12"/>
          </p:nvPr>
        </p:nvSpPr>
        <p:spPr/>
        <p:txBody>
          <a:bodyPr/>
          <a:lstStyle/>
          <a:p>
            <a:fld id="{166AE759-DBD6-D64B-859D-B06CCF218674}" type="slidenum">
              <a:rPr lang="en-US" smtClean="0"/>
              <a:t>‹#›</a:t>
            </a:fld>
            <a:endParaRPr lang="en-US"/>
          </a:p>
        </p:txBody>
      </p:sp>
    </p:spTree>
    <p:extLst>
      <p:ext uri="{BB962C8B-B14F-4D97-AF65-F5344CB8AC3E}">
        <p14:creationId xmlns:p14="http://schemas.microsoft.com/office/powerpoint/2010/main" val="673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046DC-4E17-CE48-A025-10928018A9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1F27D6-3CC9-874C-9F27-3632A6AF9E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9DE73E-1A52-134B-A67D-F9D35156BC97}"/>
              </a:ext>
            </a:extLst>
          </p:cNvPr>
          <p:cNvSpPr>
            <a:spLocks noGrp="1"/>
          </p:cNvSpPr>
          <p:nvPr>
            <p:ph type="dt" sz="half" idx="10"/>
          </p:nvPr>
        </p:nvSpPr>
        <p:spPr/>
        <p:txBody>
          <a:bodyPr/>
          <a:lstStyle/>
          <a:p>
            <a:fld id="{617C28F3-ABE4-B540-9B3E-39B3EDE32367}" type="datetimeFigureOut">
              <a:rPr lang="en-US" smtClean="0"/>
              <a:t>4/27/2022</a:t>
            </a:fld>
            <a:endParaRPr lang="en-US"/>
          </a:p>
        </p:txBody>
      </p:sp>
      <p:sp>
        <p:nvSpPr>
          <p:cNvPr id="5" name="Footer Placeholder 4">
            <a:extLst>
              <a:ext uri="{FF2B5EF4-FFF2-40B4-BE49-F238E27FC236}">
                <a16:creationId xmlns:a16="http://schemas.microsoft.com/office/drawing/2014/main" id="{A69C2536-2D26-794F-8685-ED1D65C2F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E0ED39-5154-4E43-ACFA-3EAC49CE5C32}"/>
              </a:ext>
            </a:extLst>
          </p:cNvPr>
          <p:cNvSpPr>
            <a:spLocks noGrp="1"/>
          </p:cNvSpPr>
          <p:nvPr>
            <p:ph type="sldNum" sz="quarter" idx="12"/>
          </p:nvPr>
        </p:nvSpPr>
        <p:spPr/>
        <p:txBody>
          <a:bodyPr/>
          <a:lstStyle/>
          <a:p>
            <a:fld id="{166AE759-DBD6-D64B-859D-B06CCF218674}" type="slidenum">
              <a:rPr lang="en-US" smtClean="0"/>
              <a:t>‹#›</a:t>
            </a:fld>
            <a:endParaRPr lang="en-US"/>
          </a:p>
        </p:txBody>
      </p:sp>
    </p:spTree>
    <p:extLst>
      <p:ext uri="{BB962C8B-B14F-4D97-AF65-F5344CB8AC3E}">
        <p14:creationId xmlns:p14="http://schemas.microsoft.com/office/powerpoint/2010/main" val="3519934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E0670-9F00-DF4E-8207-69CB528AE730}"/>
              </a:ext>
            </a:extLst>
          </p:cNvPr>
          <p:cNvSpPr>
            <a:spLocks noGrp="1"/>
          </p:cNvSpPr>
          <p:nvPr>
            <p:ph type="title"/>
          </p:nvPr>
        </p:nvSpPr>
        <p:spPr>
          <a:xfrm>
            <a:off x="2661920" y="5471163"/>
            <a:ext cx="33649920" cy="9128758"/>
          </a:xfrm>
        </p:spPr>
        <p:txBody>
          <a:bodyPr anchor="b"/>
          <a:lstStyle>
            <a:lvl1pPr>
              <a:defRPr sz="19200"/>
            </a:lvl1pPr>
          </a:lstStyle>
          <a:p>
            <a:r>
              <a:rPr lang="en-US"/>
              <a:t>Click to edit Master title style</a:t>
            </a:r>
          </a:p>
        </p:txBody>
      </p:sp>
      <p:sp>
        <p:nvSpPr>
          <p:cNvPr id="3" name="Text Placeholder 2">
            <a:extLst>
              <a:ext uri="{FF2B5EF4-FFF2-40B4-BE49-F238E27FC236}">
                <a16:creationId xmlns:a16="http://schemas.microsoft.com/office/drawing/2014/main" id="{0B3A4E02-86F7-9541-8AF1-5D73616F0DFF}"/>
              </a:ext>
            </a:extLst>
          </p:cNvPr>
          <p:cNvSpPr>
            <a:spLocks noGrp="1"/>
          </p:cNvSpPr>
          <p:nvPr>
            <p:ph type="body" idx="1"/>
          </p:nvPr>
        </p:nvSpPr>
        <p:spPr>
          <a:xfrm>
            <a:off x="2661920" y="14686283"/>
            <a:ext cx="33649920" cy="4800598"/>
          </a:xfrm>
        </p:spPr>
        <p:txBody>
          <a:bodyPr/>
          <a:lstStyle>
            <a:lvl1pPr marL="0" indent="0">
              <a:buNone/>
              <a:defRPr sz="7680">
                <a:solidFill>
                  <a:schemeClr val="tx1">
                    <a:tint val="75000"/>
                  </a:schemeClr>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BF1B51-EFF7-F747-BE94-70ED5FC91D5A}"/>
              </a:ext>
            </a:extLst>
          </p:cNvPr>
          <p:cNvSpPr>
            <a:spLocks noGrp="1"/>
          </p:cNvSpPr>
          <p:nvPr>
            <p:ph type="dt" sz="half" idx="10"/>
          </p:nvPr>
        </p:nvSpPr>
        <p:spPr/>
        <p:txBody>
          <a:bodyPr/>
          <a:lstStyle/>
          <a:p>
            <a:fld id="{617C28F3-ABE4-B540-9B3E-39B3EDE32367}" type="datetimeFigureOut">
              <a:rPr lang="en-US" smtClean="0"/>
              <a:t>4/27/2022</a:t>
            </a:fld>
            <a:endParaRPr lang="en-US"/>
          </a:p>
        </p:txBody>
      </p:sp>
      <p:sp>
        <p:nvSpPr>
          <p:cNvPr id="5" name="Footer Placeholder 4">
            <a:extLst>
              <a:ext uri="{FF2B5EF4-FFF2-40B4-BE49-F238E27FC236}">
                <a16:creationId xmlns:a16="http://schemas.microsoft.com/office/drawing/2014/main" id="{583EF1A4-1B1D-BD45-BBFC-F4CE25A6B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E4C7C0-4F0D-0643-BCDB-DFB63471C6D2}"/>
              </a:ext>
            </a:extLst>
          </p:cNvPr>
          <p:cNvSpPr>
            <a:spLocks noGrp="1"/>
          </p:cNvSpPr>
          <p:nvPr>
            <p:ph type="sldNum" sz="quarter" idx="12"/>
          </p:nvPr>
        </p:nvSpPr>
        <p:spPr/>
        <p:txBody>
          <a:bodyPr/>
          <a:lstStyle/>
          <a:p>
            <a:fld id="{166AE759-DBD6-D64B-859D-B06CCF218674}" type="slidenum">
              <a:rPr lang="en-US" smtClean="0"/>
              <a:t>‹#›</a:t>
            </a:fld>
            <a:endParaRPr lang="en-US"/>
          </a:p>
        </p:txBody>
      </p:sp>
    </p:spTree>
    <p:extLst>
      <p:ext uri="{BB962C8B-B14F-4D97-AF65-F5344CB8AC3E}">
        <p14:creationId xmlns:p14="http://schemas.microsoft.com/office/powerpoint/2010/main" val="222982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470B5-E105-524B-A5B6-C2CEFD8AC8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9CF947-B95E-2B49-893D-94AD7EC37F97}"/>
              </a:ext>
            </a:extLst>
          </p:cNvPr>
          <p:cNvSpPr>
            <a:spLocks noGrp="1"/>
          </p:cNvSpPr>
          <p:nvPr>
            <p:ph sz="half" idx="1"/>
          </p:nvPr>
        </p:nvSpPr>
        <p:spPr>
          <a:xfrm>
            <a:off x="2682240" y="5842000"/>
            <a:ext cx="165811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9C9C8A-D69E-A548-9F21-569EEFA3505C}"/>
              </a:ext>
            </a:extLst>
          </p:cNvPr>
          <p:cNvSpPr>
            <a:spLocks noGrp="1"/>
          </p:cNvSpPr>
          <p:nvPr>
            <p:ph sz="half" idx="2"/>
          </p:nvPr>
        </p:nvSpPr>
        <p:spPr>
          <a:xfrm>
            <a:off x="19751040" y="5842000"/>
            <a:ext cx="165811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558A1A-7A69-8047-8B2C-237B4EDC8417}"/>
              </a:ext>
            </a:extLst>
          </p:cNvPr>
          <p:cNvSpPr>
            <a:spLocks noGrp="1"/>
          </p:cNvSpPr>
          <p:nvPr>
            <p:ph type="dt" sz="half" idx="10"/>
          </p:nvPr>
        </p:nvSpPr>
        <p:spPr/>
        <p:txBody>
          <a:bodyPr/>
          <a:lstStyle/>
          <a:p>
            <a:fld id="{617C28F3-ABE4-B540-9B3E-39B3EDE32367}" type="datetimeFigureOut">
              <a:rPr lang="en-US" smtClean="0"/>
              <a:t>4/27/2022</a:t>
            </a:fld>
            <a:endParaRPr lang="en-US"/>
          </a:p>
        </p:txBody>
      </p:sp>
      <p:sp>
        <p:nvSpPr>
          <p:cNvPr id="6" name="Footer Placeholder 5">
            <a:extLst>
              <a:ext uri="{FF2B5EF4-FFF2-40B4-BE49-F238E27FC236}">
                <a16:creationId xmlns:a16="http://schemas.microsoft.com/office/drawing/2014/main" id="{A57A59BF-1C79-914A-A11A-BED7F16CD2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524823-6760-8747-9F26-6DB08F90FC18}"/>
              </a:ext>
            </a:extLst>
          </p:cNvPr>
          <p:cNvSpPr>
            <a:spLocks noGrp="1"/>
          </p:cNvSpPr>
          <p:nvPr>
            <p:ph type="sldNum" sz="quarter" idx="12"/>
          </p:nvPr>
        </p:nvSpPr>
        <p:spPr/>
        <p:txBody>
          <a:bodyPr/>
          <a:lstStyle/>
          <a:p>
            <a:fld id="{166AE759-DBD6-D64B-859D-B06CCF218674}" type="slidenum">
              <a:rPr lang="en-US" smtClean="0"/>
              <a:t>‹#›</a:t>
            </a:fld>
            <a:endParaRPr lang="en-US"/>
          </a:p>
        </p:txBody>
      </p:sp>
    </p:spTree>
    <p:extLst>
      <p:ext uri="{BB962C8B-B14F-4D97-AF65-F5344CB8AC3E}">
        <p14:creationId xmlns:p14="http://schemas.microsoft.com/office/powerpoint/2010/main" val="1880268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F1F7-1907-A742-A32D-F57FD834672E}"/>
              </a:ext>
            </a:extLst>
          </p:cNvPr>
          <p:cNvSpPr>
            <a:spLocks noGrp="1"/>
          </p:cNvSpPr>
          <p:nvPr>
            <p:ph type="title"/>
          </p:nvPr>
        </p:nvSpPr>
        <p:spPr>
          <a:xfrm>
            <a:off x="2687322" y="1168401"/>
            <a:ext cx="33649920" cy="42418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C8F93E-0880-1E44-8BD3-00F660DAD51B}"/>
              </a:ext>
            </a:extLst>
          </p:cNvPr>
          <p:cNvSpPr>
            <a:spLocks noGrp="1"/>
          </p:cNvSpPr>
          <p:nvPr>
            <p:ph type="body" idx="1"/>
          </p:nvPr>
        </p:nvSpPr>
        <p:spPr>
          <a:xfrm>
            <a:off x="2687323" y="5379722"/>
            <a:ext cx="1650491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a:extLst>
              <a:ext uri="{FF2B5EF4-FFF2-40B4-BE49-F238E27FC236}">
                <a16:creationId xmlns:a16="http://schemas.microsoft.com/office/drawing/2014/main" id="{A673FFA5-7FD4-2848-A431-3C8F9BEC0A27}"/>
              </a:ext>
            </a:extLst>
          </p:cNvPr>
          <p:cNvSpPr>
            <a:spLocks noGrp="1"/>
          </p:cNvSpPr>
          <p:nvPr>
            <p:ph sz="half" idx="2"/>
          </p:nvPr>
        </p:nvSpPr>
        <p:spPr>
          <a:xfrm>
            <a:off x="2687323" y="8016240"/>
            <a:ext cx="1650491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C399DB-8283-DB44-B3D5-995762A6D735}"/>
              </a:ext>
            </a:extLst>
          </p:cNvPr>
          <p:cNvSpPr>
            <a:spLocks noGrp="1"/>
          </p:cNvSpPr>
          <p:nvPr>
            <p:ph type="body" sz="quarter" idx="3"/>
          </p:nvPr>
        </p:nvSpPr>
        <p:spPr>
          <a:xfrm>
            <a:off x="19751040" y="5379722"/>
            <a:ext cx="16586202"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a:extLst>
              <a:ext uri="{FF2B5EF4-FFF2-40B4-BE49-F238E27FC236}">
                <a16:creationId xmlns:a16="http://schemas.microsoft.com/office/drawing/2014/main" id="{B08F9687-5094-2940-90CD-74D06B4D3000}"/>
              </a:ext>
            </a:extLst>
          </p:cNvPr>
          <p:cNvSpPr>
            <a:spLocks noGrp="1"/>
          </p:cNvSpPr>
          <p:nvPr>
            <p:ph sz="quarter" idx="4"/>
          </p:nvPr>
        </p:nvSpPr>
        <p:spPr>
          <a:xfrm>
            <a:off x="19751040" y="8016240"/>
            <a:ext cx="16586202"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19C5CE-5221-DB4C-B76E-C416F0703A48}"/>
              </a:ext>
            </a:extLst>
          </p:cNvPr>
          <p:cNvSpPr>
            <a:spLocks noGrp="1"/>
          </p:cNvSpPr>
          <p:nvPr>
            <p:ph type="dt" sz="half" idx="10"/>
          </p:nvPr>
        </p:nvSpPr>
        <p:spPr/>
        <p:txBody>
          <a:bodyPr/>
          <a:lstStyle/>
          <a:p>
            <a:fld id="{617C28F3-ABE4-B540-9B3E-39B3EDE32367}" type="datetimeFigureOut">
              <a:rPr lang="en-US" smtClean="0"/>
              <a:t>4/27/2022</a:t>
            </a:fld>
            <a:endParaRPr lang="en-US"/>
          </a:p>
        </p:txBody>
      </p:sp>
      <p:sp>
        <p:nvSpPr>
          <p:cNvPr id="8" name="Footer Placeholder 7">
            <a:extLst>
              <a:ext uri="{FF2B5EF4-FFF2-40B4-BE49-F238E27FC236}">
                <a16:creationId xmlns:a16="http://schemas.microsoft.com/office/drawing/2014/main" id="{06D3943E-300A-E645-92FA-4DD9B6AD69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25802B-3119-AC41-B448-EB4E5B56AACB}"/>
              </a:ext>
            </a:extLst>
          </p:cNvPr>
          <p:cNvSpPr>
            <a:spLocks noGrp="1"/>
          </p:cNvSpPr>
          <p:nvPr>
            <p:ph type="sldNum" sz="quarter" idx="12"/>
          </p:nvPr>
        </p:nvSpPr>
        <p:spPr/>
        <p:txBody>
          <a:bodyPr/>
          <a:lstStyle/>
          <a:p>
            <a:fld id="{166AE759-DBD6-D64B-859D-B06CCF218674}" type="slidenum">
              <a:rPr lang="en-US" smtClean="0"/>
              <a:t>‹#›</a:t>
            </a:fld>
            <a:endParaRPr lang="en-US"/>
          </a:p>
        </p:txBody>
      </p:sp>
    </p:spTree>
    <p:extLst>
      <p:ext uri="{BB962C8B-B14F-4D97-AF65-F5344CB8AC3E}">
        <p14:creationId xmlns:p14="http://schemas.microsoft.com/office/powerpoint/2010/main" val="4185764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1D09-9FE2-234A-9ED2-7D880FA5F3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0F4017-7437-A149-87FC-F4D90529B4B7}"/>
              </a:ext>
            </a:extLst>
          </p:cNvPr>
          <p:cNvSpPr>
            <a:spLocks noGrp="1"/>
          </p:cNvSpPr>
          <p:nvPr>
            <p:ph type="dt" sz="half" idx="10"/>
          </p:nvPr>
        </p:nvSpPr>
        <p:spPr/>
        <p:txBody>
          <a:bodyPr/>
          <a:lstStyle/>
          <a:p>
            <a:fld id="{617C28F3-ABE4-B540-9B3E-39B3EDE32367}" type="datetimeFigureOut">
              <a:rPr lang="en-US" smtClean="0"/>
              <a:t>4/27/2022</a:t>
            </a:fld>
            <a:endParaRPr lang="en-US"/>
          </a:p>
        </p:txBody>
      </p:sp>
      <p:sp>
        <p:nvSpPr>
          <p:cNvPr id="4" name="Footer Placeholder 3">
            <a:extLst>
              <a:ext uri="{FF2B5EF4-FFF2-40B4-BE49-F238E27FC236}">
                <a16:creationId xmlns:a16="http://schemas.microsoft.com/office/drawing/2014/main" id="{2F089870-FA0F-1045-8438-01ECD3D2E9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1371D2-F33C-9342-AA10-4A9AC54EE2DE}"/>
              </a:ext>
            </a:extLst>
          </p:cNvPr>
          <p:cNvSpPr>
            <a:spLocks noGrp="1"/>
          </p:cNvSpPr>
          <p:nvPr>
            <p:ph type="sldNum" sz="quarter" idx="12"/>
          </p:nvPr>
        </p:nvSpPr>
        <p:spPr/>
        <p:txBody>
          <a:bodyPr/>
          <a:lstStyle/>
          <a:p>
            <a:fld id="{166AE759-DBD6-D64B-859D-B06CCF218674}" type="slidenum">
              <a:rPr lang="en-US" smtClean="0"/>
              <a:t>‹#›</a:t>
            </a:fld>
            <a:endParaRPr lang="en-US"/>
          </a:p>
        </p:txBody>
      </p:sp>
    </p:spTree>
    <p:extLst>
      <p:ext uri="{BB962C8B-B14F-4D97-AF65-F5344CB8AC3E}">
        <p14:creationId xmlns:p14="http://schemas.microsoft.com/office/powerpoint/2010/main" val="3638882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4F4FC4-FDD9-9949-85BD-54060CEF730E}"/>
              </a:ext>
            </a:extLst>
          </p:cNvPr>
          <p:cNvSpPr>
            <a:spLocks noGrp="1"/>
          </p:cNvSpPr>
          <p:nvPr>
            <p:ph type="dt" sz="half" idx="10"/>
          </p:nvPr>
        </p:nvSpPr>
        <p:spPr/>
        <p:txBody>
          <a:bodyPr/>
          <a:lstStyle/>
          <a:p>
            <a:fld id="{617C28F3-ABE4-B540-9B3E-39B3EDE32367}" type="datetimeFigureOut">
              <a:rPr lang="en-US" smtClean="0"/>
              <a:t>4/27/2022</a:t>
            </a:fld>
            <a:endParaRPr lang="en-US"/>
          </a:p>
        </p:txBody>
      </p:sp>
      <p:sp>
        <p:nvSpPr>
          <p:cNvPr id="3" name="Footer Placeholder 2">
            <a:extLst>
              <a:ext uri="{FF2B5EF4-FFF2-40B4-BE49-F238E27FC236}">
                <a16:creationId xmlns:a16="http://schemas.microsoft.com/office/drawing/2014/main" id="{D774005B-2F9E-154C-A04D-7B55E2F19A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F6C7FF-1E87-7B49-8DFC-0A436EC337D6}"/>
              </a:ext>
            </a:extLst>
          </p:cNvPr>
          <p:cNvSpPr>
            <a:spLocks noGrp="1"/>
          </p:cNvSpPr>
          <p:nvPr>
            <p:ph type="sldNum" sz="quarter" idx="12"/>
          </p:nvPr>
        </p:nvSpPr>
        <p:spPr/>
        <p:txBody>
          <a:bodyPr/>
          <a:lstStyle/>
          <a:p>
            <a:fld id="{166AE759-DBD6-D64B-859D-B06CCF218674}" type="slidenum">
              <a:rPr lang="en-US" smtClean="0"/>
              <a:t>‹#›</a:t>
            </a:fld>
            <a:endParaRPr lang="en-US"/>
          </a:p>
        </p:txBody>
      </p:sp>
    </p:spTree>
    <p:extLst>
      <p:ext uri="{BB962C8B-B14F-4D97-AF65-F5344CB8AC3E}">
        <p14:creationId xmlns:p14="http://schemas.microsoft.com/office/powerpoint/2010/main" val="1275835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BA54B-9AA8-214D-AA52-7DE1AAAD3E4D}"/>
              </a:ext>
            </a:extLst>
          </p:cNvPr>
          <p:cNvSpPr>
            <a:spLocks noGrp="1"/>
          </p:cNvSpPr>
          <p:nvPr>
            <p:ph type="title"/>
          </p:nvPr>
        </p:nvSpPr>
        <p:spPr>
          <a:xfrm>
            <a:off x="2687323" y="1463040"/>
            <a:ext cx="12583158" cy="5120640"/>
          </a:xfrm>
        </p:spPr>
        <p:txBody>
          <a:bodyPr anchor="b"/>
          <a:lstStyle>
            <a:lvl1pPr>
              <a:defRPr sz="10240"/>
            </a:lvl1pPr>
          </a:lstStyle>
          <a:p>
            <a:r>
              <a:rPr lang="en-US"/>
              <a:t>Click to edit Master title style</a:t>
            </a:r>
          </a:p>
        </p:txBody>
      </p:sp>
      <p:sp>
        <p:nvSpPr>
          <p:cNvPr id="3" name="Content Placeholder 2">
            <a:extLst>
              <a:ext uri="{FF2B5EF4-FFF2-40B4-BE49-F238E27FC236}">
                <a16:creationId xmlns:a16="http://schemas.microsoft.com/office/drawing/2014/main" id="{76D8A388-5F43-E54B-A82B-C7B58E494309}"/>
              </a:ext>
            </a:extLst>
          </p:cNvPr>
          <p:cNvSpPr>
            <a:spLocks noGrp="1"/>
          </p:cNvSpPr>
          <p:nvPr>
            <p:ph idx="1"/>
          </p:nvPr>
        </p:nvSpPr>
        <p:spPr>
          <a:xfrm>
            <a:off x="16586202" y="3159762"/>
            <a:ext cx="197510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AF4AF3-5C4C-1042-BABC-5CB46C2B5906}"/>
              </a:ext>
            </a:extLst>
          </p:cNvPr>
          <p:cNvSpPr>
            <a:spLocks noGrp="1"/>
          </p:cNvSpPr>
          <p:nvPr>
            <p:ph type="body" sz="half" idx="2"/>
          </p:nvPr>
        </p:nvSpPr>
        <p:spPr>
          <a:xfrm>
            <a:off x="2687323" y="6583680"/>
            <a:ext cx="12583158"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a:extLst>
              <a:ext uri="{FF2B5EF4-FFF2-40B4-BE49-F238E27FC236}">
                <a16:creationId xmlns:a16="http://schemas.microsoft.com/office/drawing/2014/main" id="{E631EA78-DD30-A34C-9CC5-B404112FB5F1}"/>
              </a:ext>
            </a:extLst>
          </p:cNvPr>
          <p:cNvSpPr>
            <a:spLocks noGrp="1"/>
          </p:cNvSpPr>
          <p:nvPr>
            <p:ph type="dt" sz="half" idx="10"/>
          </p:nvPr>
        </p:nvSpPr>
        <p:spPr/>
        <p:txBody>
          <a:bodyPr/>
          <a:lstStyle/>
          <a:p>
            <a:fld id="{617C28F3-ABE4-B540-9B3E-39B3EDE32367}" type="datetimeFigureOut">
              <a:rPr lang="en-US" smtClean="0"/>
              <a:t>4/27/2022</a:t>
            </a:fld>
            <a:endParaRPr lang="en-US"/>
          </a:p>
        </p:txBody>
      </p:sp>
      <p:sp>
        <p:nvSpPr>
          <p:cNvPr id="6" name="Footer Placeholder 5">
            <a:extLst>
              <a:ext uri="{FF2B5EF4-FFF2-40B4-BE49-F238E27FC236}">
                <a16:creationId xmlns:a16="http://schemas.microsoft.com/office/drawing/2014/main" id="{38B77D5A-9680-DF4D-B721-B633A8A29F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22B8E-7843-794D-B517-709CD22E20B8}"/>
              </a:ext>
            </a:extLst>
          </p:cNvPr>
          <p:cNvSpPr>
            <a:spLocks noGrp="1"/>
          </p:cNvSpPr>
          <p:nvPr>
            <p:ph type="sldNum" sz="quarter" idx="12"/>
          </p:nvPr>
        </p:nvSpPr>
        <p:spPr/>
        <p:txBody>
          <a:bodyPr/>
          <a:lstStyle/>
          <a:p>
            <a:fld id="{166AE759-DBD6-D64B-859D-B06CCF218674}" type="slidenum">
              <a:rPr lang="en-US" smtClean="0"/>
              <a:t>‹#›</a:t>
            </a:fld>
            <a:endParaRPr lang="en-US"/>
          </a:p>
        </p:txBody>
      </p:sp>
    </p:spTree>
    <p:extLst>
      <p:ext uri="{BB962C8B-B14F-4D97-AF65-F5344CB8AC3E}">
        <p14:creationId xmlns:p14="http://schemas.microsoft.com/office/powerpoint/2010/main" val="3364111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5D79D-E736-BF40-95CF-6ECFFE6424E6}"/>
              </a:ext>
            </a:extLst>
          </p:cNvPr>
          <p:cNvSpPr>
            <a:spLocks noGrp="1"/>
          </p:cNvSpPr>
          <p:nvPr>
            <p:ph type="title"/>
          </p:nvPr>
        </p:nvSpPr>
        <p:spPr>
          <a:xfrm>
            <a:off x="2687323" y="1463040"/>
            <a:ext cx="12583158" cy="5120640"/>
          </a:xfrm>
        </p:spPr>
        <p:txBody>
          <a:bodyPr anchor="b"/>
          <a:lstStyle>
            <a:lvl1pPr>
              <a:defRPr sz="10240"/>
            </a:lvl1pPr>
          </a:lstStyle>
          <a:p>
            <a:r>
              <a:rPr lang="en-US"/>
              <a:t>Click to edit Master title style</a:t>
            </a:r>
          </a:p>
        </p:txBody>
      </p:sp>
      <p:sp>
        <p:nvSpPr>
          <p:cNvPr id="3" name="Picture Placeholder 2">
            <a:extLst>
              <a:ext uri="{FF2B5EF4-FFF2-40B4-BE49-F238E27FC236}">
                <a16:creationId xmlns:a16="http://schemas.microsoft.com/office/drawing/2014/main" id="{7D7CFFCA-8373-C64F-8AA0-5FD3AC3DB7FA}"/>
              </a:ext>
            </a:extLst>
          </p:cNvPr>
          <p:cNvSpPr>
            <a:spLocks noGrp="1"/>
          </p:cNvSpPr>
          <p:nvPr>
            <p:ph type="pic" idx="1"/>
          </p:nvPr>
        </p:nvSpPr>
        <p:spPr>
          <a:xfrm>
            <a:off x="16586202" y="3159762"/>
            <a:ext cx="19751040" cy="15595600"/>
          </a:xfrm>
        </p:spPr>
        <p:txBody>
          <a:bodyPr/>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endParaRPr lang="en-US"/>
          </a:p>
        </p:txBody>
      </p:sp>
      <p:sp>
        <p:nvSpPr>
          <p:cNvPr id="4" name="Text Placeholder 3">
            <a:extLst>
              <a:ext uri="{FF2B5EF4-FFF2-40B4-BE49-F238E27FC236}">
                <a16:creationId xmlns:a16="http://schemas.microsoft.com/office/drawing/2014/main" id="{7AC8588F-186B-7445-8FC7-3D558B571C47}"/>
              </a:ext>
            </a:extLst>
          </p:cNvPr>
          <p:cNvSpPr>
            <a:spLocks noGrp="1"/>
          </p:cNvSpPr>
          <p:nvPr>
            <p:ph type="body" sz="half" idx="2"/>
          </p:nvPr>
        </p:nvSpPr>
        <p:spPr>
          <a:xfrm>
            <a:off x="2687323" y="6583680"/>
            <a:ext cx="12583158"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a:extLst>
              <a:ext uri="{FF2B5EF4-FFF2-40B4-BE49-F238E27FC236}">
                <a16:creationId xmlns:a16="http://schemas.microsoft.com/office/drawing/2014/main" id="{4C911A8C-E147-5C4B-901D-A38C49DF3B64}"/>
              </a:ext>
            </a:extLst>
          </p:cNvPr>
          <p:cNvSpPr>
            <a:spLocks noGrp="1"/>
          </p:cNvSpPr>
          <p:nvPr>
            <p:ph type="dt" sz="half" idx="10"/>
          </p:nvPr>
        </p:nvSpPr>
        <p:spPr/>
        <p:txBody>
          <a:bodyPr/>
          <a:lstStyle/>
          <a:p>
            <a:fld id="{617C28F3-ABE4-B540-9B3E-39B3EDE32367}" type="datetimeFigureOut">
              <a:rPr lang="en-US" smtClean="0"/>
              <a:t>4/27/2022</a:t>
            </a:fld>
            <a:endParaRPr lang="en-US"/>
          </a:p>
        </p:txBody>
      </p:sp>
      <p:sp>
        <p:nvSpPr>
          <p:cNvPr id="6" name="Footer Placeholder 5">
            <a:extLst>
              <a:ext uri="{FF2B5EF4-FFF2-40B4-BE49-F238E27FC236}">
                <a16:creationId xmlns:a16="http://schemas.microsoft.com/office/drawing/2014/main" id="{7F94DCF0-BA0D-DF46-AA65-7D593314AC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8C4981-C759-304A-B838-DBC0744C1912}"/>
              </a:ext>
            </a:extLst>
          </p:cNvPr>
          <p:cNvSpPr>
            <a:spLocks noGrp="1"/>
          </p:cNvSpPr>
          <p:nvPr>
            <p:ph type="sldNum" sz="quarter" idx="12"/>
          </p:nvPr>
        </p:nvSpPr>
        <p:spPr/>
        <p:txBody>
          <a:bodyPr/>
          <a:lstStyle/>
          <a:p>
            <a:fld id="{166AE759-DBD6-D64B-859D-B06CCF218674}" type="slidenum">
              <a:rPr lang="en-US" smtClean="0"/>
              <a:t>‹#›</a:t>
            </a:fld>
            <a:endParaRPr lang="en-US"/>
          </a:p>
        </p:txBody>
      </p:sp>
    </p:spTree>
    <p:extLst>
      <p:ext uri="{BB962C8B-B14F-4D97-AF65-F5344CB8AC3E}">
        <p14:creationId xmlns:p14="http://schemas.microsoft.com/office/powerpoint/2010/main" val="132067637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6B9B47-F285-C847-BCFC-621F53F82B63}"/>
              </a:ext>
            </a:extLst>
          </p:cNvPr>
          <p:cNvSpPr>
            <a:spLocks noGrp="1"/>
          </p:cNvSpPr>
          <p:nvPr>
            <p:ph type="title"/>
          </p:nvPr>
        </p:nvSpPr>
        <p:spPr>
          <a:xfrm>
            <a:off x="2682240" y="1168401"/>
            <a:ext cx="33649920" cy="42418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E72FB6-35A5-6D43-B81C-1ADA0C731DD4}"/>
              </a:ext>
            </a:extLst>
          </p:cNvPr>
          <p:cNvSpPr>
            <a:spLocks noGrp="1"/>
          </p:cNvSpPr>
          <p:nvPr>
            <p:ph type="body" idx="1"/>
          </p:nvPr>
        </p:nvSpPr>
        <p:spPr>
          <a:xfrm>
            <a:off x="2682240" y="5842000"/>
            <a:ext cx="336499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127D61-E112-734F-9780-BFA75633A307}"/>
              </a:ext>
            </a:extLst>
          </p:cNvPr>
          <p:cNvSpPr>
            <a:spLocks noGrp="1"/>
          </p:cNvSpPr>
          <p:nvPr>
            <p:ph type="dt" sz="half" idx="2"/>
          </p:nvPr>
        </p:nvSpPr>
        <p:spPr>
          <a:xfrm>
            <a:off x="2682240" y="20340322"/>
            <a:ext cx="87782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617C28F3-ABE4-B540-9B3E-39B3EDE32367}" type="datetimeFigureOut">
              <a:rPr lang="en-US" smtClean="0"/>
              <a:t>4/27/2022</a:t>
            </a:fld>
            <a:endParaRPr lang="en-US"/>
          </a:p>
        </p:txBody>
      </p:sp>
      <p:sp>
        <p:nvSpPr>
          <p:cNvPr id="5" name="Footer Placeholder 4">
            <a:extLst>
              <a:ext uri="{FF2B5EF4-FFF2-40B4-BE49-F238E27FC236}">
                <a16:creationId xmlns:a16="http://schemas.microsoft.com/office/drawing/2014/main" id="{8D381801-1698-114A-B834-97CA4E0D9FED}"/>
              </a:ext>
            </a:extLst>
          </p:cNvPr>
          <p:cNvSpPr>
            <a:spLocks noGrp="1"/>
          </p:cNvSpPr>
          <p:nvPr>
            <p:ph type="ftr" sz="quarter" idx="3"/>
          </p:nvPr>
        </p:nvSpPr>
        <p:spPr>
          <a:xfrm>
            <a:off x="12923520" y="20340322"/>
            <a:ext cx="131673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FC22E9-B724-E54F-8A09-DB47516BCC61}"/>
              </a:ext>
            </a:extLst>
          </p:cNvPr>
          <p:cNvSpPr>
            <a:spLocks noGrp="1"/>
          </p:cNvSpPr>
          <p:nvPr>
            <p:ph type="sldNum" sz="quarter" idx="4"/>
          </p:nvPr>
        </p:nvSpPr>
        <p:spPr>
          <a:xfrm>
            <a:off x="27553920" y="20340322"/>
            <a:ext cx="87782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166AE759-DBD6-D64B-859D-B06CCF218674}" type="slidenum">
              <a:rPr lang="en-US" smtClean="0"/>
              <a:t>‹#›</a:t>
            </a:fld>
            <a:endParaRPr lang="en-US"/>
          </a:p>
        </p:txBody>
      </p:sp>
    </p:spTree>
    <p:extLst>
      <p:ext uri="{BB962C8B-B14F-4D97-AF65-F5344CB8AC3E}">
        <p14:creationId xmlns:p14="http://schemas.microsoft.com/office/powerpoint/2010/main" val="1999929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chart" Target="../charts/chart2.xml"/><Relationship Id="rId1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diagramData" Target="../diagrams/data1.xml"/><Relationship Id="rId12" Type="http://schemas.openxmlformats.org/officeDocument/2006/relationships/chart" Target="../charts/chart1.xml"/><Relationship Id="rId17" Type="http://schemas.openxmlformats.org/officeDocument/2006/relationships/chart" Target="../charts/chart6.xml"/><Relationship Id="rId2" Type="http://schemas.openxmlformats.org/officeDocument/2006/relationships/audio" Target="../media/media1.mp3"/><Relationship Id="rId16" Type="http://schemas.openxmlformats.org/officeDocument/2006/relationships/chart" Target="../charts/chart5.xml"/><Relationship Id="rId1" Type="http://schemas.microsoft.com/office/2007/relationships/media" Target="../media/media1.mp3"/><Relationship Id="rId6" Type="http://schemas.openxmlformats.org/officeDocument/2006/relationships/image" Target="../media/image2.jpeg"/><Relationship Id="rId11" Type="http://schemas.microsoft.com/office/2007/relationships/diagramDrawing" Target="../diagrams/drawing1.xml"/><Relationship Id="rId5" Type="http://schemas.openxmlformats.org/officeDocument/2006/relationships/image" Target="../media/image1.png"/><Relationship Id="rId15" Type="http://schemas.openxmlformats.org/officeDocument/2006/relationships/chart" Target="../charts/chart4.xml"/><Relationship Id="rId10" Type="http://schemas.openxmlformats.org/officeDocument/2006/relationships/diagramColors" Target="../diagrams/colors1.xml"/><Relationship Id="rId4" Type="http://schemas.openxmlformats.org/officeDocument/2006/relationships/notesSlide" Target="../notesSlides/notesSlide1.xml"/><Relationship Id="rId9" Type="http://schemas.openxmlformats.org/officeDocument/2006/relationships/diagramQuickStyle" Target="../diagrams/quickStyle1.xml"/><Relationship Id="rId1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4" name="Google Shape;54;p1"/>
          <p:cNvSpPr txBox="1"/>
          <p:nvPr/>
        </p:nvSpPr>
        <p:spPr>
          <a:xfrm>
            <a:off x="1" y="-101360"/>
            <a:ext cx="38999348" cy="3419120"/>
          </a:xfrm>
          <a:prstGeom prst="rect">
            <a:avLst/>
          </a:prstGeom>
          <a:solidFill>
            <a:srgbClr val="315290"/>
          </a:solidFill>
          <a:ln w="9525" cap="flat" cmpd="sng">
            <a:noFill/>
            <a:prstDash val="solid"/>
            <a:round/>
            <a:headEnd type="none" w="sm" len="sm"/>
            <a:tailEnd type="none" w="sm" len="sm"/>
          </a:ln>
        </p:spPr>
        <p:txBody>
          <a:bodyPr spcFirstLastPara="1" wrap="square" lIns="108356" tIns="54163" rIns="108356" bIns="54163" anchor="t" anchorCtr="0">
            <a:noAutofit/>
          </a:bodyPr>
          <a:lstStyle/>
          <a:p>
            <a:endParaRPr sz="2607">
              <a:solidFill>
                <a:schemeClr val="dk1"/>
              </a:solidFill>
            </a:endParaRPr>
          </a:p>
        </p:txBody>
      </p:sp>
      <p:sp>
        <p:nvSpPr>
          <p:cNvPr id="56" name="Google Shape;56;p1"/>
          <p:cNvSpPr txBox="1"/>
          <p:nvPr/>
        </p:nvSpPr>
        <p:spPr>
          <a:xfrm>
            <a:off x="15991" y="149277"/>
            <a:ext cx="38999347" cy="1422600"/>
          </a:xfrm>
          <a:prstGeom prst="rect">
            <a:avLst/>
          </a:prstGeom>
          <a:noFill/>
          <a:ln>
            <a:noFill/>
          </a:ln>
        </p:spPr>
        <p:txBody>
          <a:bodyPr spcFirstLastPara="1" wrap="square" lIns="216741" tIns="216741" rIns="216741" bIns="216741" anchor="t" anchorCtr="0">
            <a:spAutoFit/>
          </a:bodyPr>
          <a:lstStyle/>
          <a:p>
            <a:pPr algn="ctr">
              <a:buClr>
                <a:schemeClr val="lt1"/>
              </a:buClr>
              <a:buSzPts val="5400"/>
            </a:pPr>
            <a:r>
              <a:rPr lang="en-US" sz="6400" dirty="0">
                <a:solidFill>
                  <a:schemeClr val="lt1"/>
                </a:solidFill>
              </a:rPr>
              <a:t>Improving the Heart Center Second Opinion Process at Texas Children’s Hospital</a:t>
            </a:r>
            <a:endParaRPr sz="1659" dirty="0"/>
          </a:p>
        </p:txBody>
      </p:sp>
      <p:sp>
        <p:nvSpPr>
          <p:cNvPr id="57" name="Google Shape;57;p1"/>
          <p:cNvSpPr txBox="1"/>
          <p:nvPr/>
        </p:nvSpPr>
        <p:spPr>
          <a:xfrm>
            <a:off x="15051" y="1362728"/>
            <a:ext cx="39001228" cy="1804340"/>
          </a:xfrm>
          <a:prstGeom prst="rect">
            <a:avLst/>
          </a:prstGeom>
          <a:noFill/>
          <a:ln>
            <a:noFill/>
          </a:ln>
        </p:spPr>
        <p:txBody>
          <a:bodyPr spcFirstLastPara="1" wrap="square" lIns="541867" tIns="541867" rIns="541867" bIns="541867" anchor="ctr" anchorCtr="1">
            <a:noAutofit/>
          </a:bodyPr>
          <a:lstStyle/>
          <a:p>
            <a:pPr algn="ctr">
              <a:buClr>
                <a:srgbClr val="B89746"/>
              </a:buClr>
              <a:buSzPts val="3600"/>
            </a:pPr>
            <a:r>
              <a:rPr lang="en-US" sz="4267" dirty="0">
                <a:solidFill>
                  <a:schemeClr val="bg1"/>
                </a:solidFill>
                <a:latin typeface="Open Sans"/>
                <a:ea typeface="Open Sans"/>
                <a:cs typeface="Open Sans"/>
                <a:sym typeface="Open Sans"/>
              </a:rPr>
              <a:t>Alicia </a:t>
            </a:r>
            <a:r>
              <a:rPr lang="en-US" sz="4267" dirty="0" err="1">
                <a:solidFill>
                  <a:schemeClr val="bg1"/>
                </a:solidFill>
                <a:latin typeface="Open Sans"/>
                <a:ea typeface="Open Sans"/>
                <a:cs typeface="Open Sans"/>
                <a:sym typeface="Open Sans"/>
              </a:rPr>
              <a:t>Kleinhans</a:t>
            </a:r>
            <a:r>
              <a:rPr lang="en-US" sz="4267" dirty="0">
                <a:solidFill>
                  <a:schemeClr val="bg1"/>
                </a:solidFill>
                <a:latin typeface="Open Sans"/>
                <a:ea typeface="Open Sans"/>
                <a:cs typeface="Open Sans"/>
                <a:sym typeface="Open Sans"/>
              </a:rPr>
              <a:t> DNP, MSN-Ed, CPNP-AC, CCRN; Basheer Ahmed MD</a:t>
            </a:r>
            <a:endParaRPr sz="4267" baseline="30000" dirty="0">
              <a:solidFill>
                <a:schemeClr val="bg1"/>
              </a:solidFill>
              <a:latin typeface="Open Sans"/>
              <a:ea typeface="Open Sans"/>
              <a:cs typeface="Open Sans"/>
              <a:sym typeface="Open Sans"/>
            </a:endParaRPr>
          </a:p>
          <a:p>
            <a:pPr algn="ctr">
              <a:spcBef>
                <a:spcPts val="1422"/>
              </a:spcBef>
              <a:buClr>
                <a:srgbClr val="B89746"/>
              </a:buClr>
              <a:buSzPts val="3200"/>
            </a:pPr>
            <a:r>
              <a:rPr lang="en-US" sz="3793" dirty="0">
                <a:solidFill>
                  <a:schemeClr val="bg1"/>
                </a:solidFill>
                <a:latin typeface="Open Sans"/>
                <a:ea typeface="Open Sans"/>
                <a:cs typeface="Open Sans"/>
                <a:sym typeface="Open Sans"/>
              </a:rPr>
              <a:t>Baylor College of Medicine, Department of Pediatrics, Division of Critical Care Medicine</a:t>
            </a:r>
            <a:endParaRPr sz="1659" dirty="0">
              <a:solidFill>
                <a:schemeClr val="bg1"/>
              </a:solidFill>
            </a:endParaRPr>
          </a:p>
        </p:txBody>
      </p:sp>
      <p:sp>
        <p:nvSpPr>
          <p:cNvPr id="58" name="Google Shape;58;p1"/>
          <p:cNvSpPr txBox="1"/>
          <p:nvPr/>
        </p:nvSpPr>
        <p:spPr>
          <a:xfrm>
            <a:off x="902865" y="14953551"/>
            <a:ext cx="9172678" cy="3105181"/>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270933" tIns="270933" rIns="270933" bIns="270933" anchor="t" anchorCtr="0">
            <a:noAutofit/>
          </a:bodyPr>
          <a:lstStyle/>
          <a:p>
            <a:pPr marL="406405" indent="-406405">
              <a:buClr>
                <a:schemeClr val="dk1"/>
              </a:buClr>
              <a:buSzPts val="2200"/>
              <a:buFont typeface="Wingdings" pitchFamily="2" charset="2"/>
              <a:buChar char="Ø"/>
            </a:pPr>
            <a:r>
              <a:rPr lang="en-US" sz="2600" dirty="0">
                <a:solidFill>
                  <a:schemeClr val="dk1"/>
                </a:solidFill>
              </a:rPr>
              <a:t>Project design as quality improvement with PDSA cycles</a:t>
            </a:r>
            <a:endParaRPr sz="2600" dirty="0"/>
          </a:p>
          <a:p>
            <a:pPr marL="406405" indent="-406405">
              <a:spcBef>
                <a:spcPts val="711"/>
              </a:spcBef>
              <a:buClr>
                <a:schemeClr val="dk1"/>
              </a:buClr>
              <a:buSzPts val="2200"/>
              <a:buFont typeface="Wingdings" pitchFamily="2" charset="2"/>
              <a:buChar char="Ø"/>
            </a:pPr>
            <a:r>
              <a:rPr lang="en-US" sz="2600" dirty="0">
                <a:solidFill>
                  <a:schemeClr val="dk1"/>
                </a:solidFill>
              </a:rPr>
              <a:t>After delineation of process and data to be collected, began data collection  March 2021</a:t>
            </a:r>
          </a:p>
          <a:p>
            <a:pPr marL="406405" indent="-406405">
              <a:spcBef>
                <a:spcPts val="711"/>
              </a:spcBef>
              <a:buClr>
                <a:schemeClr val="dk1"/>
              </a:buClr>
              <a:buSzPts val="2200"/>
              <a:buFont typeface="Wingdings" pitchFamily="2" charset="2"/>
              <a:buChar char="Ø"/>
            </a:pPr>
            <a:r>
              <a:rPr lang="en-US" sz="2600" dirty="0">
                <a:solidFill>
                  <a:schemeClr val="dk1"/>
                </a:solidFill>
              </a:rPr>
              <a:t>Descriptive statistics were calculated from data measuring efficiency and patient outcomes</a:t>
            </a:r>
          </a:p>
          <a:p>
            <a:pPr marL="406405" indent="-406405">
              <a:spcBef>
                <a:spcPts val="711"/>
              </a:spcBef>
              <a:buClr>
                <a:schemeClr val="dk1"/>
              </a:buClr>
              <a:buSzPts val="2200"/>
              <a:buFont typeface="Wingdings" pitchFamily="2" charset="2"/>
              <a:buChar char="Ø"/>
            </a:pPr>
            <a:r>
              <a:rPr lang="en-US" sz="2600" dirty="0">
                <a:solidFill>
                  <a:schemeClr val="dk1"/>
                </a:solidFill>
              </a:rPr>
              <a:t>Ongoing project with subsequent PDSA cycles</a:t>
            </a:r>
            <a:endParaRPr sz="2600" dirty="0"/>
          </a:p>
          <a:p>
            <a:pPr>
              <a:spcBef>
                <a:spcPts val="711"/>
              </a:spcBef>
              <a:buClr>
                <a:schemeClr val="dk1"/>
              </a:buClr>
              <a:buSzPts val="2200"/>
            </a:pPr>
            <a:endParaRPr sz="2607" dirty="0">
              <a:solidFill>
                <a:schemeClr val="dk1"/>
              </a:solidFill>
            </a:endParaRPr>
          </a:p>
          <a:p>
            <a:pPr>
              <a:buClr>
                <a:schemeClr val="dk1"/>
              </a:buClr>
              <a:buSzPts val="2200"/>
            </a:pPr>
            <a:endParaRPr sz="2607" dirty="0">
              <a:solidFill>
                <a:schemeClr val="dk1"/>
              </a:solidFill>
            </a:endParaRPr>
          </a:p>
        </p:txBody>
      </p:sp>
      <p:sp>
        <p:nvSpPr>
          <p:cNvPr id="59" name="Google Shape;59;p1"/>
          <p:cNvSpPr txBox="1"/>
          <p:nvPr/>
        </p:nvSpPr>
        <p:spPr>
          <a:xfrm>
            <a:off x="29101234" y="4566815"/>
            <a:ext cx="9142478" cy="8904901"/>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270933" tIns="270933" rIns="270933" bIns="270933" anchor="t" anchorCtr="0">
            <a:noAutofit/>
          </a:bodyPr>
          <a:lstStyle/>
          <a:p>
            <a:pPr marL="406405" indent="-406405">
              <a:buClr>
                <a:schemeClr val="dk1"/>
              </a:buClr>
              <a:buSzPts val="2200"/>
              <a:buFont typeface="Wingdings" pitchFamily="2" charset="2"/>
              <a:buChar char="Ø"/>
            </a:pPr>
            <a:r>
              <a:rPr lang="en-US" sz="2600" dirty="0">
                <a:solidFill>
                  <a:schemeClr val="dk1"/>
                </a:solidFill>
              </a:rPr>
              <a:t>PDSA cycle one allowed for data to be collected during discussions regarding process improvement </a:t>
            </a:r>
          </a:p>
          <a:p>
            <a:pPr marL="406405" indent="-406405">
              <a:buClr>
                <a:schemeClr val="dk1"/>
              </a:buClr>
              <a:buSzPts val="2200"/>
              <a:buFont typeface="Wingdings" pitchFamily="2" charset="2"/>
              <a:buChar char="Ø"/>
            </a:pPr>
            <a:r>
              <a:rPr lang="en-US" sz="2600" dirty="0">
                <a:solidFill>
                  <a:schemeClr val="dk1"/>
                </a:solidFill>
              </a:rPr>
              <a:t>There were 21 patient referrals in PDSA cycle one and 24 patient referrals in PDSA cycle two</a:t>
            </a:r>
          </a:p>
          <a:p>
            <a:pPr marL="406405" indent="-406405">
              <a:buClr>
                <a:schemeClr val="dk1"/>
              </a:buClr>
              <a:buSzPts val="2200"/>
              <a:buFont typeface="Wingdings" pitchFamily="2" charset="2"/>
              <a:buChar char="Ø"/>
            </a:pPr>
            <a:r>
              <a:rPr lang="en-US" sz="2600" dirty="0">
                <a:solidFill>
                  <a:schemeClr val="dk1"/>
                </a:solidFill>
              </a:rPr>
              <a:t>Referrals in PDSA cycle one came from 14 different states with the majority from within Texas</a:t>
            </a:r>
          </a:p>
          <a:p>
            <a:pPr marL="406405" indent="-406405">
              <a:buClr>
                <a:schemeClr val="dk1"/>
              </a:buClr>
              <a:buSzPts val="2200"/>
              <a:buFont typeface="Wingdings" pitchFamily="2" charset="2"/>
              <a:buChar char="Ø"/>
            </a:pPr>
            <a:r>
              <a:rPr lang="en-US" sz="2600" dirty="0">
                <a:solidFill>
                  <a:schemeClr val="dk1"/>
                </a:solidFill>
              </a:rPr>
              <a:t>Referrals in PDSA cycle two came from 11 different states with the majority from within Texas</a:t>
            </a:r>
          </a:p>
          <a:p>
            <a:pPr marL="406405" indent="-406405">
              <a:buClr>
                <a:schemeClr val="dk1"/>
              </a:buClr>
              <a:buSzPts val="2200"/>
              <a:buFont typeface="Wingdings" pitchFamily="2" charset="2"/>
              <a:buChar char="Ø"/>
            </a:pPr>
            <a:r>
              <a:rPr lang="en-US" sz="2600" dirty="0">
                <a:solidFill>
                  <a:schemeClr val="dk1"/>
                </a:solidFill>
              </a:rPr>
              <a:t>Improvement from PDSA cycle one to PDSA cycle two in number of business days from request to all patient data gathered</a:t>
            </a:r>
          </a:p>
          <a:p>
            <a:pPr marL="406405" indent="-406405">
              <a:buClr>
                <a:schemeClr val="dk1"/>
              </a:buClr>
              <a:buSzPts val="2200"/>
              <a:buFont typeface="Wingdings" pitchFamily="2" charset="2"/>
              <a:buChar char="Ø"/>
            </a:pPr>
            <a:r>
              <a:rPr lang="en-US" sz="2600" dirty="0">
                <a:solidFill>
                  <a:schemeClr val="dk1"/>
                </a:solidFill>
              </a:rPr>
              <a:t>Increase time from PDSA cycle one to PDSA cycle two in number of business days from request to patient presentation</a:t>
            </a:r>
          </a:p>
          <a:p>
            <a:pPr marL="406405" indent="-406405">
              <a:buClr>
                <a:schemeClr val="dk1"/>
              </a:buClr>
              <a:buSzPts val="2200"/>
              <a:buFont typeface="Wingdings" pitchFamily="2" charset="2"/>
              <a:buChar char="Ø"/>
            </a:pPr>
            <a:r>
              <a:rPr lang="en-US" sz="2600" dirty="0">
                <a:solidFill>
                  <a:schemeClr val="dk1"/>
                </a:solidFill>
              </a:rPr>
              <a:t>Most referrals initiated by physicians with small number initiated by family</a:t>
            </a:r>
          </a:p>
          <a:p>
            <a:pPr marL="406405" indent="-406405">
              <a:buClr>
                <a:schemeClr val="dk1"/>
              </a:buClr>
              <a:buSzPts val="2200"/>
              <a:buFont typeface="Wingdings" pitchFamily="2" charset="2"/>
              <a:buChar char="Ø"/>
            </a:pPr>
            <a:r>
              <a:rPr lang="en-US" sz="2600" dirty="0">
                <a:solidFill>
                  <a:schemeClr val="dk1"/>
                </a:solidFill>
              </a:rPr>
              <a:t>Five patients in PDSA cycle one and four patients in PDSA cycle two were transferred</a:t>
            </a:r>
          </a:p>
          <a:p>
            <a:pPr marL="406405" indent="-406405">
              <a:buClr>
                <a:schemeClr val="dk1"/>
              </a:buClr>
              <a:buSzPts val="2200"/>
              <a:buFont typeface="Wingdings" pitchFamily="2" charset="2"/>
              <a:buChar char="Ø"/>
            </a:pPr>
            <a:r>
              <a:rPr lang="en-US" sz="2600" dirty="0">
                <a:solidFill>
                  <a:schemeClr val="dk1"/>
                </a:solidFill>
              </a:rPr>
              <a:t>Morbidity rate, mortality rate and ECMO rate decreased from PDSA cycle one to PDSA cycle two</a:t>
            </a:r>
            <a:endParaRPr sz="2600" dirty="0">
              <a:solidFill>
                <a:schemeClr val="dk1"/>
              </a:solidFill>
            </a:endParaRPr>
          </a:p>
          <a:p>
            <a:pPr>
              <a:buClr>
                <a:schemeClr val="dk1"/>
              </a:buClr>
              <a:buSzPts val="2200"/>
            </a:pPr>
            <a:endParaRPr sz="2607" dirty="0">
              <a:solidFill>
                <a:schemeClr val="dk1"/>
              </a:solidFill>
            </a:endParaRPr>
          </a:p>
        </p:txBody>
      </p:sp>
      <p:sp>
        <p:nvSpPr>
          <p:cNvPr id="60" name="Google Shape;60;p1"/>
          <p:cNvSpPr txBox="1"/>
          <p:nvPr/>
        </p:nvSpPr>
        <p:spPr>
          <a:xfrm>
            <a:off x="847469" y="8409755"/>
            <a:ext cx="9172678" cy="571970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270933" tIns="270933" rIns="270933" bIns="270933" anchor="t" anchorCtr="0">
            <a:noAutofit/>
          </a:bodyPr>
          <a:lstStyle/>
          <a:p>
            <a:pPr marL="406405" indent="-406405">
              <a:buClr>
                <a:schemeClr val="dk1"/>
              </a:buClr>
              <a:buSzPts val="2200"/>
              <a:buFont typeface="Wingdings" pitchFamily="2" charset="2"/>
              <a:buChar char="Ø"/>
            </a:pPr>
            <a:r>
              <a:rPr lang="en-US" sz="2600" dirty="0">
                <a:solidFill>
                  <a:schemeClr val="dk1"/>
                </a:solidFill>
              </a:rPr>
              <a:t>Congenital heart defects are the most common birth defect and are the </a:t>
            </a:r>
            <a:r>
              <a:rPr lang="en-US" sz="2600" dirty="0"/>
              <a:t>leading cause of defect-associated infant illness and death in United States (U.S.)</a:t>
            </a:r>
          </a:p>
          <a:p>
            <a:pPr marL="406405" indent="-406405">
              <a:buClr>
                <a:schemeClr val="dk1"/>
              </a:buClr>
              <a:buSzPts val="2200"/>
              <a:buFont typeface="Wingdings" pitchFamily="2" charset="2"/>
              <a:buChar char="Ø"/>
            </a:pPr>
            <a:r>
              <a:rPr lang="en-US" sz="2600" dirty="0"/>
              <a:t>Obtaining a second opinion from a respected, large volume center such as TCH could benefit patients. </a:t>
            </a:r>
          </a:p>
          <a:p>
            <a:pPr marL="406405" indent="-406405">
              <a:buClr>
                <a:schemeClr val="dk1"/>
              </a:buClr>
              <a:buSzPts val="2200"/>
              <a:buFont typeface="Wingdings" pitchFamily="2" charset="2"/>
              <a:buChar char="Ø"/>
            </a:pPr>
            <a:r>
              <a:rPr lang="en-US" sz="2600" dirty="0"/>
              <a:t>TCH Heart Center second opinion process was found to be sporadic and unorganized with </a:t>
            </a:r>
            <a:r>
              <a:rPr lang="en-US" sz="2600" dirty="0" err="1"/>
              <a:t>anectdotal</a:t>
            </a:r>
            <a:r>
              <a:rPr lang="en-US" sz="2600" dirty="0"/>
              <a:t> evidence of provider frustration.</a:t>
            </a:r>
          </a:p>
          <a:p>
            <a:pPr marL="406405" indent="-406405">
              <a:buClr>
                <a:schemeClr val="dk1"/>
              </a:buClr>
              <a:buSzPts val="2200"/>
              <a:buFont typeface="Wingdings" pitchFamily="2" charset="2"/>
              <a:buChar char="Ø"/>
            </a:pPr>
            <a:r>
              <a:rPr lang="en-US" sz="2600" dirty="0"/>
              <a:t>Lack of organization may represent a weakness in the overall organizational capacity</a:t>
            </a:r>
          </a:p>
          <a:p>
            <a:pPr marL="406405" indent="-406405">
              <a:buClr>
                <a:schemeClr val="dk1"/>
              </a:buClr>
              <a:buSzPts val="2200"/>
              <a:buFont typeface="Wingdings" pitchFamily="2" charset="2"/>
              <a:buChar char="Ø"/>
            </a:pPr>
            <a:r>
              <a:rPr lang="en-US" sz="2600" dirty="0"/>
              <a:t>Organizational Capacity includes program management, (efficiency, coordination of labor and communication) and Interorganizational relationships (satisfaction)</a:t>
            </a:r>
            <a:endParaRPr sz="2607" dirty="0">
              <a:solidFill>
                <a:schemeClr val="dk1"/>
              </a:solidFill>
            </a:endParaRPr>
          </a:p>
          <a:p>
            <a:pPr>
              <a:buClr>
                <a:schemeClr val="dk1"/>
              </a:buClr>
              <a:buSzPts val="2200"/>
            </a:pPr>
            <a:endParaRPr sz="2607" dirty="0">
              <a:solidFill>
                <a:schemeClr val="dk1"/>
              </a:solidFill>
            </a:endParaRPr>
          </a:p>
          <a:p>
            <a:pPr>
              <a:buClr>
                <a:schemeClr val="dk1"/>
              </a:buClr>
              <a:buSzPts val="2200"/>
            </a:pPr>
            <a:endParaRPr sz="2607" dirty="0">
              <a:solidFill>
                <a:schemeClr val="dk1"/>
              </a:solidFill>
            </a:endParaRPr>
          </a:p>
          <a:p>
            <a:pPr>
              <a:buClr>
                <a:schemeClr val="dk1"/>
              </a:buClr>
              <a:buSzPts val="2200"/>
            </a:pPr>
            <a:endParaRPr sz="2607" dirty="0">
              <a:solidFill>
                <a:schemeClr val="dk1"/>
              </a:solidFill>
            </a:endParaRPr>
          </a:p>
        </p:txBody>
      </p:sp>
      <p:sp>
        <p:nvSpPr>
          <p:cNvPr id="61" name="Google Shape;61;p1"/>
          <p:cNvSpPr txBox="1"/>
          <p:nvPr/>
        </p:nvSpPr>
        <p:spPr>
          <a:xfrm>
            <a:off x="29101234" y="14594500"/>
            <a:ext cx="9142478" cy="473935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270933" tIns="270933" rIns="270933" bIns="270933" anchor="t" anchorCtr="0">
            <a:noAutofit/>
          </a:bodyPr>
          <a:lstStyle/>
          <a:p>
            <a:pPr marL="406405" indent="-406405">
              <a:buClr>
                <a:schemeClr val="dk1"/>
              </a:buClr>
              <a:buSzPts val="2200"/>
              <a:buFont typeface="Wingdings" pitchFamily="2" charset="2"/>
              <a:buChar char="Ø"/>
            </a:pPr>
            <a:r>
              <a:rPr lang="en-US" sz="2600" dirty="0">
                <a:solidFill>
                  <a:schemeClr val="dk1"/>
                </a:solidFill>
              </a:rPr>
              <a:t>Ongoing process with revisions</a:t>
            </a:r>
          </a:p>
          <a:p>
            <a:pPr marL="406405" indent="-406405">
              <a:buClr>
                <a:schemeClr val="dk1"/>
              </a:buClr>
              <a:buSzPts val="2200"/>
              <a:buFont typeface="Wingdings" pitchFamily="2" charset="2"/>
              <a:buChar char="Ø"/>
            </a:pPr>
            <a:r>
              <a:rPr lang="en-US" sz="2600" dirty="0">
                <a:solidFill>
                  <a:schemeClr val="dk1"/>
                </a:solidFill>
              </a:rPr>
              <a:t>Data collection has been difficult</a:t>
            </a:r>
          </a:p>
          <a:p>
            <a:pPr marL="406405" indent="-406405">
              <a:buClr>
                <a:schemeClr val="dk1"/>
              </a:buClr>
              <a:buSzPts val="2200"/>
              <a:buFont typeface="Wingdings" pitchFamily="2" charset="2"/>
              <a:buChar char="Ø"/>
            </a:pPr>
            <a:r>
              <a:rPr lang="en-US" sz="2600" dirty="0">
                <a:solidFill>
                  <a:schemeClr val="dk1"/>
                </a:solidFill>
              </a:rPr>
              <a:t>Currently focused on improving data collection methods and provider satisfaction</a:t>
            </a:r>
          </a:p>
          <a:p>
            <a:pPr marL="406405" indent="-406405">
              <a:buClr>
                <a:schemeClr val="dk1"/>
              </a:buClr>
              <a:buSzPts val="2200"/>
              <a:buFont typeface="Wingdings" pitchFamily="2" charset="2"/>
              <a:buChar char="Ø"/>
            </a:pPr>
            <a:r>
              <a:rPr lang="en-US" sz="2600" dirty="0">
                <a:solidFill>
                  <a:schemeClr val="dk1"/>
                </a:solidFill>
              </a:rPr>
              <a:t>Found need to designate Cardiology Resource Attending</a:t>
            </a:r>
          </a:p>
          <a:p>
            <a:pPr marL="406405" indent="-406405">
              <a:buClr>
                <a:schemeClr val="dk1"/>
              </a:buClr>
              <a:buSzPts val="2200"/>
              <a:buFont typeface="Wingdings" pitchFamily="2" charset="2"/>
              <a:buChar char="Ø"/>
            </a:pPr>
            <a:r>
              <a:rPr lang="en-US" sz="2600" dirty="0">
                <a:solidFill>
                  <a:schemeClr val="dk1"/>
                </a:solidFill>
              </a:rPr>
              <a:t>Hired RN for coordination of inpatient second opinion data collection and communication</a:t>
            </a:r>
          </a:p>
          <a:p>
            <a:pPr marL="406405" indent="-406405">
              <a:buClr>
                <a:schemeClr val="dk1"/>
              </a:buClr>
              <a:buSzPts val="2200"/>
              <a:buFont typeface="Wingdings" pitchFamily="2" charset="2"/>
              <a:buChar char="Ø"/>
            </a:pPr>
            <a:r>
              <a:rPr lang="en-US" sz="2600" dirty="0">
                <a:solidFill>
                  <a:schemeClr val="dk1"/>
                </a:solidFill>
              </a:rPr>
              <a:t>Have now included international patient second opinions in process</a:t>
            </a:r>
          </a:p>
          <a:p>
            <a:pPr marL="406405" indent="-406405">
              <a:buClr>
                <a:schemeClr val="dk1"/>
              </a:buClr>
              <a:buSzPts val="2200"/>
              <a:buFont typeface="Wingdings" pitchFamily="2" charset="2"/>
              <a:buChar char="Ø"/>
            </a:pPr>
            <a:r>
              <a:rPr lang="en-US" sz="2600" dirty="0">
                <a:solidFill>
                  <a:schemeClr val="dk1"/>
                </a:solidFill>
              </a:rPr>
              <a:t>Small sample size for calculations- will continue collecting data</a:t>
            </a:r>
            <a:endParaRPr sz="2600" dirty="0"/>
          </a:p>
        </p:txBody>
      </p:sp>
      <p:sp>
        <p:nvSpPr>
          <p:cNvPr id="62" name="Google Shape;62;p1"/>
          <p:cNvSpPr txBox="1"/>
          <p:nvPr/>
        </p:nvSpPr>
        <p:spPr>
          <a:xfrm>
            <a:off x="847469" y="4648533"/>
            <a:ext cx="9172678" cy="2631308"/>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270933" tIns="270933" rIns="270933" bIns="270933" anchor="t" anchorCtr="0">
            <a:noAutofit/>
          </a:bodyPr>
          <a:lstStyle/>
          <a:p>
            <a:pPr marL="406405" indent="-406405">
              <a:buClr>
                <a:schemeClr val="dk1"/>
              </a:buClr>
              <a:buSzPts val="2200"/>
              <a:buFont typeface="Wingdings" pitchFamily="2" charset="2"/>
              <a:buChar char="Ø"/>
            </a:pPr>
            <a:r>
              <a:rPr lang="en-US" sz="2600" dirty="0">
                <a:solidFill>
                  <a:schemeClr val="dk1"/>
                </a:solidFill>
              </a:rPr>
              <a:t>Increase organizational capacity at Texas Children’s Hospital (TCH) Heart Center by creating a process for second opinion request for inpatient pediatric patients.</a:t>
            </a:r>
          </a:p>
          <a:p>
            <a:pPr marL="406405" indent="-406405">
              <a:buClr>
                <a:schemeClr val="dk1"/>
              </a:buClr>
              <a:buSzPts val="2200"/>
              <a:buFont typeface="Wingdings" pitchFamily="2" charset="2"/>
              <a:buChar char="Ø"/>
            </a:pPr>
            <a:r>
              <a:rPr lang="en-US" sz="2600" dirty="0"/>
              <a:t>improving outcomes for patients transferred after a second opinion request</a:t>
            </a:r>
            <a:endParaRPr lang="en-US" sz="2600" dirty="0">
              <a:solidFill>
                <a:schemeClr val="dk1"/>
              </a:solidFill>
            </a:endParaRPr>
          </a:p>
        </p:txBody>
      </p:sp>
      <p:sp>
        <p:nvSpPr>
          <p:cNvPr id="63" name="Google Shape;63;p1"/>
          <p:cNvSpPr txBox="1"/>
          <p:nvPr/>
        </p:nvSpPr>
        <p:spPr>
          <a:xfrm>
            <a:off x="902866" y="3517383"/>
            <a:ext cx="9172677" cy="1083733"/>
          </a:xfrm>
          <a:prstGeom prst="rect">
            <a:avLst/>
          </a:prstGeom>
          <a:noFill/>
          <a:ln>
            <a:noFill/>
          </a:ln>
        </p:spPr>
        <p:txBody>
          <a:bodyPr spcFirstLastPara="1" wrap="square" lIns="270933" tIns="270933" rIns="270933" bIns="270933" anchor="ctr" anchorCtr="1">
            <a:noAutofit/>
          </a:bodyPr>
          <a:lstStyle/>
          <a:p>
            <a:pPr>
              <a:buClr>
                <a:srgbClr val="B89746"/>
              </a:buClr>
              <a:buSzPts val="4000"/>
            </a:pPr>
            <a:r>
              <a:rPr lang="en-US" sz="4741" dirty="0">
                <a:solidFill>
                  <a:schemeClr val="tx1"/>
                </a:solidFill>
                <a:latin typeface="Open Sans ExtraBold"/>
                <a:ea typeface="Open Sans ExtraBold"/>
                <a:cs typeface="Open Sans ExtraBold"/>
                <a:sym typeface="Open Sans ExtraBold"/>
              </a:rPr>
              <a:t>PURPOSE</a:t>
            </a:r>
            <a:endParaRPr sz="1659" dirty="0">
              <a:solidFill>
                <a:schemeClr val="tx1"/>
              </a:solidFill>
            </a:endParaRPr>
          </a:p>
        </p:txBody>
      </p:sp>
      <p:sp>
        <p:nvSpPr>
          <p:cNvPr id="64" name="Google Shape;64;p1"/>
          <p:cNvSpPr txBox="1"/>
          <p:nvPr/>
        </p:nvSpPr>
        <p:spPr>
          <a:xfrm>
            <a:off x="847469" y="7522114"/>
            <a:ext cx="9172678" cy="1083733"/>
          </a:xfrm>
          <a:prstGeom prst="rect">
            <a:avLst/>
          </a:prstGeom>
          <a:noFill/>
          <a:ln>
            <a:noFill/>
          </a:ln>
        </p:spPr>
        <p:txBody>
          <a:bodyPr spcFirstLastPara="1" wrap="square" lIns="270933" tIns="270933" rIns="270933" bIns="270933" anchor="ctr" anchorCtr="1">
            <a:noAutofit/>
          </a:bodyPr>
          <a:lstStyle/>
          <a:p>
            <a:pPr>
              <a:buClr>
                <a:srgbClr val="B89746"/>
              </a:buClr>
              <a:buSzPts val="4000"/>
            </a:pPr>
            <a:r>
              <a:rPr lang="en-US" sz="4741" dirty="0">
                <a:solidFill>
                  <a:schemeClr val="tx1"/>
                </a:solidFill>
                <a:latin typeface="Open Sans ExtraBold"/>
                <a:ea typeface="Open Sans ExtraBold"/>
                <a:cs typeface="Open Sans ExtraBold"/>
                <a:sym typeface="Open Sans ExtraBold"/>
              </a:rPr>
              <a:t>BACKGROUND</a:t>
            </a:r>
            <a:endParaRPr sz="1659" dirty="0">
              <a:solidFill>
                <a:schemeClr val="tx1"/>
              </a:solidFill>
            </a:endParaRPr>
          </a:p>
        </p:txBody>
      </p:sp>
      <p:sp>
        <p:nvSpPr>
          <p:cNvPr id="65" name="Google Shape;65;p1"/>
          <p:cNvSpPr txBox="1"/>
          <p:nvPr/>
        </p:nvSpPr>
        <p:spPr>
          <a:xfrm>
            <a:off x="29332241" y="20202920"/>
            <a:ext cx="8867943" cy="96895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270933" tIns="270933" rIns="270933" bIns="270933" anchor="t" anchorCtr="0">
            <a:noAutofit/>
          </a:bodyPr>
          <a:lstStyle/>
          <a:p>
            <a:pPr>
              <a:buClr>
                <a:schemeClr val="dk1"/>
              </a:buClr>
              <a:buSzPts val="2200"/>
            </a:pPr>
            <a:r>
              <a:rPr lang="en-US" sz="2600" dirty="0">
                <a:solidFill>
                  <a:schemeClr val="dk1"/>
                </a:solidFill>
              </a:rPr>
              <a:t>Please see handout for reference list</a:t>
            </a:r>
            <a:endParaRPr sz="2600" dirty="0"/>
          </a:p>
        </p:txBody>
      </p:sp>
      <p:sp>
        <p:nvSpPr>
          <p:cNvPr id="66" name="Google Shape;66;p1"/>
          <p:cNvSpPr txBox="1"/>
          <p:nvPr/>
        </p:nvSpPr>
        <p:spPr>
          <a:xfrm>
            <a:off x="29288715" y="13709612"/>
            <a:ext cx="8954996" cy="1083733"/>
          </a:xfrm>
          <a:prstGeom prst="rect">
            <a:avLst/>
          </a:prstGeom>
          <a:noFill/>
          <a:ln>
            <a:noFill/>
          </a:ln>
        </p:spPr>
        <p:txBody>
          <a:bodyPr spcFirstLastPara="1" wrap="square" lIns="270933" tIns="270933" rIns="270933" bIns="270933" anchor="ctr" anchorCtr="1">
            <a:noAutofit/>
          </a:bodyPr>
          <a:lstStyle/>
          <a:p>
            <a:pPr>
              <a:buClr>
                <a:srgbClr val="B89746"/>
              </a:buClr>
              <a:buSzPts val="4000"/>
            </a:pPr>
            <a:r>
              <a:rPr lang="en-US" sz="4741" dirty="0">
                <a:solidFill>
                  <a:schemeClr val="tx1"/>
                </a:solidFill>
                <a:latin typeface="Open Sans ExtraBold"/>
                <a:ea typeface="Open Sans ExtraBold"/>
                <a:cs typeface="Open Sans ExtraBold"/>
                <a:sym typeface="Open Sans ExtraBold"/>
              </a:rPr>
              <a:t>DISCUSSION</a:t>
            </a:r>
            <a:endParaRPr sz="1659" dirty="0">
              <a:solidFill>
                <a:schemeClr val="tx1"/>
              </a:solidFill>
            </a:endParaRPr>
          </a:p>
        </p:txBody>
      </p:sp>
      <p:sp>
        <p:nvSpPr>
          <p:cNvPr id="67" name="Google Shape;67;p1"/>
          <p:cNvSpPr txBox="1"/>
          <p:nvPr/>
        </p:nvSpPr>
        <p:spPr>
          <a:xfrm>
            <a:off x="29425983" y="3387150"/>
            <a:ext cx="8492980" cy="1083733"/>
          </a:xfrm>
          <a:prstGeom prst="rect">
            <a:avLst/>
          </a:prstGeom>
          <a:noFill/>
          <a:ln>
            <a:noFill/>
          </a:ln>
        </p:spPr>
        <p:txBody>
          <a:bodyPr spcFirstLastPara="1" wrap="square" lIns="270933" tIns="270933" rIns="270933" bIns="270933" anchor="ctr" anchorCtr="1">
            <a:noAutofit/>
          </a:bodyPr>
          <a:lstStyle/>
          <a:p>
            <a:pPr>
              <a:buClr>
                <a:srgbClr val="B89746"/>
              </a:buClr>
              <a:buSzPts val="4000"/>
            </a:pPr>
            <a:r>
              <a:rPr lang="en-US" sz="4741" dirty="0">
                <a:solidFill>
                  <a:schemeClr val="tx1"/>
                </a:solidFill>
                <a:latin typeface="Open Sans ExtraBold"/>
                <a:ea typeface="Open Sans ExtraBold"/>
                <a:cs typeface="Open Sans ExtraBold"/>
                <a:sym typeface="Open Sans ExtraBold"/>
              </a:rPr>
              <a:t>RESULTS</a:t>
            </a:r>
            <a:endParaRPr sz="1659" dirty="0">
              <a:solidFill>
                <a:schemeClr val="tx1"/>
              </a:solidFill>
            </a:endParaRPr>
          </a:p>
        </p:txBody>
      </p:sp>
      <p:sp>
        <p:nvSpPr>
          <p:cNvPr id="68" name="Google Shape;68;p1"/>
          <p:cNvSpPr txBox="1"/>
          <p:nvPr/>
        </p:nvSpPr>
        <p:spPr>
          <a:xfrm>
            <a:off x="847469" y="14145773"/>
            <a:ext cx="9172678" cy="1083733"/>
          </a:xfrm>
          <a:prstGeom prst="rect">
            <a:avLst/>
          </a:prstGeom>
          <a:noFill/>
          <a:ln>
            <a:noFill/>
          </a:ln>
        </p:spPr>
        <p:txBody>
          <a:bodyPr spcFirstLastPara="1" wrap="square" lIns="270933" tIns="270933" rIns="270933" bIns="270933" anchor="ctr" anchorCtr="1">
            <a:noAutofit/>
          </a:bodyPr>
          <a:lstStyle/>
          <a:p>
            <a:pPr>
              <a:buClr>
                <a:srgbClr val="B89746"/>
              </a:buClr>
              <a:buSzPts val="4000"/>
            </a:pPr>
            <a:r>
              <a:rPr lang="en-US" sz="4741" dirty="0">
                <a:solidFill>
                  <a:schemeClr val="tx1"/>
                </a:solidFill>
                <a:latin typeface="Open Sans ExtraBold"/>
                <a:ea typeface="Open Sans ExtraBold"/>
                <a:cs typeface="Open Sans ExtraBold"/>
                <a:sym typeface="Open Sans ExtraBold"/>
              </a:rPr>
              <a:t>METHODS</a:t>
            </a:r>
            <a:endParaRPr sz="1659" dirty="0">
              <a:solidFill>
                <a:schemeClr val="tx1"/>
              </a:solidFill>
            </a:endParaRPr>
          </a:p>
        </p:txBody>
      </p:sp>
      <p:sp>
        <p:nvSpPr>
          <p:cNvPr id="69" name="Google Shape;69;p1"/>
          <p:cNvSpPr txBox="1"/>
          <p:nvPr/>
        </p:nvSpPr>
        <p:spPr>
          <a:xfrm>
            <a:off x="29288715" y="19308188"/>
            <a:ext cx="8867943" cy="1083733"/>
          </a:xfrm>
          <a:prstGeom prst="rect">
            <a:avLst/>
          </a:prstGeom>
          <a:noFill/>
          <a:ln>
            <a:noFill/>
          </a:ln>
        </p:spPr>
        <p:txBody>
          <a:bodyPr spcFirstLastPara="1" wrap="square" lIns="270933" tIns="270933" rIns="270933" bIns="270933" anchor="ctr" anchorCtr="1">
            <a:noAutofit/>
          </a:bodyPr>
          <a:lstStyle/>
          <a:p>
            <a:pPr>
              <a:buClr>
                <a:srgbClr val="B89746"/>
              </a:buClr>
              <a:buSzPts val="4000"/>
            </a:pPr>
            <a:r>
              <a:rPr lang="en-US" sz="4741" dirty="0">
                <a:solidFill>
                  <a:schemeClr val="tx1"/>
                </a:solidFill>
                <a:latin typeface="Open Sans ExtraBold"/>
                <a:ea typeface="Open Sans ExtraBold"/>
                <a:cs typeface="Open Sans ExtraBold"/>
                <a:sym typeface="Open Sans ExtraBold"/>
              </a:rPr>
              <a:t>REFERENCES</a:t>
            </a:r>
            <a:endParaRPr sz="1659" dirty="0">
              <a:solidFill>
                <a:schemeClr val="tx1"/>
              </a:solidFill>
            </a:endParaRPr>
          </a:p>
        </p:txBody>
      </p:sp>
      <p:pic>
        <p:nvPicPr>
          <p:cNvPr id="5" name="Picture 4" descr="Text&#10;&#10;Description automatically generated with low confidence">
            <a:extLst>
              <a:ext uri="{FF2B5EF4-FFF2-40B4-BE49-F238E27FC236}">
                <a16:creationId xmlns:a16="http://schemas.microsoft.com/office/drawing/2014/main" id="{1BDB0A0E-A4F6-7745-BC23-70E801313C0E}"/>
              </a:ext>
            </a:extLst>
          </p:cNvPr>
          <p:cNvPicPr>
            <a:picLocks noChangeAspect="1"/>
          </p:cNvPicPr>
          <p:nvPr/>
        </p:nvPicPr>
        <p:blipFill>
          <a:blip r:embed="rId5"/>
          <a:stretch>
            <a:fillRect/>
          </a:stretch>
        </p:blipFill>
        <p:spPr>
          <a:xfrm>
            <a:off x="35751634" y="347830"/>
            <a:ext cx="2492077" cy="2492077"/>
          </a:xfrm>
          <a:prstGeom prst="rect">
            <a:avLst/>
          </a:prstGeom>
        </p:spPr>
      </p:pic>
      <p:pic>
        <p:nvPicPr>
          <p:cNvPr id="7" name="Picture 6" descr="Logo, company name&#10;&#10;Description automatically generated">
            <a:extLst>
              <a:ext uri="{FF2B5EF4-FFF2-40B4-BE49-F238E27FC236}">
                <a16:creationId xmlns:a16="http://schemas.microsoft.com/office/drawing/2014/main" id="{4CD38626-C70D-6949-B010-3EF5757763A5}"/>
              </a:ext>
            </a:extLst>
          </p:cNvPr>
          <p:cNvPicPr>
            <a:picLocks noChangeAspect="1"/>
          </p:cNvPicPr>
          <p:nvPr/>
        </p:nvPicPr>
        <p:blipFill>
          <a:blip r:embed="rId6"/>
          <a:stretch>
            <a:fillRect/>
          </a:stretch>
        </p:blipFill>
        <p:spPr>
          <a:xfrm>
            <a:off x="650149" y="325838"/>
            <a:ext cx="2492077" cy="2492077"/>
          </a:xfrm>
          <a:prstGeom prst="rect">
            <a:avLst/>
          </a:prstGeom>
        </p:spPr>
      </p:pic>
      <p:graphicFrame>
        <p:nvGraphicFramePr>
          <p:cNvPr id="36" name="Content Placeholder 3">
            <a:extLst>
              <a:ext uri="{FF2B5EF4-FFF2-40B4-BE49-F238E27FC236}">
                <a16:creationId xmlns:a16="http://schemas.microsoft.com/office/drawing/2014/main" id="{6B3F7AA7-7313-5D46-B415-23DCBDB47448}"/>
              </a:ext>
            </a:extLst>
          </p:cNvPr>
          <p:cNvGraphicFramePr>
            <a:graphicFrameLocks/>
          </p:cNvGraphicFramePr>
          <p:nvPr>
            <p:extLst>
              <p:ext uri="{D42A27DB-BD31-4B8C-83A1-F6EECF244321}">
                <p14:modId xmlns:p14="http://schemas.microsoft.com/office/powerpoint/2010/main" val="1489250793"/>
              </p:ext>
            </p:extLst>
          </p:nvPr>
        </p:nvGraphicFramePr>
        <p:xfrm>
          <a:off x="1297902" y="18372831"/>
          <a:ext cx="7945508" cy="31051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7" name="TextBox 36">
            <a:extLst>
              <a:ext uri="{FF2B5EF4-FFF2-40B4-BE49-F238E27FC236}">
                <a16:creationId xmlns:a16="http://schemas.microsoft.com/office/drawing/2014/main" id="{C660C1CA-ED93-A042-BEBA-293E799C9DE9}"/>
              </a:ext>
            </a:extLst>
          </p:cNvPr>
          <p:cNvSpPr txBox="1"/>
          <p:nvPr/>
        </p:nvSpPr>
        <p:spPr>
          <a:xfrm>
            <a:off x="2093509" y="18592877"/>
            <a:ext cx="2097434" cy="461665"/>
          </a:xfrm>
          <a:prstGeom prst="rect">
            <a:avLst/>
          </a:prstGeom>
          <a:noFill/>
        </p:spPr>
        <p:txBody>
          <a:bodyPr wrap="none" rtlCol="0">
            <a:spAutoFit/>
          </a:bodyPr>
          <a:lstStyle/>
          <a:p>
            <a:r>
              <a:rPr lang="en-US" sz="2400" dirty="0"/>
              <a:t>Adopt or Adapt</a:t>
            </a:r>
          </a:p>
        </p:txBody>
      </p:sp>
      <p:graphicFrame>
        <p:nvGraphicFramePr>
          <p:cNvPr id="39" name="Chart 38">
            <a:extLst>
              <a:ext uri="{FF2B5EF4-FFF2-40B4-BE49-F238E27FC236}">
                <a16:creationId xmlns:a16="http://schemas.microsoft.com/office/drawing/2014/main" id="{528C11B2-9CD8-6C7D-4C1F-BA35D9859EBD}"/>
              </a:ext>
            </a:extLst>
          </p:cNvPr>
          <p:cNvGraphicFramePr>
            <a:graphicFrameLocks/>
          </p:cNvGraphicFramePr>
          <p:nvPr>
            <p:extLst>
              <p:ext uri="{D42A27DB-BD31-4B8C-83A1-F6EECF244321}">
                <p14:modId xmlns:p14="http://schemas.microsoft.com/office/powerpoint/2010/main" val="3326872155"/>
              </p:ext>
            </p:extLst>
          </p:nvPr>
        </p:nvGraphicFramePr>
        <p:xfrm>
          <a:off x="20284158" y="4837042"/>
          <a:ext cx="7945508" cy="458145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0" name="Chart 39">
            <a:extLst>
              <a:ext uri="{FF2B5EF4-FFF2-40B4-BE49-F238E27FC236}">
                <a16:creationId xmlns:a16="http://schemas.microsoft.com/office/drawing/2014/main" id="{D6DCA553-36F1-679C-0E30-98A883B1E000}"/>
              </a:ext>
            </a:extLst>
          </p:cNvPr>
          <p:cNvGraphicFramePr>
            <a:graphicFrameLocks/>
          </p:cNvGraphicFramePr>
          <p:nvPr>
            <p:extLst>
              <p:ext uri="{D42A27DB-BD31-4B8C-83A1-F6EECF244321}">
                <p14:modId xmlns:p14="http://schemas.microsoft.com/office/powerpoint/2010/main" val="223833319"/>
              </p:ext>
            </p:extLst>
          </p:nvPr>
        </p:nvGraphicFramePr>
        <p:xfrm>
          <a:off x="20284158" y="10905164"/>
          <a:ext cx="7945508" cy="4509153"/>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1" name="Chart 40">
            <a:extLst>
              <a:ext uri="{FF2B5EF4-FFF2-40B4-BE49-F238E27FC236}">
                <a16:creationId xmlns:a16="http://schemas.microsoft.com/office/drawing/2014/main" id="{1225BB9C-E1E4-524B-A50A-6DADEE1EB532}"/>
              </a:ext>
            </a:extLst>
          </p:cNvPr>
          <p:cNvGraphicFramePr>
            <a:graphicFrameLocks/>
          </p:cNvGraphicFramePr>
          <p:nvPr>
            <p:extLst>
              <p:ext uri="{D42A27DB-BD31-4B8C-83A1-F6EECF244321}">
                <p14:modId xmlns:p14="http://schemas.microsoft.com/office/powerpoint/2010/main" val="3683468976"/>
              </p:ext>
            </p:extLst>
          </p:nvPr>
        </p:nvGraphicFramePr>
        <p:xfrm>
          <a:off x="11165736" y="4793424"/>
          <a:ext cx="7564508" cy="4599929"/>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2" name="Chart 41">
            <a:extLst>
              <a:ext uri="{FF2B5EF4-FFF2-40B4-BE49-F238E27FC236}">
                <a16:creationId xmlns:a16="http://schemas.microsoft.com/office/drawing/2014/main" id="{E510DF35-64F5-8D45-B607-16455D750F8B}"/>
              </a:ext>
            </a:extLst>
          </p:cNvPr>
          <p:cNvGraphicFramePr>
            <a:graphicFrameLocks/>
          </p:cNvGraphicFramePr>
          <p:nvPr>
            <p:extLst>
              <p:ext uri="{D42A27DB-BD31-4B8C-83A1-F6EECF244321}">
                <p14:modId xmlns:p14="http://schemas.microsoft.com/office/powerpoint/2010/main" val="2637020493"/>
              </p:ext>
            </p:extLst>
          </p:nvPr>
        </p:nvGraphicFramePr>
        <p:xfrm>
          <a:off x="11165736" y="10827536"/>
          <a:ext cx="7564508" cy="4509153"/>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4" name="Chart 43">
            <a:extLst>
              <a:ext uri="{FF2B5EF4-FFF2-40B4-BE49-F238E27FC236}">
                <a16:creationId xmlns:a16="http://schemas.microsoft.com/office/drawing/2014/main" id="{6875BD44-2C52-F0B3-F0F9-2C7F4E9184BA}"/>
              </a:ext>
            </a:extLst>
          </p:cNvPr>
          <p:cNvGraphicFramePr>
            <a:graphicFrameLocks/>
          </p:cNvGraphicFramePr>
          <p:nvPr>
            <p:extLst>
              <p:ext uri="{D42A27DB-BD31-4B8C-83A1-F6EECF244321}">
                <p14:modId xmlns:p14="http://schemas.microsoft.com/office/powerpoint/2010/main" val="252646073"/>
              </p:ext>
            </p:extLst>
          </p:nvPr>
        </p:nvGraphicFramePr>
        <p:xfrm>
          <a:off x="20284158" y="16870490"/>
          <a:ext cx="7945508" cy="4581451"/>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47" name="Chart 46">
            <a:extLst>
              <a:ext uri="{FF2B5EF4-FFF2-40B4-BE49-F238E27FC236}">
                <a16:creationId xmlns:a16="http://schemas.microsoft.com/office/drawing/2014/main" id="{9B9B4B63-50A0-26DE-309B-FFA86F9A02BF}"/>
              </a:ext>
            </a:extLst>
          </p:cNvPr>
          <p:cNvGraphicFramePr>
            <a:graphicFrameLocks/>
          </p:cNvGraphicFramePr>
          <p:nvPr>
            <p:extLst>
              <p:ext uri="{D42A27DB-BD31-4B8C-83A1-F6EECF244321}">
                <p14:modId xmlns:p14="http://schemas.microsoft.com/office/powerpoint/2010/main" val="2346739189"/>
              </p:ext>
            </p:extLst>
          </p:nvPr>
        </p:nvGraphicFramePr>
        <p:xfrm>
          <a:off x="11165736" y="16874903"/>
          <a:ext cx="7564508" cy="4581451"/>
        </p:xfrm>
        <a:graphic>
          <a:graphicData uri="http://schemas.openxmlformats.org/drawingml/2006/chart">
            <c:chart xmlns:c="http://schemas.openxmlformats.org/drawingml/2006/chart" xmlns:r="http://schemas.openxmlformats.org/officeDocument/2006/relationships" r:id="rId17"/>
          </a:graphicData>
        </a:graphic>
      </p:graphicFrame>
      <p:sp>
        <p:nvSpPr>
          <p:cNvPr id="48" name="Google Shape;67;p1">
            <a:extLst>
              <a:ext uri="{FF2B5EF4-FFF2-40B4-BE49-F238E27FC236}">
                <a16:creationId xmlns:a16="http://schemas.microsoft.com/office/drawing/2014/main" id="{C7474D79-305D-C241-B89B-478740E62BDE}"/>
              </a:ext>
            </a:extLst>
          </p:cNvPr>
          <p:cNvSpPr txBox="1"/>
          <p:nvPr/>
        </p:nvSpPr>
        <p:spPr>
          <a:xfrm>
            <a:off x="10349280" y="3483082"/>
            <a:ext cx="18751954" cy="1083733"/>
          </a:xfrm>
          <a:prstGeom prst="rect">
            <a:avLst/>
          </a:prstGeom>
          <a:noFill/>
          <a:ln>
            <a:noFill/>
          </a:ln>
        </p:spPr>
        <p:txBody>
          <a:bodyPr spcFirstLastPara="1" wrap="square" lIns="270933" tIns="270933" rIns="270933" bIns="270933" anchor="ctr" anchorCtr="1">
            <a:noAutofit/>
          </a:bodyPr>
          <a:lstStyle/>
          <a:p>
            <a:pPr>
              <a:buClr>
                <a:srgbClr val="B89746"/>
              </a:buClr>
              <a:buSzPts val="4000"/>
            </a:pPr>
            <a:r>
              <a:rPr lang="en-US" sz="2800" dirty="0">
                <a:latin typeface="Open Sans ExtraBold"/>
                <a:cs typeface="Open Sans ExtraBold"/>
                <a:sym typeface="Open Sans ExtraBold"/>
              </a:rPr>
              <a:t>BUSINESS DAYS FROM REQUEST TO DATA GATHERED</a:t>
            </a:r>
            <a:endParaRPr sz="2800" dirty="0">
              <a:solidFill>
                <a:schemeClr val="tx1"/>
              </a:solidFill>
            </a:endParaRPr>
          </a:p>
        </p:txBody>
      </p:sp>
      <p:sp>
        <p:nvSpPr>
          <p:cNvPr id="49" name="Google Shape;67;p1">
            <a:extLst>
              <a:ext uri="{FF2B5EF4-FFF2-40B4-BE49-F238E27FC236}">
                <a16:creationId xmlns:a16="http://schemas.microsoft.com/office/drawing/2014/main" id="{1F917170-43E9-A044-8EB9-A90112F16D70}"/>
              </a:ext>
            </a:extLst>
          </p:cNvPr>
          <p:cNvSpPr txBox="1"/>
          <p:nvPr/>
        </p:nvSpPr>
        <p:spPr>
          <a:xfrm>
            <a:off x="10536761" y="9619962"/>
            <a:ext cx="18751954" cy="1083733"/>
          </a:xfrm>
          <a:prstGeom prst="rect">
            <a:avLst/>
          </a:prstGeom>
          <a:noFill/>
          <a:ln>
            <a:noFill/>
          </a:ln>
        </p:spPr>
        <p:txBody>
          <a:bodyPr spcFirstLastPara="1" wrap="square" lIns="270933" tIns="270933" rIns="270933" bIns="270933" anchor="ctr" anchorCtr="1">
            <a:noAutofit/>
          </a:bodyPr>
          <a:lstStyle/>
          <a:p>
            <a:pPr>
              <a:buClr>
                <a:srgbClr val="B89746"/>
              </a:buClr>
              <a:buSzPts val="4000"/>
            </a:pPr>
            <a:r>
              <a:rPr lang="en-US" sz="2800" dirty="0">
                <a:latin typeface="Open Sans ExtraBold"/>
                <a:cs typeface="Open Sans ExtraBold"/>
                <a:sym typeface="Open Sans ExtraBold"/>
              </a:rPr>
              <a:t>BUSINESS DAYS FROM REQUEST TO PATIENT PRESENTATION</a:t>
            </a:r>
            <a:endParaRPr sz="2800" dirty="0">
              <a:solidFill>
                <a:schemeClr val="tx1"/>
              </a:solidFill>
            </a:endParaRPr>
          </a:p>
        </p:txBody>
      </p:sp>
      <p:sp>
        <p:nvSpPr>
          <p:cNvPr id="50" name="Google Shape;67;p1">
            <a:extLst>
              <a:ext uri="{FF2B5EF4-FFF2-40B4-BE49-F238E27FC236}">
                <a16:creationId xmlns:a16="http://schemas.microsoft.com/office/drawing/2014/main" id="{BB86868D-78C1-594F-9E27-8E79B9C0F8AE}"/>
              </a:ext>
            </a:extLst>
          </p:cNvPr>
          <p:cNvSpPr txBox="1"/>
          <p:nvPr/>
        </p:nvSpPr>
        <p:spPr>
          <a:xfrm>
            <a:off x="10386409" y="15538158"/>
            <a:ext cx="18751954" cy="1083733"/>
          </a:xfrm>
          <a:prstGeom prst="rect">
            <a:avLst/>
          </a:prstGeom>
          <a:noFill/>
          <a:ln>
            <a:noFill/>
          </a:ln>
        </p:spPr>
        <p:txBody>
          <a:bodyPr spcFirstLastPara="1" wrap="square" lIns="270933" tIns="270933" rIns="270933" bIns="270933" anchor="ctr" anchorCtr="1">
            <a:noAutofit/>
          </a:bodyPr>
          <a:lstStyle/>
          <a:p>
            <a:pPr>
              <a:buClr>
                <a:srgbClr val="B89746"/>
              </a:buClr>
              <a:buSzPts val="4000"/>
            </a:pPr>
            <a:r>
              <a:rPr lang="en-US" sz="2800" dirty="0">
                <a:latin typeface="Open Sans ExtraBold"/>
                <a:cs typeface="Open Sans ExtraBold"/>
                <a:sym typeface="Open Sans ExtraBold"/>
              </a:rPr>
              <a:t>TRANSFERRED PATIENT OUTCOMES</a:t>
            </a:r>
            <a:endParaRPr sz="2800" dirty="0">
              <a:solidFill>
                <a:schemeClr val="tx1"/>
              </a:solidFill>
            </a:endParaRPr>
          </a:p>
        </p:txBody>
      </p:sp>
      <p:pic>
        <p:nvPicPr>
          <p:cNvPr id="3" name="Kleinhans_Second Opinion_1">
            <a:hlinkClick r:id="" action="ppaction://media"/>
            <a:extLst>
              <a:ext uri="{FF2B5EF4-FFF2-40B4-BE49-F238E27FC236}">
                <a16:creationId xmlns:a16="http://schemas.microsoft.com/office/drawing/2014/main" id="{0FC19A25-6395-4E9E-9D26-2B87029BCD6B}"/>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34864943" y="20278072"/>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7946"/>
    </mc:Choice>
    <mc:Fallback xmlns="">
      <p:transition spd="slow" advTm="1279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821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82835bbb-1727-4dfa-b939-742f703cf7f6"/>
</p:tagLst>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c7bf1bc-6afd-4647-bc25-98fc8e840eed">
      <Terms xmlns="http://schemas.microsoft.com/office/infopath/2007/PartnerControls"/>
    </lcf76f155ced4ddcb4097134ff3c332f>
    <TaxCatchAll xmlns="307597ac-5fd1-4a42-8c3b-cfc02fc39c1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45D1195D93084FACA942390DD3657A" ma:contentTypeVersion="13" ma:contentTypeDescription="Create a new document." ma:contentTypeScope="" ma:versionID="c8488a326bdfb4bd4a547b7be07750ca">
  <xsd:schema xmlns:xsd="http://www.w3.org/2001/XMLSchema" xmlns:xs="http://www.w3.org/2001/XMLSchema" xmlns:p="http://schemas.microsoft.com/office/2006/metadata/properties" xmlns:ns2="cc7bf1bc-6afd-4647-bc25-98fc8e840eed" xmlns:ns3="307597ac-5fd1-4a42-8c3b-cfc02fc39c1e" targetNamespace="http://schemas.microsoft.com/office/2006/metadata/properties" ma:root="true" ma:fieldsID="225a8215f3ea683aca8f7379546f4d58" ns2:_="" ns3:_="">
    <xsd:import namespace="cc7bf1bc-6afd-4647-bc25-98fc8e840eed"/>
    <xsd:import namespace="307597ac-5fd1-4a42-8c3b-cfc02fc39c1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AutoKeyPoints" minOccurs="0"/>
                <xsd:element ref="ns2:MediaServiceKeyPoint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7bf1bc-6afd-4647-bc25-98fc8e840e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eabcfe3-6ca4-44ec-8978-38926539f7f5" ma:termSetId="09814cd3-568e-fe90-9814-8d621ff8fb84" ma:anchorId="fba54fb3-c3e1-fe81-a776-ca4b69148c4d" ma:open="true" ma:isKeyword="false">
      <xsd:complexType>
        <xsd:sequence>
          <xsd:element ref="pc:Terms" minOccurs="0" maxOccurs="1"/>
        </xsd:sequence>
      </xsd:complex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7597ac-5fd1-4a42-8c3b-cfc02fc39c1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D1558C5-621E-4296-BD2A-FC5DB9D0C55A}" ma:internalName="TaxCatchAll" ma:showField="CatchAllData" ma:web="{fb36d835-f838-415a-b3bd-5b716114de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D2E96A-291F-4620-AD0C-60EDA7361D58}">
  <ds:schemaRefs>
    <ds:schemaRef ds:uri="http://schemas.microsoft.com/office/2006/metadata/properties"/>
    <ds:schemaRef ds:uri="http://schemas.microsoft.com/office/infopath/2007/PartnerControls"/>
    <ds:schemaRef ds:uri="cc7bf1bc-6afd-4647-bc25-98fc8e840eed"/>
    <ds:schemaRef ds:uri="307597ac-5fd1-4a42-8c3b-cfc02fc39c1e"/>
  </ds:schemaRefs>
</ds:datastoreItem>
</file>

<file path=customXml/itemProps2.xml><?xml version="1.0" encoding="utf-8"?>
<ds:datastoreItem xmlns:ds="http://schemas.openxmlformats.org/officeDocument/2006/customXml" ds:itemID="{84510327-D38E-482A-9639-AE838161E545}">
  <ds:schemaRefs>
    <ds:schemaRef ds:uri="http://schemas.microsoft.com/sharepoint/v3/contenttype/forms"/>
  </ds:schemaRefs>
</ds:datastoreItem>
</file>

<file path=customXml/itemProps3.xml><?xml version="1.0" encoding="utf-8"?>
<ds:datastoreItem xmlns:ds="http://schemas.openxmlformats.org/officeDocument/2006/customXml" ds:itemID="{4C25A81D-B5E2-4B23-BD57-6E367733F6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7bf1bc-6afd-4647-bc25-98fc8e840eed"/>
    <ds:schemaRef ds:uri="307597ac-5fd1-4a42-8c3b-cfc02fc39c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21767</TotalTime>
  <Words>850</Words>
  <Application>Microsoft Office PowerPoint</Application>
  <PresentationFormat>Custom</PresentationFormat>
  <Paragraphs>55</Paragraphs>
  <Slides>1</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Calibri</vt:lpstr>
      <vt:lpstr>Wingdings</vt:lpstr>
      <vt:lpstr>Arial</vt:lpstr>
      <vt:lpstr>Open Sans</vt:lpstr>
      <vt:lpstr>Calibri Light</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Genigraphics 800.790.4001</dc:creator>
  <cp:lastModifiedBy>Craig</cp:lastModifiedBy>
  <cp:revision>33</cp:revision>
  <dcterms:created xsi:type="dcterms:W3CDTF">2008-05-03T03:01:56Z</dcterms:created>
  <dcterms:modified xsi:type="dcterms:W3CDTF">2022-04-27T20:21:14Z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0x0101009445D1195D93084FACA942390DD3657A</vt:lpwstr>
  </property>
</Properties>
</file>