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43891200" cy="21945600"/>
  <p:notesSz cx="6858000" cy="9144000"/>
  <p:custDataLst>
    <p:tags r:id="rId7"/>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F"/>
          </a:solidFill>
        </a:fill>
      </a:tcStyle>
    </a:wholeTbl>
    <a:band2H>
      <a:tcTxStyle/>
      <a:tcStyle>
        <a:tcBdr/>
        <a:fill>
          <a:solidFill>
            <a:srgbClr val="E6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4E6"/>
          </a:solidFill>
        </a:fill>
      </a:tcStyle>
    </a:wholeTbl>
    <a:band2H>
      <a:tcTxStyle/>
      <a:tcStyle>
        <a:tcBdr/>
        <a:fill>
          <a:solidFill>
            <a:srgbClr val="E7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977425" latinLnBrk="0">
      <a:spcBef>
        <a:spcPts val="6800"/>
      </a:spcBef>
      <a:defRPr sz="5700" b="1">
        <a:latin typeface="+mj-lt"/>
        <a:ea typeface="+mj-ea"/>
        <a:cs typeface="+mj-cs"/>
        <a:sym typeface="Gill Sans MT"/>
      </a:defRPr>
    </a:lvl1pPr>
    <a:lvl2pPr indent="228600" defTabSz="3977425" latinLnBrk="0">
      <a:spcBef>
        <a:spcPts val="6800"/>
      </a:spcBef>
      <a:defRPr sz="5700" b="1">
        <a:latin typeface="+mj-lt"/>
        <a:ea typeface="+mj-ea"/>
        <a:cs typeface="+mj-cs"/>
        <a:sym typeface="Gill Sans MT"/>
      </a:defRPr>
    </a:lvl2pPr>
    <a:lvl3pPr indent="457200" defTabSz="3977425" latinLnBrk="0">
      <a:spcBef>
        <a:spcPts val="6800"/>
      </a:spcBef>
      <a:defRPr sz="5700" b="1">
        <a:latin typeface="+mj-lt"/>
        <a:ea typeface="+mj-ea"/>
        <a:cs typeface="+mj-cs"/>
        <a:sym typeface="Gill Sans MT"/>
      </a:defRPr>
    </a:lvl3pPr>
    <a:lvl4pPr indent="685800" defTabSz="3977425" latinLnBrk="0">
      <a:spcBef>
        <a:spcPts val="6800"/>
      </a:spcBef>
      <a:defRPr sz="5700" b="1">
        <a:latin typeface="+mj-lt"/>
        <a:ea typeface="+mj-ea"/>
        <a:cs typeface="+mj-cs"/>
        <a:sym typeface="Gill Sans MT"/>
      </a:defRPr>
    </a:lvl4pPr>
    <a:lvl5pPr indent="914400" defTabSz="3977425" latinLnBrk="0">
      <a:spcBef>
        <a:spcPts val="6800"/>
      </a:spcBef>
      <a:defRPr sz="5700" b="1">
        <a:latin typeface="+mj-lt"/>
        <a:ea typeface="+mj-ea"/>
        <a:cs typeface="+mj-cs"/>
        <a:sym typeface="Gill Sans MT"/>
      </a:defRPr>
    </a:lvl5pPr>
    <a:lvl6pPr indent="1143000" defTabSz="3977425" latinLnBrk="0">
      <a:spcBef>
        <a:spcPts val="6800"/>
      </a:spcBef>
      <a:defRPr sz="5700" b="1">
        <a:latin typeface="+mj-lt"/>
        <a:ea typeface="+mj-ea"/>
        <a:cs typeface="+mj-cs"/>
        <a:sym typeface="Gill Sans MT"/>
      </a:defRPr>
    </a:lvl6pPr>
    <a:lvl7pPr indent="1371600" defTabSz="3977425" latinLnBrk="0">
      <a:spcBef>
        <a:spcPts val="6800"/>
      </a:spcBef>
      <a:defRPr sz="5700" b="1">
        <a:latin typeface="+mj-lt"/>
        <a:ea typeface="+mj-ea"/>
        <a:cs typeface="+mj-cs"/>
        <a:sym typeface="Gill Sans MT"/>
      </a:defRPr>
    </a:lvl7pPr>
    <a:lvl8pPr indent="1600200" defTabSz="3977425" latinLnBrk="0">
      <a:spcBef>
        <a:spcPts val="6800"/>
      </a:spcBef>
      <a:defRPr sz="5700" b="1">
        <a:latin typeface="+mj-lt"/>
        <a:ea typeface="+mj-ea"/>
        <a:cs typeface="+mj-cs"/>
        <a:sym typeface="Gill Sans MT"/>
      </a:defRPr>
    </a:lvl8pPr>
    <a:lvl9pPr indent="1828800" defTabSz="3977425" latinLnBrk="0">
      <a:spcBef>
        <a:spcPts val="6800"/>
      </a:spcBef>
      <a:defRPr sz="5700" b="1">
        <a:latin typeface="+mj-lt"/>
        <a:ea typeface="+mj-ea"/>
        <a:cs typeface="+mj-cs"/>
        <a:sym typeface="Gill Sans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685800"/>
            <a:ext cx="6858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157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 name="Rectangle 5"/>
          <p:cNvSpPr/>
          <p:nvPr/>
        </p:nvSpPr>
        <p:spPr>
          <a:xfrm>
            <a:off x="12070080" y="0"/>
            <a:ext cx="31821122" cy="2194560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17" name="Picture 3" descr="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990319"/>
            <a:ext cx="8930641" cy="3901446"/>
          </a:xfrm>
          <a:prstGeom prst="rect">
            <a:avLst/>
          </a:prstGeom>
          <a:ln w="12700">
            <a:miter lim="400000"/>
          </a:ln>
        </p:spPr>
      </p:pic>
      <p:sp>
        <p:nvSpPr>
          <p:cNvPr id="18" name="Subtitle 2"/>
          <p:cNvSpPr txBox="1"/>
          <p:nvPr/>
        </p:nvSpPr>
        <p:spPr>
          <a:xfrm>
            <a:off x="28879800" y="19751039"/>
            <a:ext cx="13868400" cy="1708752"/>
          </a:xfrm>
          <a:prstGeom prst="rect">
            <a:avLst/>
          </a:prstGeom>
          <a:ln w="12700">
            <a:miter lim="400000"/>
          </a:ln>
          <a:extLst>
            <a:ext uri="{C572A759-6A51-4108-AA02-DFA0A04FC94B}">
              <ma14:wrappingTextBoxFlag xmlns:ma14="http://schemas.microsoft.com/office/mac/drawingml/2011/main" xmlns="" val="1"/>
            </a:ext>
          </a:extLst>
        </p:spPr>
        <p:txBody>
          <a:bodyPr lIns="188103" tIns="188103" rIns="188103" bIns="188103">
            <a:spAutoFit/>
          </a:bodyPr>
          <a:lstStyle>
            <a:lvl1pPr algn="r" defTabSz="1880947">
              <a:spcBef>
                <a:spcPts val="2200"/>
              </a:spcBef>
              <a:defRPr sz="9400" i="1">
                <a:solidFill>
                  <a:srgbClr val="A6A6A6"/>
                </a:solidFill>
                <a:latin typeface="Arial"/>
                <a:ea typeface="Arial"/>
                <a:cs typeface="Arial"/>
                <a:sym typeface="Arial"/>
              </a:defRPr>
            </a:lvl1pPr>
          </a:lstStyle>
          <a:p>
            <a:r>
              <a:t>Pediatrics</a:t>
            </a:r>
          </a:p>
        </p:txBody>
      </p:sp>
      <p:sp>
        <p:nvSpPr>
          <p:cNvPr id="19" name="Body Level One…"/>
          <p:cNvSpPr txBox="1">
            <a:spLocks noGrp="1"/>
          </p:cNvSpPr>
          <p:nvPr>
            <p:ph type="body" sz="quarter" idx="1"/>
          </p:nvPr>
        </p:nvSpPr>
        <p:spPr>
          <a:xfrm>
            <a:off x="15872463" y="11907522"/>
            <a:ext cx="25847048" cy="1764585"/>
          </a:xfrm>
          <a:prstGeom prst="rect">
            <a:avLst/>
          </a:prstGeom>
        </p:spPr>
        <p:txBody>
          <a:bodyPr/>
          <a:lstStyle>
            <a:lvl1pPr marL="0" indent="0">
              <a:spcBef>
                <a:spcPts val="4900"/>
              </a:spcBef>
              <a:buClrTx/>
              <a:buSzTx/>
              <a:buNone/>
              <a:defRPr>
                <a:solidFill>
                  <a:srgbClr val="A6A6A6"/>
                </a:solidFill>
              </a:defRPr>
            </a:lvl1pPr>
            <a:lvl2pPr>
              <a:spcBef>
                <a:spcPts val="4900"/>
              </a:spcBef>
              <a:buClrTx/>
              <a:defRPr>
                <a:solidFill>
                  <a:srgbClr val="A6A6A6"/>
                </a:solidFill>
              </a:defRPr>
            </a:lvl2pPr>
            <a:lvl3pPr>
              <a:spcBef>
                <a:spcPts val="4900"/>
              </a:spcBef>
              <a:buClrTx/>
              <a:defRPr>
                <a:solidFill>
                  <a:srgbClr val="A6A6A6"/>
                </a:solidFill>
              </a:defRPr>
            </a:lvl3pPr>
            <a:lvl4pPr>
              <a:spcBef>
                <a:spcPts val="4900"/>
              </a:spcBef>
              <a:buClrTx/>
              <a:defRPr>
                <a:solidFill>
                  <a:srgbClr val="A6A6A6"/>
                </a:solidFill>
              </a:defRPr>
            </a:lvl4pPr>
            <a:lvl5pPr>
              <a:spcBef>
                <a:spcPts val="4900"/>
              </a:spcBef>
              <a:buClrTx/>
              <a:defRPr>
                <a:solidFill>
                  <a:srgbClr val="A6A6A6"/>
                </a:solidFill>
              </a:defRPr>
            </a:lvl5pPr>
          </a:lstStyle>
          <a:p>
            <a:r>
              <a:t>Body Level One</a:t>
            </a:r>
          </a:p>
          <a:p>
            <a:pPr lvl="1"/>
            <a:r>
              <a:t>Body Level Two</a:t>
            </a:r>
          </a:p>
          <a:p>
            <a:pPr lvl="2"/>
            <a:r>
              <a:t>Body Level Three</a:t>
            </a:r>
          </a:p>
          <a:p>
            <a:pPr lvl="3"/>
            <a:r>
              <a:t>Body Level Four</a:t>
            </a:r>
          </a:p>
          <a:p>
            <a:pPr lvl="4"/>
            <a:r>
              <a:t>Body Level Five</a:t>
            </a:r>
          </a:p>
        </p:txBody>
      </p:sp>
      <p:sp>
        <p:nvSpPr>
          <p:cNvPr id="20" name="Title Text"/>
          <p:cNvSpPr txBox="1">
            <a:spLocks noGrp="1"/>
          </p:cNvSpPr>
          <p:nvPr>
            <p:ph type="title"/>
          </p:nvPr>
        </p:nvSpPr>
        <p:spPr>
          <a:xfrm>
            <a:off x="15872463" y="6451600"/>
            <a:ext cx="25847048" cy="5364480"/>
          </a:xfrm>
          <a:prstGeom prst="rect">
            <a:avLst/>
          </a:prstGeom>
        </p:spPr>
        <p:txBody>
          <a:bodyPr lIns="0" tIns="0" rIns="0" bIns="0" anchor="b"/>
          <a:lstStyle>
            <a:lvl1pPr>
              <a:defRPr sz="22600"/>
            </a:lvl1pPr>
          </a:lstStyle>
          <a:p>
            <a:r>
              <a:t>Title Text</a:t>
            </a:r>
          </a:p>
        </p:txBody>
      </p:sp>
      <p:pic>
        <p:nvPicPr>
          <p:cNvPr id="21" name="Picture 1" descr="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243" y="18135601"/>
            <a:ext cx="5177365" cy="3451581"/>
          </a:xfrm>
          <a:prstGeom prst="rect">
            <a:avLst/>
          </a:prstGeom>
          <a:ln w="12700">
            <a:miter lim="400000"/>
          </a:ln>
        </p:spPr>
      </p:pic>
      <p:sp>
        <p:nvSpPr>
          <p:cNvPr id="22" name="Slide Number"/>
          <p:cNvSpPr txBox="1">
            <a:spLocks noGrp="1"/>
          </p:cNvSpPr>
          <p:nvPr>
            <p:ph type="sldNum" sz="quarter" idx="2"/>
          </p:nvPr>
        </p:nvSpPr>
        <p:spPr>
          <a:xfrm>
            <a:off x="31191383" y="20205702"/>
            <a:ext cx="263978" cy="269237"/>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37"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138"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139"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140"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141"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142" name="Title Text"/>
          <p:cNvSpPr txBox="1">
            <a:spLocks noGrp="1"/>
          </p:cNvSpPr>
          <p:nvPr>
            <p:ph type="title"/>
          </p:nvPr>
        </p:nvSpPr>
        <p:spPr>
          <a:xfrm>
            <a:off x="31836360" y="386082"/>
            <a:ext cx="9883149" cy="8061964"/>
          </a:xfrm>
          <a:prstGeom prst="rect">
            <a:avLst/>
          </a:prstGeom>
        </p:spPr>
        <p:txBody>
          <a:bodyPr/>
          <a:lstStyle/>
          <a:p>
            <a:r>
              <a:t>Title Text</a:t>
            </a:r>
          </a:p>
        </p:txBody>
      </p:sp>
      <p:sp>
        <p:nvSpPr>
          <p:cNvPr id="143" name="Body Level One…"/>
          <p:cNvSpPr txBox="1">
            <a:spLocks noGrp="1"/>
          </p:cNvSpPr>
          <p:nvPr>
            <p:ph type="body" sz="half" idx="1"/>
          </p:nvPr>
        </p:nvSpPr>
        <p:spPr>
          <a:xfrm>
            <a:off x="-10957443" y="386082"/>
            <a:ext cx="42062286" cy="80619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Text and Chart">
    <p:spTree>
      <p:nvGrpSpPr>
        <p:cNvPr id="1" name=""/>
        <p:cNvGrpSpPr/>
        <p:nvPr/>
      </p:nvGrpSpPr>
      <p:grpSpPr>
        <a:xfrm>
          <a:off x="0" y="0"/>
          <a:ext cx="0" cy="0"/>
          <a:chOff x="0" y="0"/>
          <a:chExt cx="0" cy="0"/>
        </a:xfrm>
      </p:grpSpPr>
      <p:pic>
        <p:nvPicPr>
          <p:cNvPr id="151"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152"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153"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154"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155"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156" name="Title Text"/>
          <p:cNvSpPr txBox="1">
            <a:spLocks noGrp="1"/>
          </p:cNvSpPr>
          <p:nvPr>
            <p:ph type="title"/>
          </p:nvPr>
        </p:nvSpPr>
        <p:spPr>
          <a:prstGeom prst="rect">
            <a:avLst/>
          </a:prstGeom>
        </p:spPr>
        <p:txBody>
          <a:bodyPr/>
          <a:lstStyle/>
          <a:p>
            <a:r>
              <a:t>Title Text</a:t>
            </a:r>
          </a:p>
        </p:txBody>
      </p:sp>
      <p:sp>
        <p:nvSpPr>
          <p:cNvPr id="157" name="Body Level One…"/>
          <p:cNvSpPr txBox="1">
            <a:spLocks noGrp="1"/>
          </p:cNvSpPr>
          <p:nvPr>
            <p:ph type="body" sz="half" idx="1"/>
          </p:nvPr>
        </p:nvSpPr>
        <p:spPr>
          <a:xfrm>
            <a:off x="2171705" y="3962403"/>
            <a:ext cx="19408137" cy="1239638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8"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39"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40"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41"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42"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43" name="Title Text"/>
          <p:cNvSpPr txBox="1">
            <a:spLocks noGrp="1"/>
          </p:cNvSpPr>
          <p:nvPr>
            <p:ph type="title"/>
          </p:nvPr>
        </p:nvSpPr>
        <p:spPr>
          <a:xfrm>
            <a:off x="3467103" y="14102080"/>
            <a:ext cx="37307522" cy="4358646"/>
          </a:xfrm>
          <a:prstGeom prst="rect">
            <a:avLst/>
          </a:prstGeom>
        </p:spPr>
        <p:txBody>
          <a:bodyPr anchor="t"/>
          <a:lstStyle>
            <a:lvl1pPr>
              <a:defRPr sz="16400" cap="all"/>
            </a:lvl1pPr>
          </a:lstStyle>
          <a:p>
            <a:r>
              <a:t>Title Text</a:t>
            </a:r>
          </a:p>
        </p:txBody>
      </p:sp>
      <p:sp>
        <p:nvSpPr>
          <p:cNvPr id="44" name="Body Level One…"/>
          <p:cNvSpPr txBox="1">
            <a:spLocks noGrp="1"/>
          </p:cNvSpPr>
          <p:nvPr>
            <p:ph type="body" sz="quarter" idx="1"/>
          </p:nvPr>
        </p:nvSpPr>
        <p:spPr>
          <a:xfrm>
            <a:off x="3467103" y="12829940"/>
            <a:ext cx="37307522" cy="1272149"/>
          </a:xfrm>
          <a:prstGeom prst="rect">
            <a:avLst/>
          </a:prstGeom>
        </p:spPr>
        <p:txBody>
          <a:bodyPr anchor="b"/>
          <a:lstStyle>
            <a:lvl1pPr marL="0" indent="0">
              <a:spcBef>
                <a:spcPts val="9800"/>
              </a:spcBef>
              <a:buClrTx/>
              <a:buSzTx/>
              <a:buNone/>
              <a:defRPr sz="8200"/>
            </a:lvl1pPr>
            <a:lvl2pPr marL="0" indent="0">
              <a:spcBef>
                <a:spcPts val="9800"/>
              </a:spcBef>
              <a:buClrTx/>
              <a:buSzTx/>
              <a:buNone/>
              <a:defRPr sz="8200"/>
            </a:lvl2pPr>
            <a:lvl3pPr marL="0" indent="0">
              <a:spcBef>
                <a:spcPts val="9800"/>
              </a:spcBef>
              <a:buClrTx/>
              <a:buSzTx/>
              <a:buNone/>
              <a:defRPr sz="8200"/>
            </a:lvl3pPr>
            <a:lvl4pPr marL="0" indent="0">
              <a:spcBef>
                <a:spcPts val="9800"/>
              </a:spcBef>
              <a:buClrTx/>
              <a:buSzTx/>
              <a:buNone/>
              <a:defRPr sz="8200"/>
            </a:lvl4pPr>
            <a:lvl5pPr marL="0" indent="0">
              <a:spcBef>
                <a:spcPts val="9800"/>
              </a:spcBef>
              <a:buClrTx/>
              <a:buSzTx/>
              <a:buNone/>
              <a:defRPr sz="82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52"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53"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54"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55"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56"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2171705" y="3962401"/>
            <a:ext cx="19408137" cy="11657722"/>
          </a:xfrm>
          <a:prstGeom prst="rect">
            <a:avLst/>
          </a:prstGeom>
        </p:spPr>
        <p:txBody>
          <a:bodyPr/>
          <a:lstStyle>
            <a:lvl2pPr marL="2432360" indent="-531815"/>
            <a:lvl3pPr marL="4397480" indent="-635584"/>
            <a:lvl4pPr marL="7309331" indent="-40246"/>
            <a:lvl5pPr marL="9294951" indent="-1287857"/>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66"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67"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68"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69"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70"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71" name="Title Text"/>
          <p:cNvSpPr txBox="1">
            <a:spLocks noGrp="1"/>
          </p:cNvSpPr>
          <p:nvPr>
            <p:ph type="title"/>
          </p:nvPr>
        </p:nvSpPr>
        <p:spPr>
          <a:xfrm>
            <a:off x="2194560" y="878841"/>
            <a:ext cx="39502079" cy="3657602"/>
          </a:xfrm>
          <a:prstGeom prst="rect">
            <a:avLst/>
          </a:prstGeom>
        </p:spPr>
        <p:txBody>
          <a:bodyPr/>
          <a:lstStyle/>
          <a:p>
            <a:r>
              <a:t>Title Text</a:t>
            </a:r>
          </a:p>
        </p:txBody>
      </p:sp>
      <p:sp>
        <p:nvSpPr>
          <p:cNvPr id="72" name="Body Level One…"/>
          <p:cNvSpPr txBox="1">
            <a:spLocks noGrp="1"/>
          </p:cNvSpPr>
          <p:nvPr>
            <p:ph type="body" sz="quarter" idx="1"/>
          </p:nvPr>
        </p:nvSpPr>
        <p:spPr>
          <a:xfrm>
            <a:off x="2194561" y="5441238"/>
            <a:ext cx="19392905" cy="1518370"/>
          </a:xfrm>
          <a:prstGeom prst="rect">
            <a:avLst/>
          </a:prstGeom>
        </p:spPr>
        <p:txBody>
          <a:bodyPr anchor="b"/>
          <a:lstStyle>
            <a:lvl1pPr marL="0" indent="0">
              <a:spcBef>
                <a:spcPts val="11700"/>
              </a:spcBef>
              <a:buClrTx/>
              <a:buSzTx/>
              <a:buNone/>
              <a:defRPr sz="9800" b="1"/>
            </a:lvl1pPr>
            <a:lvl2pPr marL="0" indent="0">
              <a:spcBef>
                <a:spcPts val="11700"/>
              </a:spcBef>
              <a:buClrTx/>
              <a:buSzTx/>
              <a:buNone/>
              <a:defRPr sz="9800" b="1"/>
            </a:lvl2pPr>
            <a:lvl3pPr marL="0" indent="0">
              <a:spcBef>
                <a:spcPts val="11700"/>
              </a:spcBef>
              <a:buClrTx/>
              <a:buSzTx/>
              <a:buNone/>
              <a:defRPr sz="9800" b="1"/>
            </a:lvl3pPr>
            <a:lvl4pPr marL="0" indent="0">
              <a:spcBef>
                <a:spcPts val="11700"/>
              </a:spcBef>
              <a:buClrTx/>
              <a:buSzTx/>
              <a:buNone/>
              <a:defRPr sz="9800" b="1"/>
            </a:lvl4pPr>
            <a:lvl5pPr marL="0" indent="0">
              <a:spcBef>
                <a:spcPts val="11700"/>
              </a:spcBef>
              <a:buClrTx/>
              <a:buSzTx/>
              <a:buNone/>
              <a:defRPr sz="9800" b="1"/>
            </a:lvl5pPr>
          </a:lstStyle>
          <a:p>
            <a:r>
              <a:t>Body Level One</a:t>
            </a:r>
          </a:p>
          <a:p>
            <a:pPr lvl="1"/>
            <a:r>
              <a:t>Body Level Two</a:t>
            </a:r>
          </a:p>
          <a:p>
            <a:pPr lvl="2"/>
            <a:r>
              <a:t>Body Level Three</a:t>
            </a:r>
          </a:p>
          <a:p>
            <a:pPr lvl="3"/>
            <a:r>
              <a:t>Body Level Four</a:t>
            </a:r>
          </a:p>
          <a:p>
            <a:pPr lvl="4"/>
            <a:r>
              <a:t>Body Level Five</a:t>
            </a:r>
          </a:p>
        </p:txBody>
      </p:sp>
      <p:sp>
        <p:nvSpPr>
          <p:cNvPr id="73" name="Text Placeholder 4"/>
          <p:cNvSpPr>
            <a:spLocks noGrp="1"/>
          </p:cNvSpPr>
          <p:nvPr>
            <p:ph type="body" sz="quarter" idx="13"/>
          </p:nvPr>
        </p:nvSpPr>
        <p:spPr>
          <a:xfrm>
            <a:off x="22296121" y="5441238"/>
            <a:ext cx="19400522" cy="1518370"/>
          </a:xfrm>
          <a:prstGeom prst="rect">
            <a:avLst/>
          </a:prstGeom>
        </p:spPr>
        <p:txBody>
          <a:bodyPr anchor="b"/>
          <a:lstStyle/>
          <a:p>
            <a:pPr marL="425172" indent="-425172" defTabSz="850391">
              <a:spcBef>
                <a:spcPts val="12600"/>
              </a:spcBef>
              <a:defRPr sz="10602"/>
            </a:pPr>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1"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82"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83"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84"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85"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94"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95"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96"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97"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98" name="Title Text"/>
          <p:cNvSpPr txBox="1">
            <a:spLocks noGrp="1"/>
          </p:cNvSpPr>
          <p:nvPr>
            <p:ph type="title"/>
          </p:nvPr>
        </p:nvSpPr>
        <p:spPr>
          <a:xfrm>
            <a:off x="2194565" y="873760"/>
            <a:ext cx="14439905" cy="3718560"/>
          </a:xfrm>
          <a:prstGeom prst="rect">
            <a:avLst/>
          </a:prstGeom>
        </p:spPr>
        <p:txBody>
          <a:bodyPr anchor="b"/>
          <a:lstStyle>
            <a:lvl1pPr>
              <a:defRPr sz="8200"/>
            </a:lvl1pPr>
          </a:lstStyle>
          <a:p>
            <a:r>
              <a:t>Title Text</a:t>
            </a:r>
          </a:p>
        </p:txBody>
      </p:sp>
      <p:sp>
        <p:nvSpPr>
          <p:cNvPr id="99" name="Body Level One…"/>
          <p:cNvSpPr txBox="1">
            <a:spLocks noGrp="1"/>
          </p:cNvSpPr>
          <p:nvPr>
            <p:ph type="body" sz="half" idx="1"/>
          </p:nvPr>
        </p:nvSpPr>
        <p:spPr>
          <a:xfrm>
            <a:off x="17160239" y="873760"/>
            <a:ext cx="24536402" cy="11339346"/>
          </a:xfrm>
          <a:prstGeom prst="rect">
            <a:avLst/>
          </a:prstGeom>
        </p:spPr>
        <p:txBody>
          <a:bodyPr/>
          <a:lstStyle>
            <a:lvl1pPr>
              <a:spcBef>
                <a:spcPts val="15800"/>
              </a:spcBef>
              <a:defRPr sz="13200"/>
            </a:lvl1pPr>
            <a:lvl2pPr marL="2429904" indent="-529357">
              <a:spcBef>
                <a:spcPts val="15800"/>
              </a:spcBef>
              <a:defRPr sz="13200"/>
            </a:lvl2pPr>
            <a:lvl3pPr marL="4377683" indent="-615786">
              <a:spcBef>
                <a:spcPts val="15800"/>
              </a:spcBef>
              <a:defRPr sz="13200"/>
            </a:lvl3pPr>
            <a:lvl4pPr marL="7311139" indent="-42054">
              <a:spcBef>
                <a:spcPts val="15800"/>
              </a:spcBef>
              <a:defRPr sz="13200"/>
            </a:lvl4pPr>
            <a:lvl5pPr marL="9352812" indent="-1345720">
              <a:spcBef>
                <a:spcPts val="15800"/>
              </a:spcBef>
              <a:defRPr sz="13200"/>
            </a:lvl5pPr>
          </a:lstStyle>
          <a:p>
            <a:r>
              <a:t>Body Level One</a:t>
            </a:r>
          </a:p>
          <a:p>
            <a:pPr lvl="1"/>
            <a:r>
              <a:t>Body Level Two</a:t>
            </a:r>
          </a:p>
          <a:p>
            <a:pPr lvl="2"/>
            <a:r>
              <a:t>Body Level Three</a:t>
            </a:r>
          </a:p>
          <a:p>
            <a:pPr lvl="3"/>
            <a:r>
              <a:t>Body Level Four</a:t>
            </a:r>
          </a:p>
          <a:p>
            <a:pPr lvl="4"/>
            <a:r>
              <a:t>Body Level Five</a:t>
            </a:r>
          </a:p>
        </p:txBody>
      </p:sp>
      <p:sp>
        <p:nvSpPr>
          <p:cNvPr id="100" name="Text Placeholder 3"/>
          <p:cNvSpPr>
            <a:spLocks noGrp="1"/>
          </p:cNvSpPr>
          <p:nvPr>
            <p:ph type="body" sz="quarter" idx="13"/>
          </p:nvPr>
        </p:nvSpPr>
        <p:spPr>
          <a:xfrm>
            <a:off x="2194565" y="4592323"/>
            <a:ext cx="14439905" cy="882296"/>
          </a:xfrm>
          <a:prstGeom prst="rect">
            <a:avLst/>
          </a:prstGeom>
        </p:spPr>
        <p:txBody>
          <a:bodyPr/>
          <a:lstStyle/>
          <a:p>
            <a:pPr marL="246874" indent="-246874" defTabSz="493776">
              <a:spcBef>
                <a:spcPts val="7300"/>
              </a:spcBef>
              <a:defRPr sz="6156"/>
            </a:pPr>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08"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109"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110"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111"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112"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113" name="Title Text"/>
          <p:cNvSpPr txBox="1">
            <a:spLocks noGrp="1"/>
          </p:cNvSpPr>
          <p:nvPr>
            <p:ph type="title"/>
          </p:nvPr>
        </p:nvSpPr>
        <p:spPr>
          <a:xfrm>
            <a:off x="8602981" y="15361921"/>
            <a:ext cx="26334725" cy="1813567"/>
          </a:xfrm>
          <a:prstGeom prst="rect">
            <a:avLst/>
          </a:prstGeom>
        </p:spPr>
        <p:txBody>
          <a:bodyPr anchor="b"/>
          <a:lstStyle>
            <a:lvl1pPr>
              <a:defRPr sz="8200"/>
            </a:lvl1pPr>
          </a:lstStyle>
          <a:p>
            <a:r>
              <a:t>Title Text</a:t>
            </a:r>
          </a:p>
        </p:txBody>
      </p:sp>
      <p:sp>
        <p:nvSpPr>
          <p:cNvPr id="114" name="Picture Placeholder 2"/>
          <p:cNvSpPr>
            <a:spLocks noGrp="1"/>
          </p:cNvSpPr>
          <p:nvPr>
            <p:ph type="pic" sz="quarter" idx="13"/>
          </p:nvPr>
        </p:nvSpPr>
        <p:spPr>
          <a:xfrm>
            <a:off x="8602981" y="1960877"/>
            <a:ext cx="26334725" cy="2031328"/>
          </a:xfrm>
          <a:prstGeom prst="rect">
            <a:avLst/>
          </a:prstGeom>
        </p:spPr>
        <p:txBody>
          <a:bodyPr lIns="91439" tIns="45719" rIns="91439" bIns="45719">
            <a:noAutofit/>
          </a:bodyPr>
          <a:lstStyle/>
          <a:p>
            <a:endParaRPr/>
          </a:p>
        </p:txBody>
      </p:sp>
      <p:sp>
        <p:nvSpPr>
          <p:cNvPr id="115" name="Body Level One…"/>
          <p:cNvSpPr txBox="1">
            <a:spLocks noGrp="1"/>
          </p:cNvSpPr>
          <p:nvPr>
            <p:ph type="body" sz="quarter" idx="1"/>
          </p:nvPr>
        </p:nvSpPr>
        <p:spPr>
          <a:xfrm>
            <a:off x="8602981" y="17175483"/>
            <a:ext cx="26334725" cy="882299"/>
          </a:xfrm>
          <a:prstGeom prst="rect">
            <a:avLst/>
          </a:prstGeom>
        </p:spPr>
        <p:txBody>
          <a:bodyPr/>
          <a:lstStyle>
            <a:lvl1pPr marL="0" indent="0">
              <a:spcBef>
                <a:spcPts val="6800"/>
              </a:spcBef>
              <a:buClrTx/>
              <a:buSzTx/>
              <a:buNone/>
              <a:defRPr sz="5700"/>
            </a:lvl1pPr>
            <a:lvl2pPr marL="0" indent="0">
              <a:spcBef>
                <a:spcPts val="6800"/>
              </a:spcBef>
              <a:buClrTx/>
              <a:buSzTx/>
              <a:buNone/>
              <a:defRPr sz="5700"/>
            </a:lvl2pPr>
            <a:lvl3pPr marL="0" indent="0">
              <a:spcBef>
                <a:spcPts val="6800"/>
              </a:spcBef>
              <a:buClrTx/>
              <a:buSzTx/>
              <a:buNone/>
              <a:defRPr sz="5700"/>
            </a:lvl3pPr>
            <a:lvl4pPr marL="0" indent="0">
              <a:spcBef>
                <a:spcPts val="6800"/>
              </a:spcBef>
              <a:buClrTx/>
              <a:buSzTx/>
              <a:buNone/>
              <a:defRPr sz="5700"/>
            </a:lvl4pPr>
            <a:lvl5pPr marL="0" indent="0">
              <a:spcBef>
                <a:spcPts val="6800"/>
              </a:spcBef>
              <a:buClrTx/>
              <a:buSzTx/>
              <a:buNone/>
              <a:defRPr sz="5700"/>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124"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125" name="Picture 3" descr="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126" name="Picture 7" descr="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19580105"/>
            <a:ext cx="15182435" cy="2297767"/>
          </a:xfrm>
          <a:prstGeom prst="rect">
            <a:avLst/>
          </a:prstGeom>
          <a:ln w="12700">
            <a:miter lim="400000"/>
          </a:ln>
        </p:spPr>
      </p:pic>
      <p:pic>
        <p:nvPicPr>
          <p:cNvPr id="127" name="Picture 6" descr="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half" idx="1"/>
          </p:nvPr>
        </p:nvSpPr>
        <p:spPr>
          <a:xfrm>
            <a:off x="-19218077" y="3962400"/>
            <a:ext cx="60937577" cy="45294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17630" y="19693956"/>
            <a:ext cx="4653501" cy="2100536"/>
          </a:xfrm>
          <a:prstGeom prst="rect">
            <a:avLst/>
          </a:prstGeom>
          <a:ln w="12700">
            <a:miter lim="400000"/>
          </a:ln>
        </p:spPr>
      </p:pic>
      <p:sp>
        <p:nvSpPr>
          <p:cNvPr id="3" name="Rectangle 6"/>
          <p:cNvSpPr/>
          <p:nvPr/>
        </p:nvSpPr>
        <p:spPr>
          <a:xfrm>
            <a:off x="0" y="0"/>
            <a:ext cx="43891200" cy="19527520"/>
          </a:xfrm>
          <a:prstGeom prst="rect">
            <a:avLst/>
          </a:prstGeom>
          <a:solidFill>
            <a:schemeClr val="accent1"/>
          </a:solidFill>
          <a:ln w="12700">
            <a:miter lim="400000"/>
          </a:ln>
          <a:effectLst>
            <a:outerShdw blurRad="63500" dist="23000" dir="5400000" rotWithShape="0">
              <a:srgbClr val="000000">
                <a:alpha val="34999"/>
              </a:srgbClr>
            </a:outerShdw>
          </a:effectLst>
        </p:spPr>
        <p:txBody>
          <a:bodyPr lIns="0" tIns="0" rIns="0" bIns="0" anchor="ctr"/>
          <a:lstStyle/>
          <a:p>
            <a:pPr algn="ctr" defTabSz="1880947">
              <a:defRPr sz="7400">
                <a:solidFill>
                  <a:srgbClr val="FFFFFF"/>
                </a:solidFill>
                <a:latin typeface="Arial"/>
                <a:ea typeface="Arial"/>
                <a:cs typeface="Arial"/>
                <a:sym typeface="Arial"/>
              </a:defRPr>
            </a:pPr>
            <a:endParaRPr/>
          </a:p>
        </p:txBody>
      </p:sp>
      <p:pic>
        <p:nvPicPr>
          <p:cNvPr id="4" name="Picture 3" descr="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04440" y="19685947"/>
            <a:ext cx="3218749" cy="2108551"/>
          </a:xfrm>
          <a:prstGeom prst="rect">
            <a:avLst/>
          </a:prstGeom>
          <a:ln w="12700">
            <a:miter lim="400000"/>
          </a:ln>
        </p:spPr>
      </p:pic>
      <p:pic>
        <p:nvPicPr>
          <p:cNvPr id="5" name="Picture 7" descr="Picture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3435294" y="19588844"/>
            <a:ext cx="15182435" cy="2297767"/>
          </a:xfrm>
          <a:prstGeom prst="rect">
            <a:avLst/>
          </a:prstGeom>
          <a:ln w="12700">
            <a:miter lim="400000"/>
          </a:ln>
        </p:spPr>
      </p:pic>
      <p:pic>
        <p:nvPicPr>
          <p:cNvPr id="6" name="Picture 6" descr="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125994" y="20527151"/>
            <a:ext cx="10439571" cy="415574"/>
          </a:xfrm>
          <a:prstGeom prst="rect">
            <a:avLst/>
          </a:prstGeom>
          <a:ln w="12700">
            <a:miter lim="400000"/>
          </a:ln>
        </p:spPr>
      </p:pic>
      <p:sp>
        <p:nvSpPr>
          <p:cNvPr id="7" name="Title Text"/>
          <p:cNvSpPr txBox="1">
            <a:spLocks noGrp="1"/>
          </p:cNvSpPr>
          <p:nvPr>
            <p:ph type="title"/>
          </p:nvPr>
        </p:nvSpPr>
        <p:spPr>
          <a:xfrm>
            <a:off x="2171705" y="386079"/>
            <a:ext cx="39547801" cy="3241046"/>
          </a:xfrm>
          <a:prstGeom prst="rect">
            <a:avLst/>
          </a:prstGeom>
          <a:ln w="12700">
            <a:miter lim="400000"/>
          </a:ln>
          <a:extLst>
            <a:ext uri="{C572A759-6A51-4108-AA02-DFA0A04FC94B}">
              <ma14:wrappingTextBoxFlag xmlns:ma14="http://schemas.microsoft.com/office/mac/drawingml/2011/main" xmlns="" val="1"/>
            </a:ext>
          </a:extLst>
        </p:spPr>
        <p:txBody>
          <a:bodyPr lIns="266891" tIns="266891" rIns="266891" bIns="266891" anchor="ctr">
            <a:normAutofit/>
          </a:bodyPr>
          <a:lstStyle/>
          <a:p>
            <a:r>
              <a:t>Title Text</a:t>
            </a:r>
          </a:p>
        </p:txBody>
      </p:sp>
      <p:sp>
        <p:nvSpPr>
          <p:cNvPr id="8" name="Body Level One…"/>
          <p:cNvSpPr txBox="1">
            <a:spLocks noGrp="1"/>
          </p:cNvSpPr>
          <p:nvPr>
            <p:ph type="body" idx="1"/>
          </p:nvPr>
        </p:nvSpPr>
        <p:spPr>
          <a:xfrm>
            <a:off x="2171705" y="3962400"/>
            <a:ext cx="39547801" cy="10631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21124783" y="20528283"/>
            <a:ext cx="878509" cy="952501"/>
          </a:xfrm>
          <a:prstGeom prst="rect">
            <a:avLst/>
          </a:prstGeom>
          <a:ln w="12700">
            <a:miter lim="400000"/>
          </a:ln>
        </p:spPr>
        <p:txBody>
          <a:bodyPr wrap="none" lIns="0" tIns="0" rIns="0" bIns="0">
            <a:spAutoFit/>
          </a:bodyPr>
          <a:lstStyle>
            <a:lvl1pPr>
              <a:defRPr>
                <a:solidFill>
                  <a:srgbClr val="FFFFFF"/>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14800" b="1" i="0" u="none" strike="noStrike" cap="none" spc="0" baseline="0">
          <a:ln>
            <a:noFill/>
          </a:ln>
          <a:solidFill>
            <a:srgbClr val="FFFFFF"/>
          </a:solidFill>
          <a:uFillTx/>
          <a:latin typeface="Arial"/>
          <a:ea typeface="Arial"/>
          <a:cs typeface="Arial"/>
          <a:sym typeface="Arial"/>
        </a:defRPr>
      </a:lvl9pPr>
    </p:titleStyle>
    <p:bodyStyle>
      <a:lvl1pPr marL="457175" marR="0" indent="-457175"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1pPr>
      <a:lvl2pPr marL="2479631" marR="0" indent="-579085"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2pPr>
      <a:lvl3pPr marL="4340985" marR="0" indent="-579087"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3pPr>
      <a:lvl4pPr marL="7302175" marR="0" indent="-33091"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4pPr>
      <a:lvl5pPr marL="9065997" marR="0" indent="-1058905"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5pPr>
      <a:lvl6pPr marL="10946947" marR="0" indent="-1058905"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6pPr>
      <a:lvl7pPr marL="12827896" marR="0" indent="-1058905"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7pPr>
      <a:lvl8pPr marL="14708843" marR="0" indent="-1058904"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8pPr>
      <a:lvl9pPr marL="16589792" marR="0" indent="-1058904" algn="l" defTabSz="914400" rtl="0" latinLnBrk="0">
        <a:lnSpc>
          <a:spcPct val="100000"/>
        </a:lnSpc>
        <a:spcBef>
          <a:spcPts val="13600"/>
        </a:spcBef>
        <a:spcAft>
          <a:spcPts val="0"/>
        </a:spcAft>
        <a:buClr>
          <a:srgbClr val="FFFFFF"/>
        </a:buClr>
        <a:buSzPct val="100000"/>
        <a:buFontTx/>
        <a:buChar char="•"/>
        <a:tabLst/>
        <a:defRPr sz="11400" b="0" i="0" u="none" strike="noStrike" cap="none" spc="0" baseline="0">
          <a:ln>
            <a:noFill/>
          </a:ln>
          <a:solidFill>
            <a:srgbClr val="FFFFFF"/>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65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kelli.irwin@bcm.edu" TargetMode="External"/><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 Box 4"/>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lvl1pPr algn="r">
              <a:defRPr sz="3300" b="1">
                <a:latin typeface="Arial"/>
                <a:ea typeface="Arial"/>
                <a:cs typeface="Arial"/>
                <a:sym typeface="Arial"/>
              </a:defRPr>
            </a:lvl1pPr>
          </a:lstStyle>
          <a:p>
            <a:fld id="{86CB4B4D-7CA3-9044-876B-883B54F8677D}" type="slidenum">
              <a:rPr/>
              <a:t>1</a:t>
            </a:fld>
            <a:endParaRPr/>
          </a:p>
        </p:txBody>
      </p:sp>
      <p:sp>
        <p:nvSpPr>
          <p:cNvPr id="168" name="TextBox 3"/>
          <p:cNvSpPr txBox="1"/>
          <p:nvPr/>
        </p:nvSpPr>
        <p:spPr>
          <a:xfrm>
            <a:off x="10404319" y="4228739"/>
            <a:ext cx="3742202" cy="5847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200" b="1">
                <a:solidFill>
                  <a:schemeClr val="accent1"/>
                </a:solidFill>
                <a:latin typeface="Arial"/>
                <a:ea typeface="Arial"/>
                <a:cs typeface="Arial"/>
                <a:sym typeface="Arial"/>
              </a:defRPr>
            </a:lvl1pPr>
          </a:lstStyle>
          <a:p>
            <a:r>
              <a:rPr dirty="0"/>
              <a:t>Stud Groups</a:t>
            </a:r>
          </a:p>
        </p:txBody>
      </p:sp>
      <p:sp>
        <p:nvSpPr>
          <p:cNvPr id="169" name="Rectangle 4"/>
          <p:cNvSpPr txBox="1"/>
          <p:nvPr/>
        </p:nvSpPr>
        <p:spPr>
          <a:xfrm>
            <a:off x="9684600" y="10636670"/>
            <a:ext cx="4803459" cy="54804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200" b="1">
                <a:solidFill>
                  <a:schemeClr val="accent1"/>
                </a:solidFill>
                <a:latin typeface="Arial"/>
                <a:ea typeface="Arial"/>
                <a:cs typeface="Arial"/>
                <a:sym typeface="Arial"/>
              </a:defRPr>
            </a:lvl1pPr>
          </a:lstStyle>
          <a:p>
            <a:r>
              <a:t>Patient Demographics</a:t>
            </a:r>
          </a:p>
        </p:txBody>
      </p:sp>
      <p:sp>
        <p:nvSpPr>
          <p:cNvPr id="170" name="Rectangle 10"/>
          <p:cNvSpPr txBox="1"/>
          <p:nvPr/>
        </p:nvSpPr>
        <p:spPr>
          <a:xfrm>
            <a:off x="29966536" y="10362896"/>
            <a:ext cx="867080"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400" b="1">
                <a:solidFill>
                  <a:schemeClr val="accent1"/>
                </a:solidFill>
                <a:latin typeface="Arial"/>
                <a:ea typeface="Arial"/>
                <a:cs typeface="Arial"/>
                <a:sym typeface="Arial"/>
              </a:defRPr>
            </a:lvl1pPr>
          </a:lstStyle>
          <a:p>
            <a:r>
              <a:t>P &lt; 0.001</a:t>
            </a:r>
          </a:p>
        </p:txBody>
      </p:sp>
      <p:sp>
        <p:nvSpPr>
          <p:cNvPr id="171" name="TextBox 11"/>
          <p:cNvSpPr txBox="1"/>
          <p:nvPr/>
        </p:nvSpPr>
        <p:spPr>
          <a:xfrm>
            <a:off x="21991372" y="10344207"/>
            <a:ext cx="1134102" cy="288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b="1">
                <a:solidFill>
                  <a:schemeClr val="accent1"/>
                </a:solidFill>
                <a:latin typeface="Arial"/>
                <a:ea typeface="Arial"/>
                <a:cs typeface="Arial"/>
                <a:sym typeface="Arial"/>
              </a:defRPr>
            </a:lvl1pPr>
          </a:lstStyle>
          <a:p>
            <a:r>
              <a:t>P = 0.3</a:t>
            </a:r>
          </a:p>
        </p:txBody>
      </p:sp>
      <p:sp>
        <p:nvSpPr>
          <p:cNvPr id="172" name="Rectangle 12"/>
          <p:cNvSpPr/>
          <p:nvPr/>
        </p:nvSpPr>
        <p:spPr>
          <a:xfrm>
            <a:off x="2" y="1203767"/>
            <a:ext cx="43891201" cy="123385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ctr">
              <a:defRPr sz="8700">
                <a:solidFill>
                  <a:srgbClr val="FFFFFF"/>
                </a:solidFill>
                <a:latin typeface="Arial"/>
                <a:ea typeface="Arial"/>
                <a:cs typeface="Arial"/>
                <a:sym typeface="Arial"/>
              </a:defRPr>
            </a:lvl1pPr>
          </a:lstStyle>
          <a:p>
            <a:r>
              <a:t>d</a:t>
            </a:r>
          </a:p>
        </p:txBody>
      </p:sp>
      <p:pic>
        <p:nvPicPr>
          <p:cNvPr id="173" name="Picture 5" descr="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60360" cy="2326558"/>
          </a:xfrm>
          <a:prstGeom prst="rect">
            <a:avLst/>
          </a:prstGeom>
          <a:ln w="12700">
            <a:miter lim="400000"/>
          </a:ln>
        </p:spPr>
      </p:pic>
      <p:pic>
        <p:nvPicPr>
          <p:cNvPr id="174" name="Picture 7" descr="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01454" y="-64587"/>
            <a:ext cx="5103019" cy="2340818"/>
          </a:xfrm>
          <a:prstGeom prst="rect">
            <a:avLst/>
          </a:prstGeom>
          <a:ln w="12700">
            <a:miter lim="400000"/>
          </a:ln>
        </p:spPr>
      </p:pic>
      <p:sp>
        <p:nvSpPr>
          <p:cNvPr id="175" name="Rectangle 8"/>
          <p:cNvSpPr/>
          <p:nvPr/>
        </p:nvSpPr>
        <p:spPr>
          <a:xfrm>
            <a:off x="17699665" y="19659598"/>
            <a:ext cx="9953492" cy="2194566"/>
          </a:xfrm>
          <a:prstGeom prst="rect">
            <a:avLst/>
          </a:prstGeom>
          <a:solidFill>
            <a:srgbClr val="FFFFFF"/>
          </a:solidFill>
          <a:ln>
            <a:solidFill>
              <a:srgbClr val="FFFFFF"/>
            </a:solidFill>
          </a:ln>
        </p:spPr>
        <p:txBody>
          <a:bodyPr lIns="0" tIns="0" rIns="0" bIns="0" anchor="b"/>
          <a:lstStyle/>
          <a:p>
            <a:pPr algn="ctr">
              <a:defRPr sz="8700">
                <a:solidFill>
                  <a:srgbClr val="FFFFFF"/>
                </a:solidFill>
                <a:latin typeface="Arial"/>
                <a:ea typeface="Arial"/>
                <a:cs typeface="Arial"/>
                <a:sym typeface="Arial"/>
              </a:defRPr>
            </a:pPr>
            <a:endParaRPr/>
          </a:p>
        </p:txBody>
      </p:sp>
      <p:sp>
        <p:nvSpPr>
          <p:cNvPr id="176" name="TextBox 14"/>
          <p:cNvSpPr txBox="1"/>
          <p:nvPr/>
        </p:nvSpPr>
        <p:spPr>
          <a:xfrm>
            <a:off x="3917830" y="530021"/>
            <a:ext cx="34899248" cy="181910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lgn="ctr" defTabSz="457200">
              <a:defRPr sz="6000" b="1">
                <a:uFill>
                  <a:solidFill>
                    <a:srgbClr val="000000"/>
                  </a:solidFill>
                </a:uFill>
                <a:latin typeface="Arial"/>
                <a:ea typeface="Arial"/>
                <a:cs typeface="Arial"/>
                <a:sym typeface="Arial"/>
              </a:defRPr>
            </a:pPr>
            <a:r>
              <a:t>Post-Cardiac Arrest Care Guidelines Development and Implementation Across</a:t>
            </a:r>
          </a:p>
          <a:p>
            <a:pPr algn="ctr" defTabSz="457200">
              <a:defRPr sz="6000" b="1">
                <a:uFill>
                  <a:solidFill>
                    <a:srgbClr val="000000"/>
                  </a:solidFill>
                </a:uFill>
                <a:latin typeface="Arial"/>
                <a:ea typeface="Arial"/>
                <a:cs typeface="Arial"/>
                <a:sym typeface="Arial"/>
              </a:defRPr>
            </a:pPr>
            <a:r>
              <a:t>Pediatric and Adult Congenital Cardiac Critical Care Units at a Single Center</a:t>
            </a:r>
          </a:p>
        </p:txBody>
      </p:sp>
      <p:sp>
        <p:nvSpPr>
          <p:cNvPr id="177" name="TextBox 15"/>
          <p:cNvSpPr txBox="1"/>
          <p:nvPr/>
        </p:nvSpPr>
        <p:spPr>
          <a:xfrm>
            <a:off x="0" y="2577387"/>
            <a:ext cx="43891200" cy="1017941"/>
          </a:xfrm>
          <a:prstGeom prst="rect">
            <a:avLst/>
          </a:prstGeom>
          <a:solidFill>
            <a:srgbClr val="C50B24"/>
          </a:solidFill>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defTabSz="457200">
              <a:defRPr sz="3200">
                <a:solidFill>
                  <a:srgbClr val="FFFFFF"/>
                </a:solidFill>
                <a:uFill>
                  <a:solidFill>
                    <a:srgbClr val="000000"/>
                  </a:solidFill>
                </a:uFill>
                <a:latin typeface="Arial"/>
                <a:ea typeface="Arial"/>
                <a:cs typeface="Arial"/>
                <a:sym typeface="Arial"/>
              </a:defRPr>
            </a:pPr>
            <a:r>
              <a:t>Kelli J. Irwin</a:t>
            </a:r>
            <a:r>
              <a:rPr baseline="31999"/>
              <a:t>1</a:t>
            </a:r>
            <a:r>
              <a:t>, Venessa L. Pinto</a:t>
            </a:r>
            <a:r>
              <a:rPr baseline="31999"/>
              <a:t>1</a:t>
            </a:r>
            <a:r>
              <a:t>, Cameron Dezfulian</a:t>
            </a:r>
            <a:r>
              <a:rPr baseline="31999"/>
              <a:t>1</a:t>
            </a:r>
            <a:r>
              <a:t>, Aarti Bavare</a:t>
            </a:r>
            <a:r>
              <a:rPr baseline="31999"/>
              <a:t>1</a:t>
            </a:r>
            <a:r>
              <a:t>, Jamie Causey</a:t>
            </a:r>
            <a:r>
              <a:rPr baseline="31999"/>
              <a:t>1</a:t>
            </a:r>
            <a:r>
              <a:t>, Katie Lemming</a:t>
            </a:r>
            <a:r>
              <a:rPr baseline="31999"/>
              <a:t>2</a:t>
            </a:r>
            <a:r>
              <a:t>, Saul Flores</a:t>
            </a:r>
            <a:r>
              <a:rPr baseline="31999"/>
              <a:t>1</a:t>
            </a:r>
            <a:r>
              <a:t>, Jenny Erklauer</a:t>
            </a:r>
            <a:r>
              <a:rPr baseline="31999"/>
              <a:t>1</a:t>
            </a:r>
            <a:r>
              <a:t>, Yi-Chen Lai</a:t>
            </a:r>
            <a:r>
              <a:rPr baseline="31999"/>
              <a:t>1</a:t>
            </a:r>
            <a:r>
              <a:t>, Kiersten Betker Anderson</a:t>
            </a:r>
            <a:r>
              <a:rPr baseline="31999"/>
              <a:t>3</a:t>
            </a:r>
            <a:r>
              <a:t>, Javier J. Lasa</a:t>
            </a:r>
            <a:r>
              <a:rPr baseline="31999"/>
              <a:t>1 </a:t>
            </a:r>
            <a:endParaRPr sz="4400">
              <a:latin typeface="Helvetica Neue"/>
              <a:ea typeface="Helvetica Neue"/>
              <a:cs typeface="Helvetica Neue"/>
              <a:sym typeface="Helvetica Neue"/>
            </a:endParaRPr>
          </a:p>
          <a:p>
            <a:pPr algn="ctr" defTabSz="457200">
              <a:defRPr sz="3200">
                <a:solidFill>
                  <a:srgbClr val="FFFFFF"/>
                </a:solidFill>
                <a:uFill>
                  <a:solidFill>
                    <a:srgbClr val="000000"/>
                  </a:solidFill>
                </a:uFill>
                <a:latin typeface="Arial"/>
                <a:ea typeface="Arial"/>
                <a:cs typeface="Arial"/>
                <a:sym typeface="Arial"/>
              </a:defRPr>
            </a:pPr>
            <a:r>
              <a:t>(1) Division of Critical Care Medicine, Texas Children’s Hospital; (2) Pharmacy Department, Texas Children’s Hospital; (3) Critical Care Nursing, Texas Children’s Hospital</a:t>
            </a:r>
          </a:p>
        </p:txBody>
      </p:sp>
      <p:sp>
        <p:nvSpPr>
          <p:cNvPr id="178" name="Text Box 450"/>
          <p:cNvSpPr txBox="1"/>
          <p:nvPr/>
        </p:nvSpPr>
        <p:spPr>
          <a:xfrm>
            <a:off x="449829" y="3808979"/>
            <a:ext cx="12221142" cy="650539"/>
          </a:xfrm>
          <a:prstGeom prst="rect">
            <a:avLst/>
          </a:prstGeom>
          <a:solidFill>
            <a:srgbClr val="CCCCCC"/>
          </a:solidFill>
          <a:ln w="12700">
            <a:miter lim="400000"/>
          </a:ln>
          <a:extLst>
            <a:ext uri="{C572A759-6A51-4108-AA02-DFA0A04FC94B}">
              <ma14:wrappingTextBoxFlag xmlns:ma14="http://schemas.microsoft.com/office/mac/drawingml/2011/main" xmlns="" val="1"/>
            </a:ext>
          </a:extLst>
        </p:spPr>
        <p:txBody>
          <a:bodyPr wrap="square" lIns="32564" tIns="32564" rIns="32564" bIns="32564">
            <a:spAutoFit/>
          </a:bodyPr>
          <a:lstStyle>
            <a:lvl1pPr algn="ctr" defTabSz="649287">
              <a:spcBef>
                <a:spcPts val="2200"/>
              </a:spcBef>
              <a:defRPr sz="3800" b="1">
                <a:solidFill>
                  <a:srgbClr val="C50B24"/>
                </a:solidFill>
                <a:latin typeface="Arial"/>
                <a:ea typeface="Arial"/>
                <a:cs typeface="Arial"/>
                <a:sym typeface="Arial"/>
              </a:defRPr>
            </a:lvl1pPr>
          </a:lstStyle>
          <a:p>
            <a:r>
              <a:t>Background</a:t>
            </a:r>
          </a:p>
        </p:txBody>
      </p:sp>
      <p:sp>
        <p:nvSpPr>
          <p:cNvPr id="179" name="TextBox 62"/>
          <p:cNvSpPr txBox="1"/>
          <p:nvPr/>
        </p:nvSpPr>
        <p:spPr>
          <a:xfrm>
            <a:off x="449829" y="4491932"/>
            <a:ext cx="12221142" cy="735614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4" tIns="45714" rIns="45714" bIns="45714">
            <a:spAutoFit/>
          </a:bodyPr>
          <a:lstStyle/>
          <a:p>
            <a:pPr marL="228600" indent="-228600" defTabSz="457200">
              <a:buSzPct val="100000"/>
              <a:buChar char="•"/>
              <a:defRPr sz="2800">
                <a:uFill>
                  <a:solidFill>
                    <a:srgbClr val="000000"/>
                  </a:solidFill>
                </a:uFill>
                <a:latin typeface="Arial"/>
                <a:ea typeface="Arial"/>
                <a:cs typeface="Arial"/>
                <a:sym typeface="Arial"/>
              </a:defRPr>
            </a:pPr>
            <a:r>
              <a:rPr dirty="0"/>
              <a:t>Standardized Post-Cardiac Arrest Care (PCAC) is critical to mitigate secondary end-organ injury including optimizing neurologic outcomes across age groups and patient populations experiencing cardiac arrest.  </a:t>
            </a:r>
            <a:endParaRPr sz="3000" dirty="0">
              <a:latin typeface="Helvetica Neue"/>
              <a:ea typeface="Helvetica Neue"/>
              <a:cs typeface="Helvetica Neue"/>
              <a:sym typeface="Helvetica Neue"/>
            </a:endParaRPr>
          </a:p>
          <a:p>
            <a:pPr marL="228600" indent="-228600" defTabSz="457200">
              <a:buSzPct val="100000"/>
              <a:buChar char="•"/>
              <a:defRPr sz="2800">
                <a:uFill>
                  <a:solidFill>
                    <a:srgbClr val="000000"/>
                  </a:solidFill>
                </a:uFill>
                <a:latin typeface="Arial"/>
                <a:ea typeface="Arial"/>
                <a:cs typeface="Arial"/>
                <a:sym typeface="Arial"/>
              </a:defRPr>
            </a:pPr>
            <a:r>
              <a:rPr dirty="0"/>
              <a:t>Children and adults with underlying congenital heart disease are at high risk for cardiac arrest, emphasizing the role of high-quality evidence-based post-cardiac arrest care.  </a:t>
            </a:r>
            <a:endParaRPr lang="en-US" dirty="0"/>
          </a:p>
          <a:p>
            <a:pPr marL="228600" indent="-228600" defTabSz="457200">
              <a:buSzPct val="100000"/>
              <a:buChar char="•"/>
              <a:defRPr sz="2800">
                <a:uFill>
                  <a:solidFill>
                    <a:srgbClr val="000000"/>
                  </a:solidFill>
                </a:uFill>
                <a:latin typeface="Arial"/>
                <a:ea typeface="Arial"/>
                <a:cs typeface="Arial"/>
                <a:sym typeface="Arial"/>
              </a:defRPr>
            </a:pPr>
            <a:r>
              <a:rPr lang="en-US" sz="2800" dirty="0">
                <a:latin typeface="Arial" panose="020B0604020202020204" pitchFamily="34" charset="0"/>
                <a:ea typeface="Helvetica Neue"/>
                <a:cs typeface="Arial" panose="020B0604020202020204" pitchFamily="34" charset="0"/>
                <a:sym typeface="Helvetica Neue"/>
              </a:rPr>
              <a:t>Joint Commission now requires standardized post-resuscitation care.</a:t>
            </a:r>
            <a:endParaRPr sz="2800" dirty="0">
              <a:latin typeface="Arial" panose="020B0604020202020204" pitchFamily="34" charset="0"/>
              <a:ea typeface="Helvetica Neue"/>
              <a:cs typeface="Arial" panose="020B0604020202020204" pitchFamily="34" charset="0"/>
              <a:sym typeface="Helvetica Neue"/>
            </a:endParaRPr>
          </a:p>
          <a:p>
            <a:pPr marL="228600" indent="-228600" defTabSz="457200">
              <a:buClr>
                <a:srgbClr val="000000"/>
              </a:buClr>
              <a:buSzPct val="100000"/>
              <a:buChar char="•"/>
              <a:defRPr sz="2800">
                <a:uFill>
                  <a:solidFill>
                    <a:srgbClr val="000000"/>
                  </a:solidFill>
                </a:uFill>
                <a:latin typeface="Arial"/>
                <a:ea typeface="Arial"/>
                <a:cs typeface="Arial"/>
                <a:sym typeface="Arial"/>
              </a:defRPr>
            </a:pPr>
            <a:r>
              <a:rPr dirty="0"/>
              <a:t>Review of past metrics of PCAC suggest deficiencies in temperature management and arterial blood pressure monitoring.</a:t>
            </a:r>
            <a:endParaRPr sz="3000" dirty="0">
              <a:latin typeface="Helvetica Neue"/>
              <a:ea typeface="Helvetica Neue"/>
              <a:cs typeface="Helvetica Neue"/>
              <a:sym typeface="Helvetica Neue"/>
            </a:endParaRPr>
          </a:p>
          <a:p>
            <a:pPr marL="796925" lvl="3" indent="-228600" defTabSz="457200">
              <a:buClr>
                <a:srgbClr val="000000"/>
              </a:buClr>
              <a:buSzPct val="100000"/>
              <a:buChar char="•"/>
              <a:defRPr sz="2800" i="1">
                <a:uFill>
                  <a:solidFill>
                    <a:srgbClr val="000000"/>
                  </a:solidFill>
                </a:uFill>
                <a:latin typeface="Arial"/>
                <a:ea typeface="Arial"/>
                <a:cs typeface="Arial"/>
                <a:sym typeface="Arial"/>
              </a:defRPr>
            </a:pPr>
            <a:r>
              <a:rPr dirty="0"/>
              <a:t>1</a:t>
            </a:r>
            <a:r>
              <a:rPr lang="en-US" dirty="0"/>
              <a:t>6</a:t>
            </a:r>
            <a:r>
              <a:rPr dirty="0"/>
              <a:t>.1% of in-hospital arrest patients with core temp. &gt; 37.5°C in first 24 hours after arrest </a:t>
            </a:r>
            <a:endParaRPr sz="3000" dirty="0">
              <a:latin typeface="Helvetica Neue"/>
              <a:ea typeface="Helvetica Neue"/>
              <a:cs typeface="Helvetica Neue"/>
              <a:sym typeface="Helvetica Neue"/>
            </a:endParaRPr>
          </a:p>
          <a:p>
            <a:pPr marL="228600" indent="-228600" defTabSz="457200">
              <a:buClr>
                <a:srgbClr val="000000"/>
              </a:buClr>
              <a:buSzPct val="100000"/>
              <a:buChar char="•"/>
              <a:defRPr sz="2800">
                <a:uFill>
                  <a:solidFill>
                    <a:srgbClr val="000000"/>
                  </a:solidFill>
                </a:uFill>
                <a:latin typeface="Arial"/>
                <a:ea typeface="Arial"/>
                <a:cs typeface="Arial"/>
                <a:sym typeface="Arial"/>
              </a:defRPr>
            </a:pPr>
            <a:r>
              <a:rPr dirty="0"/>
              <a:t>Recent changes to care models within Texas Children’s Hospital (TCH) Heart Center have led to geographically distinct cardiac intensive care units (CICU) for children and adults. </a:t>
            </a:r>
          </a:p>
          <a:p>
            <a:pPr marL="228600" indent="-228600" defTabSz="457200">
              <a:buSzPct val="100000"/>
              <a:buChar char="•"/>
              <a:defRPr sz="2800">
                <a:uFill>
                  <a:solidFill>
                    <a:srgbClr val="000000"/>
                  </a:solidFill>
                </a:uFill>
                <a:latin typeface="Arial"/>
                <a:ea typeface="Arial"/>
                <a:cs typeface="Arial"/>
                <a:sym typeface="Arial"/>
              </a:defRPr>
            </a:pPr>
            <a:r>
              <a:rPr dirty="0"/>
              <a:t>We sought to organize a multidisciplinary group of stakeholders to develop and implement separate pediatric and adult PCAC guidelines across TCH pediatric (48 bed) and adult congenital (16 bed) CICUs. </a:t>
            </a:r>
          </a:p>
        </p:txBody>
      </p:sp>
      <p:sp>
        <p:nvSpPr>
          <p:cNvPr id="180" name="Text Box 450"/>
          <p:cNvSpPr txBox="1"/>
          <p:nvPr/>
        </p:nvSpPr>
        <p:spPr>
          <a:xfrm>
            <a:off x="504656" y="12470437"/>
            <a:ext cx="11581673" cy="595440"/>
          </a:xfrm>
          <a:prstGeom prst="rect">
            <a:avLst/>
          </a:prstGeom>
          <a:solidFill>
            <a:srgbClr val="CCCCCC"/>
          </a:solidFill>
          <a:ln w="12700">
            <a:miter lim="400000"/>
          </a:ln>
          <a:extLst>
            <a:ext uri="{C572A759-6A51-4108-AA02-DFA0A04FC94B}">
              <ma14:wrappingTextBoxFlag xmlns:ma14="http://schemas.microsoft.com/office/mac/drawingml/2011/main" xmlns="" val="1"/>
            </a:ext>
          </a:extLst>
        </p:spPr>
        <p:txBody>
          <a:bodyPr lIns="32564" tIns="32564" rIns="32564" bIns="32564">
            <a:spAutoFit/>
          </a:bodyPr>
          <a:lstStyle>
            <a:lvl1pPr algn="ctr" defTabSz="649287">
              <a:spcBef>
                <a:spcPts val="2200"/>
              </a:spcBef>
              <a:defRPr sz="3800" b="1">
                <a:solidFill>
                  <a:srgbClr val="C50B24"/>
                </a:solidFill>
                <a:latin typeface="Arial"/>
                <a:ea typeface="Arial"/>
                <a:cs typeface="Arial"/>
                <a:sym typeface="Arial"/>
              </a:defRPr>
            </a:lvl1pPr>
          </a:lstStyle>
          <a:p>
            <a:r>
              <a:rPr dirty="0"/>
              <a:t>Methods</a:t>
            </a:r>
          </a:p>
        </p:txBody>
      </p:sp>
      <p:sp>
        <p:nvSpPr>
          <p:cNvPr id="181" name="Text Box 450"/>
          <p:cNvSpPr txBox="1"/>
          <p:nvPr/>
        </p:nvSpPr>
        <p:spPr>
          <a:xfrm>
            <a:off x="31702619" y="10934036"/>
            <a:ext cx="11594598" cy="595441"/>
          </a:xfrm>
          <a:prstGeom prst="rect">
            <a:avLst/>
          </a:prstGeom>
          <a:solidFill>
            <a:srgbClr val="CCCCCC"/>
          </a:solidFill>
          <a:ln w="12700">
            <a:miter lim="400000"/>
          </a:ln>
          <a:extLst>
            <a:ext uri="{C572A759-6A51-4108-AA02-DFA0A04FC94B}">
              <ma14:wrappingTextBoxFlag xmlns:ma14="http://schemas.microsoft.com/office/mac/drawingml/2011/main" xmlns="" val="1"/>
            </a:ext>
          </a:extLst>
        </p:spPr>
        <p:txBody>
          <a:bodyPr lIns="32564" tIns="32564" rIns="32564" bIns="32564">
            <a:spAutoFit/>
          </a:bodyPr>
          <a:lstStyle>
            <a:lvl1pPr algn="ctr" defTabSz="649287">
              <a:spcBef>
                <a:spcPts val="2200"/>
              </a:spcBef>
              <a:defRPr sz="3800" b="1">
                <a:solidFill>
                  <a:srgbClr val="C50B24"/>
                </a:solidFill>
                <a:latin typeface="Arial"/>
                <a:ea typeface="Arial"/>
                <a:cs typeface="Arial"/>
                <a:sym typeface="Arial"/>
              </a:defRPr>
            </a:lvl1pPr>
          </a:lstStyle>
          <a:p>
            <a:r>
              <a:t>Discussion</a:t>
            </a:r>
          </a:p>
        </p:txBody>
      </p:sp>
      <p:sp>
        <p:nvSpPr>
          <p:cNvPr id="182" name="TextBox 62"/>
          <p:cNvSpPr txBox="1"/>
          <p:nvPr/>
        </p:nvSpPr>
        <p:spPr>
          <a:xfrm>
            <a:off x="504656" y="13106874"/>
            <a:ext cx="11581673" cy="6223602"/>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4" tIns="45714" rIns="45714" bIns="45714">
            <a:spAutoFit/>
          </a:bodyPr>
          <a:lstStyle/>
          <a:p>
            <a:pPr marL="228600" indent="-228600" defTabSz="457200">
              <a:buSzPct val="100000"/>
              <a:buChar char="•"/>
              <a:defRPr sz="2800">
                <a:uFill>
                  <a:solidFill>
                    <a:srgbClr val="000000"/>
                  </a:solidFill>
                </a:uFill>
                <a:latin typeface="Arial"/>
                <a:ea typeface="Arial"/>
                <a:cs typeface="Arial"/>
                <a:sym typeface="Arial"/>
              </a:defRPr>
            </a:pPr>
            <a:r>
              <a:rPr dirty="0"/>
              <a:t>Our efforts were modelled by Plan-Do-Study-Act (PDSA) methodology. </a:t>
            </a:r>
            <a:endParaRPr sz="3000" dirty="0">
              <a:latin typeface="Helvetica Neue"/>
              <a:ea typeface="Helvetica Neue"/>
              <a:cs typeface="Helvetica Neue"/>
              <a:sym typeface="Helvetica Neue"/>
            </a:endParaRPr>
          </a:p>
          <a:p>
            <a:pPr marL="228600" indent="-228600" defTabSz="457200">
              <a:buSzPct val="100000"/>
              <a:buChar char="•"/>
              <a:defRPr sz="2800" b="1" u="sng">
                <a:solidFill>
                  <a:srgbClr val="FF0000"/>
                </a:solidFill>
                <a:uFill>
                  <a:solidFill>
                    <a:srgbClr val="000000"/>
                  </a:solidFill>
                </a:uFill>
                <a:latin typeface="Arial"/>
                <a:ea typeface="Arial"/>
                <a:cs typeface="Arial"/>
                <a:sym typeface="Arial"/>
              </a:defRPr>
            </a:pPr>
            <a:r>
              <a:rPr dirty="0"/>
              <a:t>SMART AIM</a:t>
            </a:r>
            <a:r>
              <a:rPr b="0" u="none" dirty="0"/>
              <a:t>: Adherence</a:t>
            </a:r>
            <a:r>
              <a:rPr u="none" dirty="0"/>
              <a:t> </a:t>
            </a:r>
            <a:r>
              <a:rPr b="0" u="none" dirty="0"/>
              <a:t>to core elements of PCAC Guidelines in 80% of eligible post-cardiac arrest pediatric and adult patients, within 12 months of roll out, as evidenced by (1) avoidance of temperature &gt;37.5C in the first 72 hours following return of circulation (2) avoidance of hypoxemia or </a:t>
            </a:r>
            <a:r>
              <a:rPr b="0" u="none" dirty="0" err="1"/>
              <a:t>hyperoxia</a:t>
            </a:r>
            <a:r>
              <a:rPr b="0" u="none" dirty="0"/>
              <a:t>: Goal paO2 &gt;60 and </a:t>
            </a:r>
            <a:r>
              <a:rPr lang="en-US" b="0" u="none" dirty="0"/>
              <a:t>&lt;</a:t>
            </a:r>
            <a:r>
              <a:rPr b="0" u="none" dirty="0"/>
              <a:t>150 mmHg when arterial line is present or oxygen saturation 94-99%. </a:t>
            </a:r>
            <a:endParaRPr sz="3000" dirty="0">
              <a:latin typeface="Helvetica Neue"/>
              <a:ea typeface="Helvetica Neue"/>
              <a:cs typeface="Helvetica Neue"/>
              <a:sym typeface="Helvetica Neue"/>
            </a:endParaRPr>
          </a:p>
          <a:p>
            <a:pPr marL="228600" indent="-228600" defTabSz="457200">
              <a:buSzPct val="100000"/>
              <a:buChar char="•"/>
              <a:defRPr sz="2800">
                <a:uFill>
                  <a:solidFill>
                    <a:srgbClr val="000000"/>
                  </a:solidFill>
                </a:uFill>
                <a:latin typeface="Arial"/>
                <a:ea typeface="Arial"/>
                <a:cs typeface="Arial"/>
                <a:sym typeface="Arial"/>
              </a:defRPr>
            </a:pPr>
            <a:r>
              <a:rPr dirty="0"/>
              <a:t>Outcome</a:t>
            </a:r>
            <a:r>
              <a:t>, process</a:t>
            </a:r>
            <a:r>
              <a:rPr lang="en-US"/>
              <a:t>,</a:t>
            </a:r>
            <a:r>
              <a:t> </a:t>
            </a:r>
            <a:r>
              <a:rPr dirty="0"/>
              <a:t>and balancing measures developed included (1) </a:t>
            </a:r>
            <a:r>
              <a:rPr lang="en-US" dirty="0"/>
              <a:t>a</a:t>
            </a:r>
            <a:r>
              <a:rPr dirty="0"/>
              <a:t>voidance of fever, hypotension, hyper/hypoxia, hyper/</a:t>
            </a:r>
            <a:r>
              <a:rPr dirty="0" err="1"/>
              <a:t>hypocarbia</a:t>
            </a:r>
            <a:r>
              <a:rPr dirty="0"/>
              <a:t> during first 72 hours after return of circulation</a:t>
            </a:r>
            <a:r>
              <a:rPr lang="en-US" dirty="0"/>
              <a:t>,</a:t>
            </a:r>
            <a:r>
              <a:rPr dirty="0"/>
              <a:t> (2) order set utilization</a:t>
            </a:r>
            <a:r>
              <a:rPr lang="en-US" dirty="0"/>
              <a:t>, </a:t>
            </a:r>
            <a:r>
              <a:rPr dirty="0"/>
              <a:t>(3) use of </a:t>
            </a:r>
            <a:r>
              <a:rPr dirty="0" err="1"/>
              <a:t>cEEG</a:t>
            </a:r>
            <a:r>
              <a:rPr dirty="0"/>
              <a:t> monitoring in comatose patients</a:t>
            </a:r>
            <a:r>
              <a:rPr lang="en-US" dirty="0"/>
              <a:t>,</a:t>
            </a:r>
            <a:r>
              <a:rPr dirty="0"/>
              <a:t> (4) appropriate DVT prophylaxis for adults</a:t>
            </a:r>
            <a:r>
              <a:rPr lang="en-US" dirty="0"/>
              <a:t>,</a:t>
            </a:r>
            <a:r>
              <a:rPr dirty="0"/>
              <a:t> (5) need for neuromuscular blockade to treat shivering, and (6) incidence of severe bradycardia related to induced hypothermia.  </a:t>
            </a:r>
          </a:p>
        </p:txBody>
      </p:sp>
      <p:sp>
        <p:nvSpPr>
          <p:cNvPr id="183" name="Text Box 450"/>
          <p:cNvSpPr txBox="1"/>
          <p:nvPr/>
        </p:nvSpPr>
        <p:spPr>
          <a:xfrm>
            <a:off x="31702623" y="3864078"/>
            <a:ext cx="11594594" cy="595440"/>
          </a:xfrm>
          <a:prstGeom prst="rect">
            <a:avLst/>
          </a:prstGeom>
          <a:solidFill>
            <a:srgbClr val="CCCCCC"/>
          </a:solidFill>
          <a:ln w="12700">
            <a:miter lim="400000"/>
          </a:ln>
          <a:extLst>
            <a:ext uri="{C572A759-6A51-4108-AA02-DFA0A04FC94B}">
              <ma14:wrappingTextBoxFlag xmlns:ma14="http://schemas.microsoft.com/office/mac/drawingml/2011/main" xmlns="" val="1"/>
            </a:ext>
          </a:extLst>
        </p:spPr>
        <p:txBody>
          <a:bodyPr lIns="32564" tIns="32564" rIns="32564" bIns="32564">
            <a:spAutoFit/>
          </a:bodyPr>
          <a:lstStyle>
            <a:lvl1pPr algn="ctr" defTabSz="649287">
              <a:spcBef>
                <a:spcPts val="2200"/>
              </a:spcBef>
              <a:defRPr sz="3800" b="1">
                <a:solidFill>
                  <a:srgbClr val="C50B24"/>
                </a:solidFill>
                <a:latin typeface="Arial"/>
                <a:ea typeface="Arial"/>
                <a:cs typeface="Arial"/>
                <a:sym typeface="Arial"/>
              </a:defRPr>
            </a:lvl1pPr>
          </a:lstStyle>
          <a:p>
            <a:r>
              <a:t>Results</a:t>
            </a:r>
          </a:p>
        </p:txBody>
      </p:sp>
      <p:sp>
        <p:nvSpPr>
          <p:cNvPr id="184" name="Successful guidelines implementation occurred in the Spring of 2021 with educational initiatives launched for multi-disciplinary team members across the Heart Center and separate pediatric and adult EMR order-set deployment.…"/>
          <p:cNvSpPr txBox="1"/>
          <p:nvPr/>
        </p:nvSpPr>
        <p:spPr>
          <a:xfrm>
            <a:off x="31715326" y="4514639"/>
            <a:ext cx="11594598" cy="576940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28599" indent="-228599" defTabSz="457200">
              <a:buSzPct val="100000"/>
              <a:buChar char="•"/>
              <a:defRPr sz="2800">
                <a:uFill>
                  <a:solidFill>
                    <a:srgbClr val="000000"/>
                  </a:solidFill>
                </a:uFill>
                <a:latin typeface="Arial"/>
                <a:ea typeface="Arial"/>
                <a:cs typeface="Arial"/>
                <a:sym typeface="Arial"/>
              </a:defRPr>
            </a:pPr>
            <a:r>
              <a:rPr dirty="0"/>
              <a:t>Guidelines “go live” occurred in the Spring of 2021 preceded by educational initiatives launched for multi-disciplinary team members across the Heart Center and separate pediatric and adult EMR order-set deployment.  </a:t>
            </a:r>
            <a:endParaRPr sz="3000" dirty="0">
              <a:latin typeface="Helvetica Neue"/>
              <a:ea typeface="Helvetica Neue"/>
              <a:cs typeface="Helvetica Neue"/>
              <a:sym typeface="Helvetica Neue"/>
            </a:endParaRPr>
          </a:p>
          <a:p>
            <a:pPr marL="228599" indent="-228599" defTabSz="457200">
              <a:buSzPct val="100000"/>
              <a:buChar char="•"/>
              <a:defRPr sz="2800">
                <a:uFill>
                  <a:solidFill>
                    <a:srgbClr val="000000"/>
                  </a:solidFill>
                </a:uFill>
                <a:latin typeface="Arial"/>
                <a:ea typeface="Arial"/>
                <a:cs typeface="Arial"/>
                <a:sym typeface="Arial"/>
              </a:defRPr>
            </a:pPr>
            <a:r>
              <a:rPr dirty="0"/>
              <a:t>Overall challenges experienced with this initiative included (1) consensus building given paucity of evidence for pediatric age patients, (2) difficulty capturing out-of-hospital arrests and in-hospital arrests in areas without standard critical care charting, and (3) need for adaptability with ongoing debate in the literature for best practices surrounding temperature management.  </a:t>
            </a:r>
            <a:endParaRPr sz="3000" dirty="0">
              <a:latin typeface="Helvetica Neue"/>
              <a:ea typeface="Helvetica Neue"/>
              <a:cs typeface="Helvetica Neue"/>
              <a:sym typeface="Helvetica Neue"/>
            </a:endParaRPr>
          </a:p>
          <a:p>
            <a:pPr marL="228599" indent="-228599" defTabSz="457200">
              <a:buSzPct val="100000"/>
              <a:buChar char="•"/>
              <a:defRPr sz="2800">
                <a:uFill>
                  <a:solidFill>
                    <a:srgbClr val="000000"/>
                  </a:solidFill>
                </a:uFill>
                <a:latin typeface="Arial"/>
                <a:ea typeface="Arial"/>
                <a:cs typeface="Arial"/>
                <a:sym typeface="Arial"/>
              </a:defRPr>
            </a:pPr>
            <a:r>
              <a:rPr dirty="0"/>
              <a:t>Given the low frequency of events, automated data capture from electronic medical record and post-processing is being conducted with business intelligence data visualization tools. </a:t>
            </a:r>
          </a:p>
        </p:txBody>
      </p:sp>
      <p:sp>
        <p:nvSpPr>
          <p:cNvPr id="185" name="Standardizing PCAC is critical to improvement in patient outcomes following cardiopulmonary resuscitation.…"/>
          <p:cNvSpPr txBox="1"/>
          <p:nvPr/>
        </p:nvSpPr>
        <p:spPr>
          <a:xfrm>
            <a:off x="31715326" y="11552197"/>
            <a:ext cx="11607301" cy="483208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28600" indent="-228600" defTabSz="457200">
              <a:buSzPct val="100000"/>
              <a:buChar char="•"/>
              <a:defRPr sz="2800">
                <a:uFill>
                  <a:solidFill>
                    <a:srgbClr val="000000"/>
                  </a:solidFill>
                </a:uFill>
                <a:latin typeface="Arial"/>
                <a:ea typeface="Arial"/>
                <a:cs typeface="Arial"/>
                <a:sym typeface="Arial"/>
              </a:defRPr>
            </a:pPr>
            <a:r>
              <a:rPr dirty="0"/>
              <a:t>Standardizing PCAC is critical to improvement in patient outcomes following cardiopulmonary resuscitation.</a:t>
            </a:r>
            <a:endParaRPr sz="3000" dirty="0">
              <a:latin typeface="Helvetica Neue"/>
              <a:ea typeface="Helvetica Neue"/>
              <a:cs typeface="Helvetica Neue"/>
              <a:sym typeface="Helvetica Neue"/>
            </a:endParaRPr>
          </a:p>
          <a:p>
            <a:pPr marL="228600" indent="-228600" defTabSz="457200">
              <a:buSzPct val="100000"/>
              <a:buChar char="•"/>
              <a:defRPr sz="2800">
                <a:uFill>
                  <a:solidFill>
                    <a:srgbClr val="000000"/>
                  </a:solidFill>
                </a:uFill>
                <a:latin typeface="Arial"/>
                <a:ea typeface="Arial"/>
                <a:cs typeface="Arial"/>
                <a:sym typeface="Arial"/>
              </a:defRPr>
            </a:pPr>
            <a:r>
              <a:rPr dirty="0"/>
              <a:t>Focus on adherence to PCAC recommendations while engaging content experts and stakeholders are key elements to successful development and implementation of PCAC guidelines across both pediatric and adult congenital cardiac ICUs within a large institution.  </a:t>
            </a:r>
            <a:endParaRPr sz="3000" dirty="0">
              <a:latin typeface="Helvetica Neue"/>
              <a:ea typeface="Helvetica Neue"/>
              <a:cs typeface="Helvetica Neue"/>
              <a:sym typeface="Helvetica Neue"/>
            </a:endParaRPr>
          </a:p>
          <a:p>
            <a:pPr marL="228600" indent="-228600" defTabSz="457200">
              <a:buSzPct val="100000"/>
              <a:buChar char="•"/>
              <a:defRPr sz="2800">
                <a:uFill>
                  <a:solidFill>
                    <a:srgbClr val="000000"/>
                  </a:solidFill>
                </a:uFill>
                <a:latin typeface="Arial"/>
                <a:ea typeface="Arial"/>
                <a:cs typeface="Arial"/>
                <a:sym typeface="Arial"/>
              </a:defRPr>
            </a:pPr>
            <a:r>
              <a:rPr dirty="0"/>
              <a:t>Although assessment of our SMART aim via PDSA cycle #4 is ongoing, we summarize challenges and successes in</a:t>
            </a:r>
            <a:r>
              <a:rPr lang="en-US" dirty="0"/>
              <a:t> our</a:t>
            </a:r>
            <a:r>
              <a:rPr dirty="0"/>
              <a:t> effor</a:t>
            </a:r>
            <a:r>
              <a:rPr lang="en-US" dirty="0"/>
              <a:t>ts </a:t>
            </a:r>
            <a:r>
              <a:rPr dirty="0"/>
              <a:t>to adapt scientific guidelines surrounding PCAC to a complex cardiac care model in the hope of informing other pediatric heart centers’ PCAC efforts.  </a:t>
            </a:r>
          </a:p>
        </p:txBody>
      </p:sp>
      <p:pic>
        <p:nvPicPr>
          <p:cNvPr id="186" name="Picture 2" descr="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89473" y="3927102"/>
            <a:ext cx="17475649" cy="9179772"/>
          </a:xfrm>
          <a:prstGeom prst="rect">
            <a:avLst/>
          </a:prstGeom>
          <a:ln w="50800">
            <a:solidFill>
              <a:srgbClr val="000000"/>
            </a:solidFill>
            <a:miter lim="400000"/>
          </a:ln>
        </p:spPr>
      </p:pic>
      <p:sp>
        <p:nvSpPr>
          <p:cNvPr id="189" name="Kelli Irwin, DNP, APRN, CPNP-AC…"/>
          <p:cNvSpPr txBox="1"/>
          <p:nvPr/>
        </p:nvSpPr>
        <p:spPr>
          <a:xfrm>
            <a:off x="31702623" y="16679757"/>
            <a:ext cx="11594594" cy="2092877"/>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algn="r" defTabSz="457200">
              <a:defRPr sz="2000">
                <a:uFill>
                  <a:solidFill>
                    <a:srgbClr val="000000"/>
                  </a:solidFill>
                </a:uFill>
                <a:latin typeface="Arial"/>
                <a:ea typeface="Arial"/>
                <a:cs typeface="Arial"/>
                <a:sym typeface="Arial"/>
              </a:defRPr>
            </a:pPr>
            <a:endParaRPr lang="en-US" dirty="0"/>
          </a:p>
          <a:p>
            <a:pPr lvl="1" algn="r" defTabSz="457200">
              <a:defRPr sz="2000">
                <a:uFill>
                  <a:solidFill>
                    <a:srgbClr val="000000"/>
                  </a:solidFill>
                </a:uFill>
                <a:latin typeface="Arial"/>
                <a:ea typeface="Arial"/>
                <a:cs typeface="Arial"/>
                <a:sym typeface="Arial"/>
              </a:defRPr>
            </a:pPr>
            <a:r>
              <a:rPr dirty="0"/>
              <a:t>Kelli Irwin, DNP, APRN, CPNP-AC</a:t>
            </a:r>
          </a:p>
          <a:p>
            <a:pPr lvl="2" algn="r" defTabSz="457200">
              <a:defRPr sz="1800">
                <a:uFill>
                  <a:solidFill>
                    <a:srgbClr val="000000"/>
                  </a:solidFill>
                </a:uFill>
                <a:latin typeface="Times"/>
                <a:ea typeface="Times"/>
                <a:cs typeface="Times"/>
                <a:sym typeface="Times"/>
              </a:defRPr>
            </a:pPr>
            <a:r>
              <a:rPr dirty="0"/>
              <a:t>Advanced Practice Provider, Cardiac Intensive Care Unit</a:t>
            </a:r>
            <a:r>
              <a:rPr lang="en-US" dirty="0">
                <a:solidFill>
                  <a:srgbClr val="201F1E"/>
                </a:solidFill>
              </a:rPr>
              <a:t> | </a:t>
            </a:r>
            <a:r>
              <a:rPr dirty="0"/>
              <a:t>Texas Children’s Hospital</a:t>
            </a:r>
            <a:endParaRPr dirty="0">
              <a:solidFill>
                <a:srgbClr val="201F1E"/>
              </a:solidFill>
            </a:endParaRPr>
          </a:p>
          <a:p>
            <a:pPr algn="r" defTabSz="457200">
              <a:defRPr sz="1800">
                <a:solidFill>
                  <a:srgbClr val="212121"/>
                </a:solidFill>
                <a:latin typeface="Times"/>
                <a:ea typeface="Times"/>
                <a:cs typeface="Times"/>
                <a:sym typeface="Times"/>
              </a:defRPr>
            </a:pPr>
            <a:r>
              <a:rPr dirty="0"/>
              <a:t>Instructor, Pediatric Critical Care Medicine</a:t>
            </a:r>
            <a:r>
              <a:rPr lang="en-US" dirty="0">
                <a:solidFill>
                  <a:srgbClr val="201F1E"/>
                </a:solidFill>
              </a:rPr>
              <a:t> | </a:t>
            </a:r>
            <a:r>
              <a:rPr dirty="0"/>
              <a:t>Baylor College of Medicine</a:t>
            </a:r>
            <a:endParaRPr lang="en-US" dirty="0"/>
          </a:p>
          <a:p>
            <a:pPr algn="r" defTabSz="457200">
              <a:defRPr sz="1800" u="sng">
                <a:solidFill>
                  <a:srgbClr val="0000FF"/>
                </a:solidFill>
                <a:uFill>
                  <a:solidFill>
                    <a:srgbClr val="0000FF"/>
                  </a:solidFill>
                </a:uFill>
                <a:latin typeface="Times"/>
                <a:ea typeface="Times"/>
                <a:cs typeface="Times"/>
                <a:sym typeface="Times"/>
              </a:defRPr>
            </a:pPr>
            <a:r>
              <a:rPr lang="en-US" dirty="0">
                <a:hlinkClick r:id="rId8"/>
              </a:rPr>
              <a:t>kelli.irwin@bcm.edu</a:t>
            </a:r>
            <a:r>
              <a:rPr lang="en-US" dirty="0"/>
              <a:t> </a:t>
            </a:r>
          </a:p>
          <a:p>
            <a:pPr algn="r" defTabSz="457200">
              <a:defRPr sz="1800" u="sng">
                <a:solidFill>
                  <a:srgbClr val="0000FF"/>
                </a:solidFill>
                <a:uFill>
                  <a:solidFill>
                    <a:srgbClr val="0000FF"/>
                  </a:solidFill>
                </a:uFill>
                <a:latin typeface="Times"/>
                <a:ea typeface="Times"/>
                <a:cs typeface="Times"/>
                <a:sym typeface="Times"/>
              </a:defRPr>
            </a:pPr>
            <a:r>
              <a:rPr lang="en-US" dirty="0"/>
              <a:t>kjirwin@texaschildrens.org</a:t>
            </a:r>
          </a:p>
          <a:p>
            <a:pPr defTabSz="457200">
              <a:defRPr sz="1800">
                <a:solidFill>
                  <a:srgbClr val="212121"/>
                </a:solidFill>
                <a:latin typeface="Times"/>
                <a:ea typeface="Times"/>
                <a:cs typeface="Times"/>
                <a:sym typeface="Times"/>
              </a:defRPr>
            </a:pPr>
            <a:endParaRPr dirty="0"/>
          </a:p>
        </p:txBody>
      </p:sp>
      <p:sp>
        <p:nvSpPr>
          <p:cNvPr id="190" name="PDSA cycles:…"/>
          <p:cNvSpPr txBox="1"/>
          <p:nvPr/>
        </p:nvSpPr>
        <p:spPr>
          <a:xfrm>
            <a:off x="23955793" y="13870268"/>
            <a:ext cx="7249096" cy="4696813"/>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457200">
              <a:defRPr sz="3200" b="1">
                <a:uFill>
                  <a:solidFill>
                    <a:srgbClr val="000000"/>
                  </a:solidFill>
                </a:uFill>
                <a:latin typeface="Times"/>
                <a:ea typeface="Times"/>
                <a:cs typeface="Times"/>
                <a:sym typeface="Times"/>
              </a:defRPr>
            </a:pPr>
            <a:r>
              <a:rPr dirty="0">
                <a:latin typeface="Arial" panose="020B0604020202020204" pitchFamily="34" charset="0"/>
                <a:cs typeface="Arial" panose="020B0604020202020204" pitchFamily="34" charset="0"/>
              </a:rPr>
              <a:t>PDSA </a:t>
            </a:r>
            <a:r>
              <a:rPr lang="en-US" dirty="0">
                <a:latin typeface="Arial" panose="020B0604020202020204" pitchFamily="34" charset="0"/>
                <a:cs typeface="Arial" panose="020B0604020202020204" pitchFamily="34" charset="0"/>
              </a:rPr>
              <a:t>c</a:t>
            </a:r>
            <a:r>
              <a:rPr dirty="0">
                <a:latin typeface="Arial" panose="020B0604020202020204" pitchFamily="34" charset="0"/>
                <a:cs typeface="Arial" panose="020B0604020202020204" pitchFamily="34" charset="0"/>
              </a:rPr>
              <a:t>ycles:</a:t>
            </a:r>
          </a:p>
          <a:p>
            <a:pPr marL="200023" indent="-200023" defTabSz="457200">
              <a:buSzPct val="100000"/>
              <a:buChar char="•"/>
              <a:defRPr sz="3200">
                <a:uFill>
                  <a:solidFill>
                    <a:srgbClr val="000000"/>
                  </a:solidFill>
                </a:uFill>
                <a:latin typeface="Times"/>
                <a:ea typeface="Times"/>
                <a:cs typeface="Times"/>
                <a:sym typeface="Times"/>
              </a:defRPr>
            </a:pPr>
            <a:r>
              <a:rPr dirty="0">
                <a:latin typeface="Arial" panose="020B0604020202020204" pitchFamily="34" charset="0"/>
                <a:cs typeface="Arial" panose="020B0604020202020204" pitchFamily="34" charset="0"/>
              </a:rPr>
              <a:t>PDSA 1: Development of TCH PCAC guidelines</a:t>
            </a:r>
            <a:r>
              <a:rPr lang="en-US"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200023" indent="-200023" defTabSz="457200">
              <a:buSzPct val="100000"/>
              <a:buChar char="•"/>
              <a:defRPr sz="3200">
                <a:uFill>
                  <a:solidFill>
                    <a:srgbClr val="000000"/>
                  </a:solidFill>
                </a:uFill>
                <a:latin typeface="Times"/>
                <a:ea typeface="Times"/>
                <a:cs typeface="Times"/>
                <a:sym typeface="Times"/>
              </a:defRPr>
            </a:pPr>
            <a:r>
              <a:rPr dirty="0">
                <a:latin typeface="Arial" panose="020B0604020202020204" pitchFamily="34" charset="0"/>
                <a:cs typeface="Arial" panose="020B0604020202020204" pitchFamily="34" charset="0"/>
              </a:rPr>
              <a:t>PDSA 2: Development of </a:t>
            </a:r>
            <a:r>
              <a:rPr dirty="0" err="1">
                <a:latin typeface="Arial" panose="020B0604020202020204" pitchFamily="34" charset="0"/>
                <a:cs typeface="Arial" panose="020B0604020202020204" pitchFamily="34" charset="0"/>
              </a:rPr>
              <a:t>ordersets</a:t>
            </a:r>
            <a:r>
              <a:rPr dirty="0">
                <a:latin typeface="Arial" panose="020B0604020202020204" pitchFamily="34" charset="0"/>
                <a:cs typeface="Arial" panose="020B0604020202020204" pitchFamily="34" charset="0"/>
              </a:rPr>
              <a:t>/ flowsheets</a:t>
            </a:r>
            <a:r>
              <a:rPr lang="en-US"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200023" indent="-200023" defTabSz="457200">
              <a:buSzPct val="100000"/>
              <a:buChar char="•"/>
              <a:defRPr sz="3200">
                <a:uFill>
                  <a:solidFill>
                    <a:srgbClr val="000000"/>
                  </a:solidFill>
                </a:uFill>
                <a:latin typeface="Times"/>
                <a:ea typeface="Times"/>
                <a:cs typeface="Times"/>
                <a:sym typeface="Times"/>
              </a:defRPr>
            </a:pPr>
            <a:r>
              <a:rPr dirty="0">
                <a:latin typeface="Arial" panose="020B0604020202020204" pitchFamily="34" charset="0"/>
                <a:cs typeface="Arial" panose="020B0604020202020204" pitchFamily="34" charset="0"/>
              </a:rPr>
              <a:t>PDSA 3: Guideline revisions in light of TTM2 trial and ILCOR updates.</a:t>
            </a:r>
          </a:p>
          <a:p>
            <a:pPr marL="200023" indent="-200023" defTabSz="457200">
              <a:buSzPct val="100000"/>
              <a:buChar char="•"/>
              <a:defRPr sz="3200">
                <a:uFill>
                  <a:solidFill>
                    <a:srgbClr val="000000"/>
                  </a:solidFill>
                </a:uFill>
                <a:latin typeface="Times"/>
                <a:ea typeface="Times"/>
                <a:cs typeface="Times"/>
                <a:sym typeface="Times"/>
              </a:defRPr>
            </a:pPr>
            <a:r>
              <a:rPr dirty="0">
                <a:latin typeface="Arial" panose="020B0604020202020204" pitchFamily="34" charset="0"/>
                <a:cs typeface="Arial" panose="020B0604020202020204" pitchFamily="34" charset="0"/>
              </a:rPr>
              <a:t>PDSA 4: Data capture and post-processing</a:t>
            </a:r>
            <a:r>
              <a:rPr lang="en-US" dirty="0">
                <a:latin typeface="Arial" panose="020B0604020202020204" pitchFamily="34" charset="0"/>
                <a:cs typeface="Arial" panose="020B0604020202020204" pitchFamily="34" charset="0"/>
              </a:rPr>
              <a:t>.</a:t>
            </a:r>
          </a:p>
        </p:txBody>
      </p:sp>
      <p:pic>
        <p:nvPicPr>
          <p:cNvPr id="191" name="Screen Shot 2022-04-18 at 5.37.32 PM.png" descr="Screen Shot 2022-04-18 at 5.37.3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22582" y="13438094"/>
            <a:ext cx="11020875" cy="5892382"/>
          </a:xfrm>
          <a:prstGeom prst="rect">
            <a:avLst/>
          </a:prstGeom>
          <a:ln>
            <a:solidFill>
              <a:srgbClr val="FFFFFF"/>
            </a:solidFill>
          </a:ln>
        </p:spPr>
      </p:pic>
      <p:pic>
        <p:nvPicPr>
          <p:cNvPr id="3" name="Irwin_Post-Cardiac Arrest Care">
            <a:hlinkClick r:id="" action="ppaction://media"/>
            <a:extLst>
              <a:ext uri="{FF2B5EF4-FFF2-40B4-BE49-F238E27FC236}">
                <a16:creationId xmlns:a16="http://schemas.microsoft.com/office/drawing/2014/main" id="{7205C394-6C4F-46BA-A2CE-5AF3FB15723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048163" y="20223483"/>
            <a:ext cx="609600" cy="609600"/>
          </a:xfrm>
          <a:prstGeom prst="rect">
            <a:avLst/>
          </a:prstGeom>
        </p:spPr>
      </p:pic>
    </p:spTree>
  </p:cSld>
  <p:clrMapOvr>
    <a:masterClrMapping/>
  </p:clrMapOvr>
  <p:transition spd="med" advTm="1194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aa1c9cbe-24eb-4481-a7f9-16c312e91ea1"/>
</p:tagLst>
</file>

<file path=ppt/theme/theme1.xml><?xml version="1.0" encoding="utf-8"?>
<a:theme xmlns:a="http://schemas.openxmlformats.org/drawingml/2006/main" name="Pediatrics LCD-Temp">
  <a:themeElements>
    <a:clrScheme name="Pediatrics LCD-Temp">
      <a:dk1>
        <a:srgbClr val="000000"/>
      </a:dk1>
      <a:lt1>
        <a:srgbClr val="FFFFFF"/>
      </a:lt1>
      <a:dk2>
        <a:srgbClr val="A7A7A7"/>
      </a:dk2>
      <a:lt2>
        <a:srgbClr val="535353"/>
      </a:lt2>
      <a:accent1>
        <a:srgbClr val="00254E"/>
      </a:accent1>
      <a:accent2>
        <a:srgbClr val="3F80CD"/>
      </a:accent2>
      <a:accent3>
        <a:srgbClr val="8F8F8F"/>
      </a:accent3>
      <a:accent4>
        <a:srgbClr val="707070"/>
      </a:accent4>
      <a:accent5>
        <a:srgbClr val="AAACB2"/>
      </a:accent5>
      <a:accent6>
        <a:srgbClr val="3873BA"/>
      </a:accent6>
      <a:hlink>
        <a:srgbClr val="0000FF"/>
      </a:hlink>
      <a:folHlink>
        <a:srgbClr val="FF00FF"/>
      </a:folHlink>
    </a:clrScheme>
    <a:fontScheme name="Pediatrics LCD-Temp">
      <a:majorFont>
        <a:latin typeface="Gill Sans MT"/>
        <a:ea typeface="Gill Sans MT"/>
        <a:cs typeface="Gill Sans MT"/>
      </a:majorFont>
      <a:minorFont>
        <a:latin typeface="Helvetica"/>
        <a:ea typeface="Helvetica"/>
        <a:cs typeface="Helvetica"/>
      </a:minorFont>
    </a:fontScheme>
    <a:fmtScheme name="Pediatrics LCD-Tem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b">
        <a:spAutoFit/>
      </a:bodyPr>
      <a:lstStyle>
        <a:def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diatrics LCD-Temp">
  <a:themeElements>
    <a:clrScheme name="Pediatrics LCD-Temp">
      <a:dk1>
        <a:srgbClr val="000000"/>
      </a:dk1>
      <a:lt1>
        <a:srgbClr val="FFFFFF"/>
      </a:lt1>
      <a:dk2>
        <a:srgbClr val="A7A7A7"/>
      </a:dk2>
      <a:lt2>
        <a:srgbClr val="535353"/>
      </a:lt2>
      <a:accent1>
        <a:srgbClr val="00254E"/>
      </a:accent1>
      <a:accent2>
        <a:srgbClr val="3F80CD"/>
      </a:accent2>
      <a:accent3>
        <a:srgbClr val="8F8F8F"/>
      </a:accent3>
      <a:accent4>
        <a:srgbClr val="707070"/>
      </a:accent4>
      <a:accent5>
        <a:srgbClr val="AAACB2"/>
      </a:accent5>
      <a:accent6>
        <a:srgbClr val="3873BA"/>
      </a:accent6>
      <a:hlink>
        <a:srgbClr val="0000FF"/>
      </a:hlink>
      <a:folHlink>
        <a:srgbClr val="FF00FF"/>
      </a:folHlink>
    </a:clrScheme>
    <a:fontScheme name="Pediatrics LCD-Temp">
      <a:majorFont>
        <a:latin typeface="Gill Sans MT"/>
        <a:ea typeface="Gill Sans MT"/>
        <a:cs typeface="Gill Sans MT"/>
      </a:majorFont>
      <a:minorFont>
        <a:latin typeface="Helvetica"/>
        <a:ea typeface="Helvetica"/>
        <a:cs typeface="Helvetica"/>
      </a:minorFont>
    </a:fontScheme>
    <a:fmtScheme name="Pediatrics LCD-Tem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b">
        <a:spAutoFit/>
      </a:bodyPr>
      <a:lstStyle>
        <a:def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65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45D1195D93084FACA942390DD3657A" ma:contentTypeVersion="13" ma:contentTypeDescription="Create a new document." ma:contentTypeScope="" ma:versionID="c8488a326bdfb4bd4a547b7be07750ca">
  <xsd:schema xmlns:xsd="http://www.w3.org/2001/XMLSchema" xmlns:xs="http://www.w3.org/2001/XMLSchema" xmlns:p="http://schemas.microsoft.com/office/2006/metadata/properties" xmlns:ns2="cc7bf1bc-6afd-4647-bc25-98fc8e840eed" xmlns:ns3="307597ac-5fd1-4a42-8c3b-cfc02fc39c1e" targetNamespace="http://schemas.microsoft.com/office/2006/metadata/properties" ma:root="true" ma:fieldsID="225a8215f3ea683aca8f7379546f4d58" ns2:_="" ns3:_="">
    <xsd:import namespace="cc7bf1bc-6afd-4647-bc25-98fc8e840eed"/>
    <xsd:import namespace="307597ac-5fd1-4a42-8c3b-cfc02fc39c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bf1bc-6afd-4647-bc25-98fc8e840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597ac-5fd1-4a42-8c3b-cfc02fc39c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1558C5-621E-4296-BD2A-FC5DB9D0C55A}" ma:internalName="TaxCatchAll" ma:showField="CatchAllData" ma:web="{fb36d835-f838-415a-b3bd-5b716114d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bf1bc-6afd-4647-bc25-98fc8e840eed">
      <Terms xmlns="http://schemas.microsoft.com/office/infopath/2007/PartnerControls"/>
    </lcf76f155ced4ddcb4097134ff3c332f>
    <TaxCatchAll xmlns="307597ac-5fd1-4a42-8c3b-cfc02fc39c1e" xsi:nil="true"/>
  </documentManagement>
</p:properties>
</file>

<file path=customXml/itemProps1.xml><?xml version="1.0" encoding="utf-8"?>
<ds:datastoreItem xmlns:ds="http://schemas.openxmlformats.org/officeDocument/2006/customXml" ds:itemID="{CB3F19FE-390B-4CE7-9A73-B44902CBC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bf1bc-6afd-4647-bc25-98fc8e840eed"/>
    <ds:schemaRef ds:uri="307597ac-5fd1-4a42-8c3b-cfc02fc39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517BB-815B-4B2F-BC05-C093DB818889}">
  <ds:schemaRefs>
    <ds:schemaRef ds:uri="http://schemas.microsoft.com/sharepoint/v3/contenttype/forms"/>
  </ds:schemaRefs>
</ds:datastoreItem>
</file>

<file path=customXml/itemProps3.xml><?xml version="1.0" encoding="utf-8"?>
<ds:datastoreItem xmlns:ds="http://schemas.openxmlformats.org/officeDocument/2006/customXml" ds:itemID="{AECBBC62-3745-4116-AF4B-2D24B5461F3F}">
  <ds:schemaRefs>
    <ds:schemaRef ds:uri="http://schemas.microsoft.com/office/2006/metadata/properties"/>
    <ds:schemaRef ds:uri="http://schemas.microsoft.com/office/infopath/2007/PartnerControls"/>
    <ds:schemaRef ds:uri="cc7bf1bc-6afd-4647-bc25-98fc8e840eed"/>
    <ds:schemaRef ds:uri="307597ac-5fd1-4a42-8c3b-cfc02fc39c1e"/>
  </ds:schemaRefs>
</ds:datastoreItem>
</file>

<file path=docProps/app.xml><?xml version="1.0" encoding="utf-8"?>
<Properties xmlns="http://schemas.openxmlformats.org/officeDocument/2006/extended-properties" xmlns:vt="http://schemas.openxmlformats.org/officeDocument/2006/docPropsVTypes">
  <TotalTime>200</TotalTime>
  <Words>750</Words>
  <Application>Microsoft Office PowerPoint</Application>
  <PresentationFormat>Custom</PresentationFormat>
  <Paragraphs>41</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Gill Sans MT</vt:lpstr>
      <vt:lpstr>Helvetica Neue</vt:lpstr>
      <vt:lpstr>Times</vt:lpstr>
      <vt:lpstr>Pediatrics LCD-Temp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Irwin, Kelli J.</dc:creator>
  <cp:lastModifiedBy>Craig</cp:lastModifiedBy>
  <cp:revision>23</cp:revision>
  <dcterms:modified xsi:type="dcterms:W3CDTF">2022-04-27T20:03:02Z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0x0101009445D1195D93084FACA942390DD3657A</vt:lpwstr>
  </property>
</Properties>
</file>