
<file path=[Content_Types].xml><?xml version="1.0" encoding="utf-8"?>
<Types xmlns="http://schemas.openxmlformats.org/package/2006/content-types">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7099300" cy="102346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29"/>
    <p:restoredTop sz="91403"/>
  </p:normalViewPr>
  <p:slideViewPr>
    <p:cSldViewPr>
      <p:cViewPr varScale="1">
        <p:scale>
          <a:sx n="21" d="100"/>
          <a:sy n="21" d="100"/>
        </p:scale>
        <p:origin x="2384" y="264"/>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883337-F15B-C44C-BE83-577A5CBF3BEB}"/>
              </a:ext>
            </a:extLst>
          </p:cNvPr>
          <p:cNvSpPr>
            <a:spLocks noGrp="1"/>
          </p:cNvSpPr>
          <p:nvPr>
            <p:ph type="hdr" sz="quarter"/>
          </p:nvPr>
        </p:nvSpPr>
        <p:spPr>
          <a:xfrm>
            <a:off x="0" y="0"/>
            <a:ext cx="3076575" cy="511175"/>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E42F4C67-B0C5-0147-A6DD-57D9210EB6B8}"/>
              </a:ext>
            </a:extLst>
          </p:cNvPr>
          <p:cNvSpPr>
            <a:spLocks noGrp="1"/>
          </p:cNvSpPr>
          <p:nvPr>
            <p:ph type="dt" idx="1"/>
          </p:nvPr>
        </p:nvSpPr>
        <p:spPr>
          <a:xfrm>
            <a:off x="4021138" y="0"/>
            <a:ext cx="3076575" cy="5111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0ACFD5CA-DAD4-B941-BD9B-F243FFCBCF07}" type="datetimeFigureOut">
              <a:rPr lang="en-US" altLang="en-US"/>
              <a:pPr>
                <a:defRPr/>
              </a:pPr>
              <a:t>4/19/22</a:t>
            </a:fld>
            <a:endParaRPr lang="en-US" altLang="en-US"/>
          </a:p>
        </p:txBody>
      </p:sp>
      <p:sp>
        <p:nvSpPr>
          <p:cNvPr id="4" name="Slide Image Placeholder 3">
            <a:extLst>
              <a:ext uri="{FF2B5EF4-FFF2-40B4-BE49-F238E27FC236}">
                <a16:creationId xmlns:a16="http://schemas.microsoft.com/office/drawing/2014/main" id="{F8CAE53B-4659-5D45-B548-C4CA7C1AEF28}"/>
              </a:ext>
            </a:extLst>
          </p:cNvPr>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2F18FB8-0DA1-5B44-B291-29BE6DE8FF23}"/>
              </a:ext>
            </a:extLst>
          </p:cNvPr>
          <p:cNvSpPr>
            <a:spLocks noGrp="1"/>
          </p:cNvSpPr>
          <p:nvPr>
            <p:ph type="body" sz="quarter" idx="3"/>
          </p:nvPr>
        </p:nvSpPr>
        <p:spPr>
          <a:xfrm>
            <a:off x="709613" y="4860925"/>
            <a:ext cx="5680075" cy="4605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D13F082-FD23-DB47-AC5E-79A87826F3D5}"/>
              </a:ext>
            </a:extLst>
          </p:cNvPr>
          <p:cNvSpPr>
            <a:spLocks noGrp="1"/>
          </p:cNvSpPr>
          <p:nvPr>
            <p:ph type="ftr" sz="quarter" idx="4"/>
          </p:nvPr>
        </p:nvSpPr>
        <p:spPr>
          <a:xfrm>
            <a:off x="0" y="9721850"/>
            <a:ext cx="3076575" cy="511175"/>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4DD2F1C5-3029-B94E-B91F-5DDC4FF18A7E}"/>
              </a:ext>
            </a:extLst>
          </p:cNvPr>
          <p:cNvSpPr>
            <a:spLocks noGrp="1"/>
          </p:cNvSpPr>
          <p:nvPr>
            <p:ph type="sldNum" sz="quarter" idx="5"/>
          </p:nvPr>
        </p:nvSpPr>
        <p:spPr>
          <a:xfrm>
            <a:off x="4021138" y="9721850"/>
            <a:ext cx="3076575" cy="5111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7BFEFE6-A4CB-1942-AD50-D0E87B50D0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a:extLst>
              <a:ext uri="{FF2B5EF4-FFF2-40B4-BE49-F238E27FC236}">
                <a16:creationId xmlns:a16="http://schemas.microsoft.com/office/drawing/2014/main" id="{832896C5-1588-2847-9165-4D9B1C82A9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Notes Placeholder 2">
            <a:extLst>
              <a:ext uri="{FF2B5EF4-FFF2-40B4-BE49-F238E27FC236}">
                <a16:creationId xmlns:a16="http://schemas.microsoft.com/office/drawing/2014/main" id="{4BED9FB7-2C5F-784B-A260-91476E86F5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anose="020B0600070205080204" pitchFamily="34" charset="-128"/>
            </a:endParaRPr>
          </a:p>
        </p:txBody>
      </p:sp>
      <p:sp>
        <p:nvSpPr>
          <p:cNvPr id="15363" name="Slide Number Placeholder 3">
            <a:extLst>
              <a:ext uri="{FF2B5EF4-FFF2-40B4-BE49-F238E27FC236}">
                <a16:creationId xmlns:a16="http://schemas.microsoft.com/office/drawing/2014/main" id="{921AD8C9-C9C8-7B4D-A2F8-D651BF5664A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F957FA95-B641-3D41-89CA-6A4229FDDDEC}"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418" y="10225454"/>
            <a:ext cx="37308367" cy="7057292"/>
          </a:xfrm>
        </p:spPr>
        <p:txBody>
          <a:bodyPr/>
          <a:lstStyle/>
          <a:p>
            <a:r>
              <a:rPr lang="en-US"/>
              <a:t>Click to edit Master title style</a:t>
            </a:r>
          </a:p>
        </p:txBody>
      </p:sp>
      <p:sp>
        <p:nvSpPr>
          <p:cNvPr id="3" name="Subtitle 2"/>
          <p:cNvSpPr>
            <a:spLocks noGrp="1"/>
          </p:cNvSpPr>
          <p:nvPr>
            <p:ph type="subTitle" idx="1"/>
          </p:nvPr>
        </p:nvSpPr>
        <p:spPr>
          <a:xfrm>
            <a:off x="6582833" y="18654346"/>
            <a:ext cx="30725534" cy="841130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E1B76E2-10A4-C641-B480-ACE71770D1F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63782EF-0E9D-9A40-8FE8-DD956F12E3B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AA39F66-3258-BE43-A171-CCA6A0EBEFD2}"/>
              </a:ext>
            </a:extLst>
          </p:cNvPr>
          <p:cNvSpPr>
            <a:spLocks noGrp="1" noChangeArrowheads="1"/>
          </p:cNvSpPr>
          <p:nvPr>
            <p:ph type="sldNum" sz="quarter" idx="12"/>
          </p:nvPr>
        </p:nvSpPr>
        <p:spPr>
          <a:ln/>
        </p:spPr>
        <p:txBody>
          <a:bodyPr/>
          <a:lstStyle>
            <a:lvl1pPr>
              <a:defRPr/>
            </a:lvl1pPr>
          </a:lstStyle>
          <a:p>
            <a:pPr>
              <a:defRPr/>
            </a:pPr>
            <a:fld id="{82BFB44B-DA1F-244D-8F91-C30C654F9368}" type="slidenum">
              <a:rPr lang="en-US" altLang="en-US"/>
              <a:pPr>
                <a:defRPr/>
              </a:pPr>
              <a:t>‹#›</a:t>
            </a:fld>
            <a:endParaRPr lang="en-US" altLang="en-US"/>
          </a:p>
        </p:txBody>
      </p:sp>
    </p:spTree>
    <p:extLst>
      <p:ext uri="{BB962C8B-B14F-4D97-AF65-F5344CB8AC3E}">
        <p14:creationId xmlns:p14="http://schemas.microsoft.com/office/powerpoint/2010/main" val="1046886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3B501D9-C907-8C41-ABD7-FA3A2719C4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8872B08-A53D-824C-9068-A25109815E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E6056FA-6589-4C47-86BD-A7DB4CC7C7FA}"/>
              </a:ext>
            </a:extLst>
          </p:cNvPr>
          <p:cNvSpPr>
            <a:spLocks noGrp="1" noChangeArrowheads="1"/>
          </p:cNvSpPr>
          <p:nvPr>
            <p:ph type="sldNum" sz="quarter" idx="12"/>
          </p:nvPr>
        </p:nvSpPr>
        <p:spPr>
          <a:ln/>
        </p:spPr>
        <p:txBody>
          <a:bodyPr/>
          <a:lstStyle>
            <a:lvl1pPr>
              <a:defRPr/>
            </a:lvl1pPr>
          </a:lstStyle>
          <a:p>
            <a:pPr>
              <a:defRPr/>
            </a:pPr>
            <a:fld id="{44EFBB48-E6E9-DD4A-8D20-9CAA17BB1C7D}" type="slidenum">
              <a:rPr lang="en-US" altLang="en-US"/>
              <a:pPr>
                <a:defRPr/>
              </a:pPr>
              <a:t>‹#›</a:t>
            </a:fld>
            <a:endParaRPr lang="en-US" altLang="en-US"/>
          </a:p>
        </p:txBody>
      </p:sp>
    </p:spTree>
    <p:extLst>
      <p:ext uri="{BB962C8B-B14F-4D97-AF65-F5344CB8AC3E}">
        <p14:creationId xmlns:p14="http://schemas.microsoft.com/office/powerpoint/2010/main" val="326680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967" y="1318848"/>
            <a:ext cx="9874251" cy="280870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985" y="1318848"/>
            <a:ext cx="29423782" cy="280870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69E78D4-A739-A847-A61E-2832BD19B8C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448F85D-DD09-3E49-BA0B-8465E5B5BD3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EDD8B2-5B44-6E4F-ADF3-15A61D81CB07}"/>
              </a:ext>
            </a:extLst>
          </p:cNvPr>
          <p:cNvSpPr>
            <a:spLocks noGrp="1" noChangeArrowheads="1"/>
          </p:cNvSpPr>
          <p:nvPr>
            <p:ph type="sldNum" sz="quarter" idx="12"/>
          </p:nvPr>
        </p:nvSpPr>
        <p:spPr>
          <a:ln/>
        </p:spPr>
        <p:txBody>
          <a:bodyPr/>
          <a:lstStyle>
            <a:lvl1pPr>
              <a:defRPr/>
            </a:lvl1pPr>
          </a:lstStyle>
          <a:p>
            <a:pPr>
              <a:defRPr/>
            </a:pPr>
            <a:fld id="{07CFC630-4032-F847-9313-59BECF2E5DAE}" type="slidenum">
              <a:rPr lang="en-US" altLang="en-US"/>
              <a:pPr>
                <a:defRPr/>
              </a:pPr>
              <a:t>‹#›</a:t>
            </a:fld>
            <a:endParaRPr lang="en-US" altLang="en-US"/>
          </a:p>
        </p:txBody>
      </p:sp>
    </p:spTree>
    <p:extLst>
      <p:ext uri="{BB962C8B-B14F-4D97-AF65-F5344CB8AC3E}">
        <p14:creationId xmlns:p14="http://schemas.microsoft.com/office/powerpoint/2010/main" val="764314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7879C42-611A-3C41-BD62-6395E34379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E1D9FC6-9688-9444-B63A-E626EAD2BC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453E360-4209-6747-8A11-96FAFBF19D15}"/>
              </a:ext>
            </a:extLst>
          </p:cNvPr>
          <p:cNvSpPr>
            <a:spLocks noGrp="1" noChangeArrowheads="1"/>
          </p:cNvSpPr>
          <p:nvPr>
            <p:ph type="sldNum" sz="quarter" idx="12"/>
          </p:nvPr>
        </p:nvSpPr>
        <p:spPr>
          <a:ln/>
        </p:spPr>
        <p:txBody>
          <a:bodyPr/>
          <a:lstStyle>
            <a:lvl1pPr>
              <a:defRPr/>
            </a:lvl1pPr>
          </a:lstStyle>
          <a:p>
            <a:pPr>
              <a:defRPr/>
            </a:pPr>
            <a:fld id="{6174871E-4C94-C74E-86F2-1BFA8EE83E68}" type="slidenum">
              <a:rPr lang="en-US" altLang="en-US"/>
              <a:pPr>
                <a:defRPr/>
              </a:pPr>
              <a:t>‹#›</a:t>
            </a:fld>
            <a:endParaRPr lang="en-US" altLang="en-US"/>
          </a:p>
        </p:txBody>
      </p:sp>
    </p:spTree>
    <p:extLst>
      <p:ext uri="{BB962C8B-B14F-4D97-AF65-F5344CB8AC3E}">
        <p14:creationId xmlns:p14="http://schemas.microsoft.com/office/powerpoint/2010/main" val="4007861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2828"/>
            <a:ext cx="37308367" cy="653854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1928"/>
            <a:ext cx="37308367"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F4A23A4C-FBE7-8F46-86D6-47102C9D98A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25697C8-A847-D84B-BB79-2A277BBB37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B6060DB-2CED-4340-8E75-9D7D4C3314E0}"/>
              </a:ext>
            </a:extLst>
          </p:cNvPr>
          <p:cNvSpPr>
            <a:spLocks noGrp="1" noChangeArrowheads="1"/>
          </p:cNvSpPr>
          <p:nvPr>
            <p:ph type="sldNum" sz="quarter" idx="12"/>
          </p:nvPr>
        </p:nvSpPr>
        <p:spPr>
          <a:ln/>
        </p:spPr>
        <p:txBody>
          <a:bodyPr/>
          <a:lstStyle>
            <a:lvl1pPr>
              <a:defRPr/>
            </a:lvl1pPr>
          </a:lstStyle>
          <a:p>
            <a:pPr>
              <a:defRPr/>
            </a:pPr>
            <a:fld id="{D5D7E1CC-0260-924F-8A7E-138E6463A858}" type="slidenum">
              <a:rPr lang="en-US" altLang="en-US"/>
              <a:pPr>
                <a:defRPr/>
              </a:pPr>
              <a:t>‹#›</a:t>
            </a:fld>
            <a:endParaRPr lang="en-US" altLang="en-US"/>
          </a:p>
        </p:txBody>
      </p:sp>
    </p:spTree>
    <p:extLst>
      <p:ext uri="{BB962C8B-B14F-4D97-AF65-F5344CB8AC3E}">
        <p14:creationId xmlns:p14="http://schemas.microsoft.com/office/powerpoint/2010/main" val="1139636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983" y="7680082"/>
            <a:ext cx="19649017" cy="21725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47201" y="7680082"/>
            <a:ext cx="19649018" cy="217257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6D495C3E-BC35-E74B-B57B-35EB544820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75BDAE8-0C56-474A-B219-BFFC57DBC62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E9DF65A-5F3A-7746-A356-016E391EDDE4}"/>
              </a:ext>
            </a:extLst>
          </p:cNvPr>
          <p:cNvSpPr>
            <a:spLocks noGrp="1" noChangeArrowheads="1"/>
          </p:cNvSpPr>
          <p:nvPr>
            <p:ph type="sldNum" sz="quarter" idx="12"/>
          </p:nvPr>
        </p:nvSpPr>
        <p:spPr>
          <a:ln/>
        </p:spPr>
        <p:txBody>
          <a:bodyPr/>
          <a:lstStyle>
            <a:lvl1pPr>
              <a:defRPr/>
            </a:lvl1pPr>
          </a:lstStyle>
          <a:p>
            <a:pPr>
              <a:defRPr/>
            </a:pPr>
            <a:fld id="{880131C5-858B-E94D-B45A-4860D9320F0B}" type="slidenum">
              <a:rPr lang="en-US" altLang="en-US"/>
              <a:pPr>
                <a:defRPr/>
              </a:pPr>
              <a:t>‹#›</a:t>
            </a:fld>
            <a:endParaRPr lang="en-US" altLang="en-US"/>
          </a:p>
        </p:txBody>
      </p:sp>
    </p:spTree>
    <p:extLst>
      <p:ext uri="{BB962C8B-B14F-4D97-AF65-F5344CB8AC3E}">
        <p14:creationId xmlns:p14="http://schemas.microsoft.com/office/powerpoint/2010/main" val="983465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985" y="7367954"/>
            <a:ext cx="19392900" cy="30714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985" y="10439400"/>
            <a:ext cx="19392900" cy="189664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968" y="7367954"/>
            <a:ext cx="19399250" cy="307144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968" y="10439400"/>
            <a:ext cx="19399250" cy="1896647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B383BCE-BA49-304E-B8E6-C88AB5FA0D8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46BBEE8-0A8C-BE4E-B0D4-E18D13A8AB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6C9FE6C-301A-5944-96DD-A5F92F5305F8}"/>
              </a:ext>
            </a:extLst>
          </p:cNvPr>
          <p:cNvSpPr>
            <a:spLocks noGrp="1" noChangeArrowheads="1"/>
          </p:cNvSpPr>
          <p:nvPr>
            <p:ph type="sldNum" sz="quarter" idx="12"/>
          </p:nvPr>
        </p:nvSpPr>
        <p:spPr>
          <a:ln/>
        </p:spPr>
        <p:txBody>
          <a:bodyPr/>
          <a:lstStyle>
            <a:lvl1pPr>
              <a:defRPr/>
            </a:lvl1pPr>
          </a:lstStyle>
          <a:p>
            <a:pPr>
              <a:defRPr/>
            </a:pPr>
            <a:fld id="{87A0C56B-F6C2-E747-B6E4-460A6ECFD9E4}" type="slidenum">
              <a:rPr lang="en-US" altLang="en-US"/>
              <a:pPr>
                <a:defRPr/>
              </a:pPr>
              <a:t>‹#›</a:t>
            </a:fld>
            <a:endParaRPr lang="en-US" altLang="en-US"/>
          </a:p>
        </p:txBody>
      </p:sp>
    </p:spTree>
    <p:extLst>
      <p:ext uri="{BB962C8B-B14F-4D97-AF65-F5344CB8AC3E}">
        <p14:creationId xmlns:p14="http://schemas.microsoft.com/office/powerpoint/2010/main" val="395367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8CE76FE-231C-BE49-8194-047698C1FAD2}"/>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B56D15FC-ACCD-9842-A6ED-AAD90B36A2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CBAE036-D9BD-6A42-9E11-DADF00B898B3}"/>
              </a:ext>
            </a:extLst>
          </p:cNvPr>
          <p:cNvSpPr>
            <a:spLocks noGrp="1" noChangeArrowheads="1"/>
          </p:cNvSpPr>
          <p:nvPr>
            <p:ph type="sldNum" sz="quarter" idx="12"/>
          </p:nvPr>
        </p:nvSpPr>
        <p:spPr>
          <a:ln/>
        </p:spPr>
        <p:txBody>
          <a:bodyPr/>
          <a:lstStyle>
            <a:lvl1pPr>
              <a:defRPr/>
            </a:lvl1pPr>
          </a:lstStyle>
          <a:p>
            <a:pPr>
              <a:defRPr/>
            </a:pPr>
            <a:fld id="{6D37415A-4DC7-2942-9A5B-87AD680F0214}" type="slidenum">
              <a:rPr lang="en-US" altLang="en-US"/>
              <a:pPr>
                <a:defRPr/>
              </a:pPr>
              <a:t>‹#›</a:t>
            </a:fld>
            <a:endParaRPr lang="en-US" altLang="en-US"/>
          </a:p>
        </p:txBody>
      </p:sp>
    </p:spTree>
    <p:extLst>
      <p:ext uri="{BB962C8B-B14F-4D97-AF65-F5344CB8AC3E}">
        <p14:creationId xmlns:p14="http://schemas.microsoft.com/office/powerpoint/2010/main" val="3089602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B15FC80-6D52-CF40-9D75-E83D0A50017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FBD2A8F-3259-964E-B0B7-37D14EEF01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383A611-D896-4F46-9BD5-89DC582E3BE2}"/>
              </a:ext>
            </a:extLst>
          </p:cNvPr>
          <p:cNvSpPr>
            <a:spLocks noGrp="1" noChangeArrowheads="1"/>
          </p:cNvSpPr>
          <p:nvPr>
            <p:ph type="sldNum" sz="quarter" idx="12"/>
          </p:nvPr>
        </p:nvSpPr>
        <p:spPr>
          <a:ln/>
        </p:spPr>
        <p:txBody>
          <a:bodyPr/>
          <a:lstStyle>
            <a:lvl1pPr>
              <a:defRPr/>
            </a:lvl1pPr>
          </a:lstStyle>
          <a:p>
            <a:pPr>
              <a:defRPr/>
            </a:pPr>
            <a:fld id="{5CA66636-C9F5-6542-ADAB-E257513DA2AB}" type="slidenum">
              <a:rPr lang="en-US" altLang="en-US"/>
              <a:pPr>
                <a:defRPr/>
              </a:pPr>
              <a:t>‹#›</a:t>
            </a:fld>
            <a:endParaRPr lang="en-US" altLang="en-US"/>
          </a:p>
        </p:txBody>
      </p:sp>
    </p:spTree>
    <p:extLst>
      <p:ext uri="{BB962C8B-B14F-4D97-AF65-F5344CB8AC3E}">
        <p14:creationId xmlns:p14="http://schemas.microsoft.com/office/powerpoint/2010/main" val="462094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985" y="1310054"/>
            <a:ext cx="14439900" cy="557872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59818" y="1310054"/>
            <a:ext cx="24536400" cy="280958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985" y="6888774"/>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D778B10-4D3E-0549-A483-7173FDFA43F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567C140-4EE8-6F4A-BBF4-82AD28DD41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0E5C90C-13A1-0543-AE81-C70EB60A78A9}"/>
              </a:ext>
            </a:extLst>
          </p:cNvPr>
          <p:cNvSpPr>
            <a:spLocks noGrp="1" noChangeArrowheads="1"/>
          </p:cNvSpPr>
          <p:nvPr>
            <p:ph type="sldNum" sz="quarter" idx="12"/>
          </p:nvPr>
        </p:nvSpPr>
        <p:spPr>
          <a:ln/>
        </p:spPr>
        <p:txBody>
          <a:bodyPr/>
          <a:lstStyle>
            <a:lvl1pPr>
              <a:defRPr/>
            </a:lvl1pPr>
          </a:lstStyle>
          <a:p>
            <a:pPr>
              <a:defRPr/>
            </a:pPr>
            <a:fld id="{199C642F-0D72-244B-BB36-9633261EA882}" type="slidenum">
              <a:rPr lang="en-US" altLang="en-US"/>
              <a:pPr>
                <a:defRPr/>
              </a:pPr>
              <a:t>‹#›</a:t>
            </a:fld>
            <a:endParaRPr lang="en-US" altLang="en-US"/>
          </a:p>
        </p:txBody>
      </p:sp>
    </p:spTree>
    <p:extLst>
      <p:ext uri="{BB962C8B-B14F-4D97-AF65-F5344CB8AC3E}">
        <p14:creationId xmlns:p14="http://schemas.microsoft.com/office/powerpoint/2010/main" val="2644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134" y="23043173"/>
            <a:ext cx="26335567" cy="27197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134" y="2941028"/>
            <a:ext cx="26335567" cy="1975191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134" y="25762929"/>
            <a:ext cx="26335567" cy="3864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F1B4CA0-0D44-DD41-824F-8EDD3C65109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3E88BBE-A0CB-A24C-B488-34EAE17CA0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8647C02-C24D-CA4B-A37C-5834E673BDFD}"/>
              </a:ext>
            </a:extLst>
          </p:cNvPr>
          <p:cNvSpPr>
            <a:spLocks noGrp="1" noChangeArrowheads="1"/>
          </p:cNvSpPr>
          <p:nvPr>
            <p:ph type="sldNum" sz="quarter" idx="12"/>
          </p:nvPr>
        </p:nvSpPr>
        <p:spPr>
          <a:ln/>
        </p:spPr>
        <p:txBody>
          <a:bodyPr/>
          <a:lstStyle>
            <a:lvl1pPr>
              <a:defRPr/>
            </a:lvl1pPr>
          </a:lstStyle>
          <a:p>
            <a:pPr>
              <a:defRPr/>
            </a:pPr>
            <a:fld id="{CA2482B8-A392-3F4F-AD5E-5B7283FB4CB5}" type="slidenum">
              <a:rPr lang="en-US" altLang="en-US"/>
              <a:pPr>
                <a:defRPr/>
              </a:pPr>
              <a:t>‹#›</a:t>
            </a:fld>
            <a:endParaRPr lang="en-US" altLang="en-US"/>
          </a:p>
        </p:txBody>
      </p:sp>
    </p:spTree>
    <p:extLst>
      <p:ext uri="{BB962C8B-B14F-4D97-AF65-F5344CB8AC3E}">
        <p14:creationId xmlns:p14="http://schemas.microsoft.com/office/powerpoint/2010/main" val="3591114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81FC30C-93CF-D846-B928-497FA39BF570}"/>
              </a:ext>
            </a:extLst>
          </p:cNvPr>
          <p:cNvSpPr>
            <a:spLocks noGrp="1" noChangeArrowheads="1"/>
          </p:cNvSpPr>
          <p:nvPr>
            <p:ph type="title"/>
          </p:nvPr>
        </p:nvSpPr>
        <p:spPr bwMode="auto">
          <a:xfrm>
            <a:off x="2195513" y="1319213"/>
            <a:ext cx="39500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86654" tIns="193327" rIns="386654" bIns="193327"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4917489-F9C0-3641-82A3-7D61F1C56775}"/>
              </a:ext>
            </a:extLst>
          </p:cNvPr>
          <p:cNvSpPr>
            <a:spLocks noGrp="1" noChangeArrowheads="1"/>
          </p:cNvSpPr>
          <p:nvPr>
            <p:ph type="body" idx="1"/>
          </p:nvPr>
        </p:nvSpPr>
        <p:spPr bwMode="auto">
          <a:xfrm>
            <a:off x="2195513" y="7680325"/>
            <a:ext cx="395001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86654" tIns="193327" rIns="386654" bIns="19332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538CEF9-E916-D442-8763-0FE7E5C24B1E}"/>
              </a:ext>
            </a:extLst>
          </p:cNvPr>
          <p:cNvSpPr>
            <a:spLocks noGrp="1" noChangeArrowheads="1"/>
          </p:cNvSpPr>
          <p:nvPr>
            <p:ph type="dt" sz="half" idx="2"/>
          </p:nvPr>
        </p:nvSpPr>
        <p:spPr bwMode="auto">
          <a:xfrm>
            <a:off x="2195513" y="29976763"/>
            <a:ext cx="10239375" cy="2286000"/>
          </a:xfrm>
          <a:prstGeom prst="rect">
            <a:avLst/>
          </a:prstGeom>
          <a:noFill/>
          <a:ln w="9525">
            <a:noFill/>
            <a:miter lim="800000"/>
            <a:headEnd/>
            <a:tailEnd/>
          </a:ln>
          <a:effectLst/>
        </p:spPr>
        <p:txBody>
          <a:bodyPr vert="horz" wrap="square" lIns="386654" tIns="193327" rIns="386654" bIns="193327" numCol="1" anchor="t" anchorCtr="0" compatLnSpc="1">
            <a:prstTxWarp prst="textNoShape">
              <a:avLst/>
            </a:prstTxWarp>
          </a:bodyPr>
          <a:lstStyle>
            <a:lvl1pPr eaLnBrk="1" hangingPunct="1">
              <a:defRPr sz="590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733C50B5-4A6A-284C-9538-F055507B9539}"/>
              </a:ext>
            </a:extLst>
          </p:cNvPr>
          <p:cNvSpPr>
            <a:spLocks noGrp="1" noChangeArrowheads="1"/>
          </p:cNvSpPr>
          <p:nvPr>
            <p:ph type="ftr" sz="quarter" idx="3"/>
          </p:nvPr>
        </p:nvSpPr>
        <p:spPr bwMode="auto">
          <a:xfrm>
            <a:off x="14997113" y="29976763"/>
            <a:ext cx="13896975" cy="2286000"/>
          </a:xfrm>
          <a:prstGeom prst="rect">
            <a:avLst/>
          </a:prstGeom>
          <a:noFill/>
          <a:ln w="9525">
            <a:noFill/>
            <a:miter lim="800000"/>
            <a:headEnd/>
            <a:tailEnd/>
          </a:ln>
          <a:effectLst/>
        </p:spPr>
        <p:txBody>
          <a:bodyPr vert="horz" wrap="square" lIns="386654" tIns="193327" rIns="386654" bIns="193327" numCol="1" anchor="t" anchorCtr="0" compatLnSpc="1">
            <a:prstTxWarp prst="textNoShape">
              <a:avLst/>
            </a:prstTxWarp>
          </a:bodyPr>
          <a:lstStyle>
            <a:lvl1pPr algn="ctr" eaLnBrk="1" hangingPunct="1">
              <a:defRPr sz="590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F7FBBD0C-6E49-7846-984B-57ECB4E1B58A}"/>
              </a:ext>
            </a:extLst>
          </p:cNvPr>
          <p:cNvSpPr>
            <a:spLocks noGrp="1" noChangeArrowheads="1"/>
          </p:cNvSpPr>
          <p:nvPr>
            <p:ph type="sldNum" sz="quarter" idx="4"/>
          </p:nvPr>
        </p:nvSpPr>
        <p:spPr bwMode="auto">
          <a:xfrm>
            <a:off x="31456313" y="29976763"/>
            <a:ext cx="10239375" cy="2286000"/>
          </a:xfrm>
          <a:prstGeom prst="rect">
            <a:avLst/>
          </a:prstGeom>
          <a:noFill/>
          <a:ln w="9525">
            <a:noFill/>
            <a:miter lim="800000"/>
            <a:headEnd/>
            <a:tailEnd/>
          </a:ln>
          <a:effectLst/>
        </p:spPr>
        <p:txBody>
          <a:bodyPr vert="horz" wrap="square" lIns="386654" tIns="193327" rIns="386654" bIns="193327" numCol="1" anchor="t" anchorCtr="0" compatLnSpc="1">
            <a:prstTxWarp prst="textNoShape">
              <a:avLst/>
            </a:prstTxWarp>
          </a:bodyPr>
          <a:lstStyle>
            <a:lvl1pPr algn="r" eaLnBrk="1" hangingPunct="1">
              <a:defRPr sz="5900"/>
            </a:lvl1pPr>
          </a:lstStyle>
          <a:p>
            <a:pPr>
              <a:defRPr/>
            </a:pPr>
            <a:fld id="{E1EAD95C-A208-8048-A3A3-DD5D9BE736C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67150" rtl="0" eaLnBrk="0" fontAlgn="base" hangingPunct="0">
        <a:spcBef>
          <a:spcPct val="0"/>
        </a:spcBef>
        <a:spcAft>
          <a:spcPct val="0"/>
        </a:spcAft>
        <a:defRPr sz="18600">
          <a:solidFill>
            <a:schemeClr val="tx2"/>
          </a:solidFill>
          <a:latin typeface="+mj-lt"/>
          <a:ea typeface="ＭＳ Ｐゴシック" charset="0"/>
          <a:cs typeface="ＭＳ Ｐゴシック" charset="0"/>
        </a:defRPr>
      </a:lvl1pPr>
      <a:lvl2pPr algn="ctr" defTabSz="3867150" rtl="0" eaLnBrk="0" fontAlgn="base" hangingPunct="0">
        <a:spcBef>
          <a:spcPct val="0"/>
        </a:spcBef>
        <a:spcAft>
          <a:spcPct val="0"/>
        </a:spcAft>
        <a:defRPr sz="18600">
          <a:solidFill>
            <a:schemeClr val="tx2"/>
          </a:solidFill>
          <a:latin typeface="Arial" charset="0"/>
          <a:ea typeface="ＭＳ Ｐゴシック" charset="0"/>
          <a:cs typeface="ＭＳ Ｐゴシック" charset="0"/>
        </a:defRPr>
      </a:lvl2pPr>
      <a:lvl3pPr algn="ctr" defTabSz="3867150" rtl="0" eaLnBrk="0" fontAlgn="base" hangingPunct="0">
        <a:spcBef>
          <a:spcPct val="0"/>
        </a:spcBef>
        <a:spcAft>
          <a:spcPct val="0"/>
        </a:spcAft>
        <a:defRPr sz="18600">
          <a:solidFill>
            <a:schemeClr val="tx2"/>
          </a:solidFill>
          <a:latin typeface="Arial" charset="0"/>
          <a:ea typeface="ＭＳ Ｐゴシック" charset="0"/>
          <a:cs typeface="ＭＳ Ｐゴシック" charset="0"/>
        </a:defRPr>
      </a:lvl3pPr>
      <a:lvl4pPr algn="ctr" defTabSz="3867150" rtl="0" eaLnBrk="0" fontAlgn="base" hangingPunct="0">
        <a:spcBef>
          <a:spcPct val="0"/>
        </a:spcBef>
        <a:spcAft>
          <a:spcPct val="0"/>
        </a:spcAft>
        <a:defRPr sz="18600">
          <a:solidFill>
            <a:schemeClr val="tx2"/>
          </a:solidFill>
          <a:latin typeface="Arial" charset="0"/>
          <a:ea typeface="ＭＳ Ｐゴシック" charset="0"/>
          <a:cs typeface="ＭＳ Ｐゴシック" charset="0"/>
        </a:defRPr>
      </a:lvl4pPr>
      <a:lvl5pPr algn="ctr" defTabSz="3867150" rtl="0" eaLnBrk="0" fontAlgn="base" hangingPunct="0">
        <a:spcBef>
          <a:spcPct val="0"/>
        </a:spcBef>
        <a:spcAft>
          <a:spcPct val="0"/>
        </a:spcAft>
        <a:defRPr sz="18600">
          <a:solidFill>
            <a:schemeClr val="tx2"/>
          </a:solidFill>
          <a:latin typeface="Arial" charset="0"/>
          <a:ea typeface="ＭＳ Ｐゴシック" charset="0"/>
          <a:cs typeface="ＭＳ Ｐゴシック" charset="0"/>
        </a:defRPr>
      </a:lvl5pPr>
      <a:lvl6pPr marL="457200" algn="ctr" defTabSz="3867150" rtl="0" fontAlgn="base">
        <a:spcBef>
          <a:spcPct val="0"/>
        </a:spcBef>
        <a:spcAft>
          <a:spcPct val="0"/>
        </a:spcAft>
        <a:defRPr sz="18600">
          <a:solidFill>
            <a:schemeClr val="tx2"/>
          </a:solidFill>
          <a:latin typeface="Arial" charset="0"/>
        </a:defRPr>
      </a:lvl6pPr>
      <a:lvl7pPr marL="914400" algn="ctr" defTabSz="3867150" rtl="0" fontAlgn="base">
        <a:spcBef>
          <a:spcPct val="0"/>
        </a:spcBef>
        <a:spcAft>
          <a:spcPct val="0"/>
        </a:spcAft>
        <a:defRPr sz="18600">
          <a:solidFill>
            <a:schemeClr val="tx2"/>
          </a:solidFill>
          <a:latin typeface="Arial" charset="0"/>
        </a:defRPr>
      </a:lvl7pPr>
      <a:lvl8pPr marL="1371600" algn="ctr" defTabSz="3867150" rtl="0" fontAlgn="base">
        <a:spcBef>
          <a:spcPct val="0"/>
        </a:spcBef>
        <a:spcAft>
          <a:spcPct val="0"/>
        </a:spcAft>
        <a:defRPr sz="18600">
          <a:solidFill>
            <a:schemeClr val="tx2"/>
          </a:solidFill>
          <a:latin typeface="Arial" charset="0"/>
        </a:defRPr>
      </a:lvl8pPr>
      <a:lvl9pPr marL="1828800" algn="ctr" defTabSz="3867150" rtl="0" fontAlgn="base">
        <a:spcBef>
          <a:spcPct val="0"/>
        </a:spcBef>
        <a:spcAft>
          <a:spcPct val="0"/>
        </a:spcAft>
        <a:defRPr sz="18600">
          <a:solidFill>
            <a:schemeClr val="tx2"/>
          </a:solidFill>
          <a:latin typeface="Arial" charset="0"/>
        </a:defRPr>
      </a:lvl9pPr>
    </p:titleStyle>
    <p:bodyStyle>
      <a:lvl1pPr marL="1449388" indent="-1449388" algn="l" defTabSz="3867150" rtl="0" eaLnBrk="0" fontAlgn="base" hangingPunct="0">
        <a:spcBef>
          <a:spcPct val="20000"/>
        </a:spcBef>
        <a:spcAft>
          <a:spcPct val="0"/>
        </a:spcAft>
        <a:buChar char="•"/>
        <a:defRPr sz="13500">
          <a:solidFill>
            <a:schemeClr val="tx1"/>
          </a:solidFill>
          <a:latin typeface="+mn-lt"/>
          <a:ea typeface="ＭＳ Ｐゴシック" charset="0"/>
          <a:cs typeface="ＭＳ Ｐゴシック" charset="0"/>
        </a:defRPr>
      </a:lvl1pPr>
      <a:lvl2pPr marL="3141663" indent="-1208088" algn="l" defTabSz="3867150" rtl="0" eaLnBrk="0" fontAlgn="base" hangingPunct="0">
        <a:spcBef>
          <a:spcPct val="20000"/>
        </a:spcBef>
        <a:spcAft>
          <a:spcPct val="0"/>
        </a:spcAft>
        <a:buChar char="–"/>
        <a:defRPr sz="11800">
          <a:solidFill>
            <a:schemeClr val="tx1"/>
          </a:solidFill>
          <a:latin typeface="+mn-lt"/>
          <a:ea typeface="ＭＳ Ｐゴシック" charset="0"/>
        </a:defRPr>
      </a:lvl2pPr>
      <a:lvl3pPr marL="4833938" indent="-966788" algn="l" defTabSz="3867150" rtl="0" eaLnBrk="0" fontAlgn="base" hangingPunct="0">
        <a:spcBef>
          <a:spcPct val="20000"/>
        </a:spcBef>
        <a:spcAft>
          <a:spcPct val="0"/>
        </a:spcAft>
        <a:buChar char="•"/>
        <a:defRPr sz="10100">
          <a:solidFill>
            <a:schemeClr val="tx1"/>
          </a:solidFill>
          <a:latin typeface="+mn-lt"/>
          <a:ea typeface="ＭＳ Ｐゴシック" charset="0"/>
        </a:defRPr>
      </a:lvl3pPr>
      <a:lvl4pPr marL="6765925" indent="-966788" algn="l" defTabSz="3867150" rtl="0" eaLnBrk="0" fontAlgn="base" hangingPunct="0">
        <a:spcBef>
          <a:spcPct val="20000"/>
        </a:spcBef>
        <a:spcAft>
          <a:spcPct val="0"/>
        </a:spcAft>
        <a:buChar char="–"/>
        <a:defRPr sz="8500">
          <a:solidFill>
            <a:schemeClr val="tx1"/>
          </a:solidFill>
          <a:latin typeface="+mn-lt"/>
          <a:ea typeface="ＭＳ Ｐゴシック" charset="0"/>
        </a:defRPr>
      </a:lvl4pPr>
      <a:lvl5pPr marL="8699500" indent="-966788" algn="l" defTabSz="3867150" rtl="0" eaLnBrk="0" fontAlgn="base" hangingPunct="0">
        <a:spcBef>
          <a:spcPct val="20000"/>
        </a:spcBef>
        <a:spcAft>
          <a:spcPct val="0"/>
        </a:spcAft>
        <a:buChar char="»"/>
        <a:defRPr sz="8500">
          <a:solidFill>
            <a:schemeClr val="tx1"/>
          </a:solidFill>
          <a:latin typeface="+mn-lt"/>
          <a:ea typeface="ＭＳ Ｐゴシック" charset="0"/>
        </a:defRPr>
      </a:lvl5pPr>
      <a:lvl6pPr marL="9156700" indent="-966788" algn="l" defTabSz="3867150" rtl="0" fontAlgn="base">
        <a:spcBef>
          <a:spcPct val="20000"/>
        </a:spcBef>
        <a:spcAft>
          <a:spcPct val="0"/>
        </a:spcAft>
        <a:buChar char="»"/>
        <a:defRPr sz="8500">
          <a:solidFill>
            <a:schemeClr val="tx1"/>
          </a:solidFill>
          <a:latin typeface="+mn-lt"/>
        </a:defRPr>
      </a:lvl6pPr>
      <a:lvl7pPr marL="9613900" indent="-966788" algn="l" defTabSz="3867150" rtl="0" fontAlgn="base">
        <a:spcBef>
          <a:spcPct val="20000"/>
        </a:spcBef>
        <a:spcAft>
          <a:spcPct val="0"/>
        </a:spcAft>
        <a:buChar char="»"/>
        <a:defRPr sz="8500">
          <a:solidFill>
            <a:schemeClr val="tx1"/>
          </a:solidFill>
          <a:latin typeface="+mn-lt"/>
        </a:defRPr>
      </a:lvl7pPr>
      <a:lvl8pPr marL="10071100" indent="-966788" algn="l" defTabSz="3867150" rtl="0" fontAlgn="base">
        <a:spcBef>
          <a:spcPct val="20000"/>
        </a:spcBef>
        <a:spcAft>
          <a:spcPct val="0"/>
        </a:spcAft>
        <a:buChar char="»"/>
        <a:defRPr sz="8500">
          <a:solidFill>
            <a:schemeClr val="tx1"/>
          </a:solidFill>
          <a:latin typeface="+mn-lt"/>
        </a:defRPr>
      </a:lvl8pPr>
      <a:lvl9pPr marL="10528300" indent="-966788" algn="l" defTabSz="3867150" rtl="0" fontAlgn="base">
        <a:spcBef>
          <a:spcPct val="20000"/>
        </a:spcBef>
        <a:spcAft>
          <a:spcPct val="0"/>
        </a:spcAft>
        <a:buChar char="»"/>
        <a:defRPr sz="8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7.xml"/><Relationship Id="rId7" Type="http://schemas.openxmlformats.org/officeDocument/2006/relationships/image" Target="../media/image3.pn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notesSlide" Target="../notesSlides/notesSlide1.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83">
            <a:extLst>
              <a:ext uri="{FF2B5EF4-FFF2-40B4-BE49-F238E27FC236}">
                <a16:creationId xmlns:a16="http://schemas.microsoft.com/office/drawing/2014/main" id="{0D0EDC93-1185-A04E-96E3-CDD30CF5D4E5}"/>
              </a:ext>
            </a:extLst>
          </p:cNvPr>
          <p:cNvSpPr txBox="1">
            <a:spLocks noChangeArrowheads="1"/>
          </p:cNvSpPr>
          <p:nvPr/>
        </p:nvSpPr>
        <p:spPr bwMode="auto">
          <a:xfrm>
            <a:off x="3535363" y="31332488"/>
            <a:ext cx="1841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800" b="1"/>
          </a:p>
        </p:txBody>
      </p:sp>
      <p:sp>
        <p:nvSpPr>
          <p:cNvPr id="14338" name="Rectangle 583">
            <a:extLst>
              <a:ext uri="{FF2B5EF4-FFF2-40B4-BE49-F238E27FC236}">
                <a16:creationId xmlns:a16="http://schemas.microsoft.com/office/drawing/2014/main" id="{47A84B54-C4CF-084B-873F-C5B0EE782449}"/>
              </a:ext>
            </a:extLst>
          </p:cNvPr>
          <p:cNvSpPr>
            <a:spLocks noChangeAspect="1" noChangeArrowheads="1"/>
          </p:cNvSpPr>
          <p:nvPr/>
        </p:nvSpPr>
        <p:spPr bwMode="auto">
          <a:xfrm>
            <a:off x="990600" y="5672138"/>
            <a:ext cx="10083800" cy="554037"/>
          </a:xfrm>
          <a:prstGeom prst="rect">
            <a:avLst/>
          </a:prstGeom>
          <a:solidFill>
            <a:srgbClr val="8B133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600" b="1">
                <a:solidFill>
                  <a:srgbClr val="FFFFFF"/>
                </a:solidFill>
              </a:rPr>
              <a:t>Background</a:t>
            </a:r>
          </a:p>
        </p:txBody>
      </p:sp>
      <p:sp>
        <p:nvSpPr>
          <p:cNvPr id="14339" name="Rectangle 585">
            <a:extLst>
              <a:ext uri="{FF2B5EF4-FFF2-40B4-BE49-F238E27FC236}">
                <a16:creationId xmlns:a16="http://schemas.microsoft.com/office/drawing/2014/main" id="{702671F4-A0AD-2B4B-B89D-CD3BDAA1CB9E}"/>
              </a:ext>
            </a:extLst>
          </p:cNvPr>
          <p:cNvSpPr>
            <a:spLocks noChangeArrowheads="1"/>
          </p:cNvSpPr>
          <p:nvPr/>
        </p:nvSpPr>
        <p:spPr bwMode="auto">
          <a:xfrm>
            <a:off x="962025" y="19169063"/>
            <a:ext cx="10112375" cy="555625"/>
          </a:xfrm>
          <a:prstGeom prst="rect">
            <a:avLst/>
          </a:prstGeom>
          <a:solidFill>
            <a:srgbClr val="8B133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600" b="1">
                <a:solidFill>
                  <a:srgbClr val="FFFFFF"/>
                </a:solidFill>
              </a:rPr>
              <a:t>Single Center Data</a:t>
            </a:r>
          </a:p>
        </p:txBody>
      </p:sp>
      <p:sp>
        <p:nvSpPr>
          <p:cNvPr id="14340" name="Rectangle 589">
            <a:extLst>
              <a:ext uri="{FF2B5EF4-FFF2-40B4-BE49-F238E27FC236}">
                <a16:creationId xmlns:a16="http://schemas.microsoft.com/office/drawing/2014/main" id="{67D75720-8771-F54F-ACD3-BFC64CB69609}"/>
              </a:ext>
            </a:extLst>
          </p:cNvPr>
          <p:cNvSpPr>
            <a:spLocks noChangeArrowheads="1"/>
          </p:cNvSpPr>
          <p:nvPr/>
        </p:nvSpPr>
        <p:spPr bwMode="auto">
          <a:xfrm>
            <a:off x="32961263" y="20350163"/>
            <a:ext cx="9771062" cy="554037"/>
          </a:xfrm>
          <a:prstGeom prst="rect">
            <a:avLst/>
          </a:prstGeom>
          <a:solidFill>
            <a:srgbClr val="8B133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600" b="1">
                <a:solidFill>
                  <a:srgbClr val="FFFFFF"/>
                </a:solidFill>
              </a:rPr>
              <a:t>Engagement Space</a:t>
            </a:r>
          </a:p>
        </p:txBody>
      </p:sp>
      <p:sp>
        <p:nvSpPr>
          <p:cNvPr id="14346" name="Rectangle 598">
            <a:extLst>
              <a:ext uri="{FF2B5EF4-FFF2-40B4-BE49-F238E27FC236}">
                <a16:creationId xmlns:a16="http://schemas.microsoft.com/office/drawing/2014/main" id="{FA6880BB-FC35-A142-9F17-FC042EF31CCA}"/>
              </a:ext>
            </a:extLst>
          </p:cNvPr>
          <p:cNvSpPr>
            <a:spLocks noChangeArrowheads="1"/>
          </p:cNvSpPr>
          <p:nvPr/>
        </p:nvSpPr>
        <p:spPr bwMode="auto">
          <a:xfrm>
            <a:off x="8686800" y="390525"/>
            <a:ext cx="27185938" cy="2401888"/>
          </a:xfrm>
          <a:prstGeom prst="rect">
            <a:avLst/>
          </a:prstGeom>
          <a:noFill/>
          <a:ln>
            <a:noFill/>
          </a:ln>
        </p:spPr>
        <p:txBody>
          <a:bodyPr anchor="ctr">
            <a:spAutoFit/>
          </a:bodyPr>
          <a:lstStyle/>
          <a:p>
            <a:pPr algn="ctr" eaLnBrk="1" hangingPunct="1">
              <a:defRPr/>
            </a:pPr>
            <a:r>
              <a:rPr lang="en-US" sz="5000" dirty="0"/>
              <a:t>Outcome Differences For Life-Threatening Events Between Day and Night Shifts and The Impact of Organizational Characteristics Among Pediatric Cardiac Critical Care Units</a:t>
            </a:r>
          </a:p>
          <a:p>
            <a:pPr algn="ctr" eaLnBrk="1" hangingPunct="1">
              <a:defRPr/>
            </a:pPr>
            <a:r>
              <a:rPr lang="en-US" sz="4500" i="1" dirty="0">
                <a:latin typeface="+mj-lt"/>
                <a:ea typeface="ＭＳ Ｐゴシック" charset="0"/>
                <a:cs typeface="Times"/>
              </a:rPr>
              <a:t>A Preliminary Single Center Analysis</a:t>
            </a:r>
          </a:p>
        </p:txBody>
      </p:sp>
      <p:sp>
        <p:nvSpPr>
          <p:cNvPr id="14342" name="Rectangle 599">
            <a:extLst>
              <a:ext uri="{FF2B5EF4-FFF2-40B4-BE49-F238E27FC236}">
                <a16:creationId xmlns:a16="http://schemas.microsoft.com/office/drawing/2014/main" id="{7886A78C-D1F0-604F-A70D-3131517B3AA7}"/>
              </a:ext>
            </a:extLst>
          </p:cNvPr>
          <p:cNvSpPr>
            <a:spLocks noChangeArrowheads="1"/>
          </p:cNvSpPr>
          <p:nvPr/>
        </p:nvSpPr>
        <p:spPr bwMode="auto">
          <a:xfrm>
            <a:off x="4229100" y="2881313"/>
            <a:ext cx="35433000" cy="247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457200" algn="l"/>
              </a:tabLst>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tabLst>
                <a:tab pos="457200" algn="l"/>
              </a:tabLst>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tabLst>
                <a:tab pos="457200" algn="l"/>
              </a:tabLst>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tabLst>
                <a:tab pos="457200" algn="l"/>
              </a:tabLst>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tabLst>
                <a:tab pos="457200" algn="l"/>
              </a:tabLst>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tabLst>
                <a:tab pos="457200" algn="l"/>
              </a:tabLst>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tabLst>
                <a:tab pos="457200" algn="l"/>
              </a:tabLst>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tabLst>
                <a:tab pos="457200" algn="l"/>
              </a:tabLst>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tabLst>
                <a:tab pos="457200" algn="l"/>
              </a:tabLst>
              <a:defRPr sz="85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US" altLang="en-US" sz="3100">
                <a:cs typeface="Arial" panose="020B0604020202020204" pitchFamily="34" charset="0"/>
              </a:rPr>
              <a:t>Brian S Han MD</a:t>
            </a:r>
            <a:r>
              <a:rPr lang="en-US" altLang="en-US" sz="3100" baseline="30000">
                <a:cs typeface="Arial" panose="020B0604020202020204" pitchFamily="34" charset="0"/>
              </a:rPr>
              <a:t>1</a:t>
            </a:r>
            <a:r>
              <a:rPr lang="en-US" altLang="en-US" sz="3100">
                <a:cs typeface="Arial" panose="020B0604020202020204" pitchFamily="34" charset="0"/>
              </a:rPr>
              <a:t>, Dennis Delany MD</a:t>
            </a:r>
            <a:r>
              <a:rPr lang="en-US" altLang="en-US" sz="3100" baseline="30000">
                <a:cs typeface="Arial" panose="020B0604020202020204" pitchFamily="34" charset="0"/>
              </a:rPr>
              <a:t>2</a:t>
            </a:r>
            <a:r>
              <a:rPr lang="en-US" altLang="en-US" sz="3100">
                <a:cs typeface="Arial" panose="020B0604020202020204" pitchFamily="34" charset="0"/>
              </a:rPr>
              <a:t>, David Werho MD</a:t>
            </a:r>
            <a:r>
              <a:rPr lang="en-US" altLang="en-US" sz="3100" baseline="30000">
                <a:cs typeface="Arial" panose="020B0604020202020204" pitchFamily="34" charset="0"/>
              </a:rPr>
              <a:t>3</a:t>
            </a:r>
            <a:r>
              <a:rPr lang="en-US" altLang="en-US" sz="3100">
                <a:cs typeface="Arial" panose="020B0604020202020204" pitchFamily="34" charset="0"/>
              </a:rPr>
              <a:t>, Andrew Koth MD</a:t>
            </a:r>
            <a:r>
              <a:rPr lang="en-US" altLang="en-US" sz="3100" baseline="30000">
                <a:cs typeface="Arial" panose="020B0604020202020204" pitchFamily="34" charset="0"/>
              </a:rPr>
              <a:t>4</a:t>
            </a:r>
            <a:r>
              <a:rPr lang="en-US" altLang="en-US" sz="3100">
                <a:cs typeface="Arial" panose="020B0604020202020204" pitchFamily="34" charset="0"/>
              </a:rPr>
              <a:t> , Andrew Y Shin MD</a:t>
            </a:r>
            <a:r>
              <a:rPr lang="en-US" altLang="en-US" sz="3100" baseline="30000">
                <a:cs typeface="Arial" panose="020B0604020202020204" pitchFamily="34" charset="0"/>
              </a:rPr>
              <a:t>1</a:t>
            </a:r>
            <a:r>
              <a:rPr lang="en-US" altLang="en-US" sz="3100">
                <a:cs typeface="Arial" panose="020B0604020202020204" pitchFamily="34" charset="0"/>
              </a:rPr>
              <a:t>  </a:t>
            </a:r>
          </a:p>
          <a:p>
            <a:pPr algn="ctr" eaLnBrk="1" hangingPunct="1">
              <a:spcBef>
                <a:spcPct val="0"/>
              </a:spcBef>
              <a:buFontTx/>
              <a:buNone/>
            </a:pPr>
            <a:r>
              <a:rPr lang="en-US" altLang="en-US" sz="3100">
                <a:cs typeface="Arial" panose="020B0604020202020204" pitchFamily="34" charset="0"/>
              </a:rPr>
              <a:t> </a:t>
            </a:r>
            <a:endParaRPr lang="en-US" altLang="en-US" sz="2000" baseline="30000">
              <a:cs typeface="Arial" panose="020B0604020202020204" pitchFamily="34" charset="0"/>
            </a:endParaRPr>
          </a:p>
          <a:p>
            <a:pPr algn="ctr" eaLnBrk="1" hangingPunct="1">
              <a:spcBef>
                <a:spcPct val="0"/>
              </a:spcBef>
              <a:buFontTx/>
              <a:buNone/>
            </a:pPr>
            <a:r>
              <a:rPr lang="en-US" altLang="en-US" sz="3100" baseline="30000">
                <a:cs typeface="Arial" panose="020B0604020202020204" pitchFamily="34" charset="0"/>
              </a:rPr>
              <a:t>1</a:t>
            </a:r>
            <a:r>
              <a:rPr lang="en-US" altLang="en-US" sz="3100">
                <a:cs typeface="Arial" panose="020B0604020202020204" pitchFamily="34" charset="0"/>
              </a:rPr>
              <a:t>Department of Pediatrics, Division of Pediatric Cardiology, Lucile Packard Children’s Hospital, Stanford University, Palo Alto, CA; </a:t>
            </a:r>
            <a:r>
              <a:rPr lang="en-US" altLang="en-US" sz="3100" baseline="30000">
                <a:cs typeface="Arial" panose="020B0604020202020204" pitchFamily="34" charset="0"/>
              </a:rPr>
              <a:t>2</a:t>
            </a:r>
            <a:r>
              <a:rPr lang="en-US" altLang="en-US" sz="3100">
                <a:cs typeface="Arial" panose="020B0604020202020204" pitchFamily="34" charset="0"/>
              </a:rPr>
              <a:t>Department of Pediatrics, Division of Anesthesiology and Critical Care Medicine, Johns Hopkins Children’s Center, John Hopkins University, Baltimore, MD; </a:t>
            </a:r>
            <a:r>
              <a:rPr lang="en-US" altLang="en-US" sz="3100" baseline="30000">
                <a:cs typeface="Arial" panose="020B0604020202020204" pitchFamily="34" charset="0"/>
              </a:rPr>
              <a:t>3</a:t>
            </a:r>
            <a:r>
              <a:rPr lang="en-US" altLang="en-US" sz="3100">
                <a:cs typeface="Arial" panose="020B0604020202020204" pitchFamily="34" charset="0"/>
              </a:rPr>
              <a:t>Department of Pediatrics, Division of Cardiology, Rady Children’s Hospital, University of California San Diego, San Diego, CA; </a:t>
            </a:r>
            <a:r>
              <a:rPr lang="en-US" altLang="en-US" sz="3100" baseline="30000">
                <a:cs typeface="Arial" panose="020B0604020202020204" pitchFamily="34" charset="0"/>
              </a:rPr>
              <a:t>4</a:t>
            </a:r>
            <a:r>
              <a:rPr lang="en-US" altLang="en-US" sz="3100">
                <a:cs typeface="Arial" panose="020B0604020202020204" pitchFamily="34" charset="0"/>
              </a:rPr>
              <a:t> Department of Pediatrics, Division of Critical Care Medicine, Seattle Children’s Hospital, University of Washington, Seattle, WA</a:t>
            </a:r>
            <a:endParaRPr lang="en-US" altLang="en-US" sz="3100">
              <a:solidFill>
                <a:srgbClr val="3366FF"/>
              </a:solidFill>
              <a:cs typeface="Arial" panose="020B0604020202020204" pitchFamily="34" charset="0"/>
            </a:endParaRPr>
          </a:p>
        </p:txBody>
      </p:sp>
      <p:sp>
        <p:nvSpPr>
          <p:cNvPr id="14343" name="Rectangle 724">
            <a:extLst>
              <a:ext uri="{FF2B5EF4-FFF2-40B4-BE49-F238E27FC236}">
                <a16:creationId xmlns:a16="http://schemas.microsoft.com/office/drawing/2014/main" id="{A576BFAE-8286-2E4A-B8D1-B383B241BE1A}"/>
              </a:ext>
            </a:extLst>
          </p:cNvPr>
          <p:cNvSpPr>
            <a:spLocks noChangeArrowheads="1"/>
          </p:cNvSpPr>
          <p:nvPr/>
        </p:nvSpPr>
        <p:spPr bwMode="auto">
          <a:xfrm>
            <a:off x="979488" y="6753225"/>
            <a:ext cx="10109200" cy="1172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571500" indent="-571500">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pPr>
            <a:r>
              <a:rPr lang="en-US" altLang="en-US" sz="3600"/>
              <a:t>Over the past decade, contemporary intensive care units have undergone significant growth and expansion.</a:t>
            </a:r>
          </a:p>
          <a:p>
            <a:pPr eaLnBrk="1" hangingPunct="1">
              <a:spcBef>
                <a:spcPct val="0"/>
              </a:spcBef>
            </a:pPr>
            <a:endParaRPr lang="en-US" altLang="en-US" sz="3600"/>
          </a:p>
          <a:p>
            <a:pPr eaLnBrk="1" hangingPunct="1">
              <a:spcBef>
                <a:spcPct val="0"/>
              </a:spcBef>
            </a:pPr>
            <a:r>
              <a:rPr lang="en-US" altLang="en-US" sz="3600"/>
              <a:t>Thoughtful analysis of determinants of outcomes have primarily focused on patient- and surgery-specific factors.</a:t>
            </a:r>
          </a:p>
          <a:p>
            <a:pPr eaLnBrk="1" hangingPunct="1">
              <a:spcBef>
                <a:spcPct val="0"/>
              </a:spcBef>
            </a:pPr>
            <a:endParaRPr lang="en-US" altLang="en-US" sz="3600"/>
          </a:p>
          <a:p>
            <a:pPr eaLnBrk="1" hangingPunct="1">
              <a:spcBef>
                <a:spcPct val="0"/>
              </a:spcBef>
            </a:pPr>
            <a:r>
              <a:rPr lang="en-US" altLang="en-US" sz="3600"/>
              <a:t>Impact of unit-level factors have remained relatively unexplored.</a:t>
            </a:r>
          </a:p>
          <a:p>
            <a:pPr eaLnBrk="1" hangingPunct="1">
              <a:spcBef>
                <a:spcPct val="0"/>
              </a:spcBef>
            </a:pPr>
            <a:endParaRPr lang="en-US" altLang="en-US" sz="3600"/>
          </a:p>
          <a:p>
            <a:pPr eaLnBrk="1" hangingPunct="1">
              <a:spcBef>
                <a:spcPct val="0"/>
              </a:spcBef>
            </a:pPr>
            <a:r>
              <a:rPr lang="en-US" altLang="en-US" sz="3600"/>
              <a:t>Previous studies show worse outcomes with night shifts in adult and pediatric hospitals.</a:t>
            </a:r>
          </a:p>
          <a:p>
            <a:pPr eaLnBrk="1" hangingPunct="1">
              <a:spcBef>
                <a:spcPct val="0"/>
              </a:spcBef>
            </a:pPr>
            <a:endParaRPr lang="en-US" altLang="en-US" sz="3600"/>
          </a:p>
          <a:p>
            <a:pPr eaLnBrk="1" hangingPunct="1">
              <a:spcBef>
                <a:spcPct val="0"/>
              </a:spcBef>
            </a:pPr>
            <a:r>
              <a:rPr lang="en-US" altLang="en-US" sz="3600"/>
              <a:t>Pediatric cardiac intensive care units (pCICU) may also be at risk for worsened outcomes during the night.</a:t>
            </a:r>
          </a:p>
          <a:p>
            <a:pPr eaLnBrk="1" hangingPunct="1">
              <a:spcBef>
                <a:spcPct val="0"/>
              </a:spcBef>
            </a:pPr>
            <a:endParaRPr lang="en-US" altLang="en-US" sz="3600"/>
          </a:p>
          <a:p>
            <a:pPr eaLnBrk="1" hangingPunct="1">
              <a:spcBef>
                <a:spcPct val="0"/>
              </a:spcBef>
            </a:pPr>
            <a:r>
              <a:rPr lang="en-US" altLang="en-US" sz="3600"/>
              <a:t>Nighttime medical staffing models may play a role in the differences in outcome.</a:t>
            </a:r>
          </a:p>
          <a:p>
            <a:pPr eaLnBrk="1" hangingPunct="1">
              <a:spcBef>
                <a:spcPct val="0"/>
              </a:spcBef>
            </a:pPr>
            <a:endParaRPr lang="en-US" altLang="en-US" sz="3600"/>
          </a:p>
        </p:txBody>
      </p:sp>
      <p:sp>
        <p:nvSpPr>
          <p:cNvPr id="14344" name="Text Box 727">
            <a:extLst>
              <a:ext uri="{FF2B5EF4-FFF2-40B4-BE49-F238E27FC236}">
                <a16:creationId xmlns:a16="http://schemas.microsoft.com/office/drawing/2014/main" id="{E84FA5BE-31DD-5D4E-86FA-D0D6F8E9552A}"/>
              </a:ext>
            </a:extLst>
          </p:cNvPr>
          <p:cNvSpPr txBox="1">
            <a:spLocks noChangeArrowheads="1"/>
          </p:cNvSpPr>
          <p:nvPr/>
        </p:nvSpPr>
        <p:spPr bwMode="auto">
          <a:xfrm>
            <a:off x="1019175" y="20350163"/>
            <a:ext cx="10112375" cy="1060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84" tIns="40092" rIns="80184" bIns="40092">
            <a:spAutoFit/>
          </a:bodyPr>
          <a:lstStyle>
            <a:lvl1pPr marL="571500" indent="-571500" defTabSz="801688">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defTabSz="801688">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defTabSz="801688">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defTabSz="801688">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defTabSz="801688">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defTabSz="801688"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defTabSz="801688"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defTabSz="801688"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defTabSz="801688"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a:spcBef>
                <a:spcPct val="0"/>
              </a:spcBef>
            </a:pPr>
            <a:r>
              <a:rPr lang="en-US" altLang="en-US" sz="3600"/>
              <a:t>CVICU admissions were reviewed for a single institution’s dedicated pCICU between 1/1/2018 to 7/13/2020. </a:t>
            </a:r>
          </a:p>
          <a:p>
            <a:pPr>
              <a:spcBef>
                <a:spcPct val="0"/>
              </a:spcBef>
            </a:pPr>
            <a:endParaRPr lang="en-US" altLang="en-US" sz="3600"/>
          </a:p>
          <a:p>
            <a:pPr>
              <a:spcBef>
                <a:spcPct val="0"/>
              </a:spcBef>
            </a:pPr>
            <a:r>
              <a:rPr lang="en-US" altLang="en-US" sz="3600"/>
              <a:t>Both cardiac arrest events and surgical ECMO cases were compiled.</a:t>
            </a:r>
          </a:p>
          <a:p>
            <a:pPr>
              <a:spcBef>
                <a:spcPct val="0"/>
              </a:spcBef>
            </a:pPr>
            <a:endParaRPr lang="en-US" altLang="en-US" sz="3600"/>
          </a:p>
          <a:p>
            <a:pPr>
              <a:spcBef>
                <a:spcPct val="0"/>
              </a:spcBef>
            </a:pPr>
            <a:r>
              <a:rPr lang="en-US" altLang="en-US" sz="3600"/>
              <a:t>There were a total of 1963 CICU admissions with 52% of them occurring during the night shift (defined as 4 PM to 7 AM).</a:t>
            </a:r>
          </a:p>
          <a:p>
            <a:pPr>
              <a:spcBef>
                <a:spcPct val="0"/>
              </a:spcBef>
            </a:pPr>
            <a:endParaRPr lang="en-US" altLang="en-US" sz="3600"/>
          </a:p>
          <a:p>
            <a:pPr>
              <a:spcBef>
                <a:spcPct val="0"/>
              </a:spcBef>
            </a:pPr>
            <a:r>
              <a:rPr lang="en-US" altLang="en-US" sz="3600"/>
              <a:t>84 cardiac arrest events occurred with 44 (52%) occurring during the night shift.</a:t>
            </a:r>
          </a:p>
          <a:p>
            <a:pPr>
              <a:spcBef>
                <a:spcPct val="0"/>
              </a:spcBef>
            </a:pPr>
            <a:endParaRPr lang="en-US" altLang="en-US" sz="3600"/>
          </a:p>
          <a:p>
            <a:pPr>
              <a:spcBef>
                <a:spcPct val="0"/>
              </a:spcBef>
            </a:pPr>
            <a:r>
              <a:rPr lang="en-US" altLang="en-US" sz="3600"/>
              <a:t>145 surgical ECMO events occurred with 76 (52%) occurring during the night shift. </a:t>
            </a:r>
          </a:p>
          <a:p>
            <a:pPr>
              <a:spcBef>
                <a:spcPct val="0"/>
              </a:spcBef>
            </a:pPr>
            <a:endParaRPr lang="en-US" altLang="en-US" sz="3600"/>
          </a:p>
          <a:p>
            <a:pPr>
              <a:spcBef>
                <a:spcPct val="0"/>
              </a:spcBef>
            </a:pPr>
            <a:r>
              <a:rPr lang="en-US" altLang="en-US" sz="3600">
                <a:cs typeface="Arial" panose="020B0604020202020204" pitchFamily="34" charset="0"/>
              </a:rPr>
              <a:t>Mortality for these events were higher during the night shift compared to the day shift.</a:t>
            </a:r>
            <a:endParaRPr lang="en-US" altLang="en-US" sz="3000">
              <a:cs typeface="Arial" panose="020B0604020202020204" pitchFamily="34" charset="0"/>
            </a:endParaRPr>
          </a:p>
        </p:txBody>
      </p:sp>
      <p:sp>
        <p:nvSpPr>
          <p:cNvPr id="14345" name="TextBox 3">
            <a:extLst>
              <a:ext uri="{FF2B5EF4-FFF2-40B4-BE49-F238E27FC236}">
                <a16:creationId xmlns:a16="http://schemas.microsoft.com/office/drawing/2014/main" id="{9E01E65C-011D-B04E-8CE5-9A6649E8E442}"/>
              </a:ext>
            </a:extLst>
          </p:cNvPr>
          <p:cNvSpPr txBox="1">
            <a:spLocks noChangeArrowheads="1"/>
          </p:cNvSpPr>
          <p:nvPr/>
        </p:nvSpPr>
        <p:spPr bwMode="auto">
          <a:xfrm>
            <a:off x="12903200" y="260858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1800"/>
          </a:p>
        </p:txBody>
      </p:sp>
      <p:pic>
        <p:nvPicPr>
          <p:cNvPr id="2" name="Picture 4">
            <a:extLst>
              <a:ext uri="{FF2B5EF4-FFF2-40B4-BE49-F238E27FC236}">
                <a16:creationId xmlns:a16="http://schemas.microsoft.com/office/drawing/2014/main" id="{0CCD55D8-EDF7-444E-AB61-F421ADBF47E7}"/>
              </a:ext>
            </a:extLst>
          </p:cNvPr>
          <p:cNvPicPr>
            <a:picLocks noChangeAspect="1"/>
          </p:cNvPicPr>
          <p:nvPr/>
        </p:nvPicPr>
        <p:blipFill>
          <a:blip r:embed="rId5">
            <a:extLst>
              <a:ext uri="{28A0092B-C50C-407E-A947-70E740481C1C}">
                <a14:useLocalDpi xmlns:a14="http://schemas.microsoft.com/office/drawing/2010/main" val="0"/>
              </a:ext>
            </a:extLst>
          </a:blip>
          <a:srcRect l="6047" t="10046" r="5058" b="8771"/>
          <a:stretch>
            <a:fillRect/>
          </a:stretch>
        </p:blipFill>
        <p:spPr bwMode="auto">
          <a:xfrm>
            <a:off x="35994975" y="685800"/>
            <a:ext cx="7591425"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
            <a:extLst>
              <a:ext uri="{FF2B5EF4-FFF2-40B4-BE49-F238E27FC236}">
                <a16:creationId xmlns:a16="http://schemas.microsoft.com/office/drawing/2014/main" id="{17514F85-5BF0-8441-BC11-318A72349F2F}"/>
              </a:ext>
            </a:extLst>
          </p:cNvPr>
          <p:cNvPicPr>
            <a:picLocks noChangeAspect="1"/>
          </p:cNvPicPr>
          <p:nvPr/>
        </p:nvPicPr>
        <p:blipFill>
          <a:blip r:embed="rId6">
            <a:extLst>
              <a:ext uri="{28A0092B-C50C-407E-A947-70E740481C1C}">
                <a14:useLocalDpi xmlns:a14="http://schemas.microsoft.com/office/drawing/2010/main" val="0"/>
              </a:ext>
            </a:extLst>
          </a:blip>
          <a:srcRect r="5882"/>
          <a:stretch>
            <a:fillRect/>
          </a:stretch>
        </p:blipFill>
        <p:spPr bwMode="auto">
          <a:xfrm>
            <a:off x="28575" y="228600"/>
            <a:ext cx="910113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8" name="Rectangle 587">
            <a:extLst>
              <a:ext uri="{FF2B5EF4-FFF2-40B4-BE49-F238E27FC236}">
                <a16:creationId xmlns:a16="http://schemas.microsoft.com/office/drawing/2014/main" id="{B46ED6CE-0ECF-2948-A61E-CEC8262DB293}"/>
              </a:ext>
            </a:extLst>
          </p:cNvPr>
          <p:cNvSpPr>
            <a:spLocks noChangeArrowheads="1"/>
          </p:cNvSpPr>
          <p:nvPr/>
        </p:nvSpPr>
        <p:spPr bwMode="auto">
          <a:xfrm>
            <a:off x="12257088" y="5672138"/>
            <a:ext cx="19669125" cy="554037"/>
          </a:xfrm>
          <a:prstGeom prst="rect">
            <a:avLst/>
          </a:prstGeom>
          <a:solidFill>
            <a:srgbClr val="8B133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600" b="1">
                <a:solidFill>
                  <a:srgbClr val="FFFFFF"/>
                </a:solidFill>
              </a:rPr>
              <a:t>Results</a:t>
            </a:r>
            <a:endParaRPr lang="en-US" altLang="en-US" sz="3600"/>
          </a:p>
        </p:txBody>
      </p:sp>
      <p:sp>
        <p:nvSpPr>
          <p:cNvPr id="14349" name="Rectangle 587">
            <a:extLst>
              <a:ext uri="{FF2B5EF4-FFF2-40B4-BE49-F238E27FC236}">
                <a16:creationId xmlns:a16="http://schemas.microsoft.com/office/drawing/2014/main" id="{A922FF6A-7479-2A4A-8D87-355D93F79927}"/>
              </a:ext>
            </a:extLst>
          </p:cNvPr>
          <p:cNvSpPr>
            <a:spLocks noChangeArrowheads="1"/>
          </p:cNvSpPr>
          <p:nvPr/>
        </p:nvSpPr>
        <p:spPr bwMode="auto">
          <a:xfrm>
            <a:off x="32961263" y="5688013"/>
            <a:ext cx="9866312" cy="554037"/>
          </a:xfrm>
          <a:prstGeom prst="rect">
            <a:avLst/>
          </a:prstGeom>
          <a:solidFill>
            <a:srgbClr val="8B133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600" b="1">
                <a:solidFill>
                  <a:srgbClr val="FFFFFF"/>
                </a:solidFill>
              </a:rPr>
              <a:t>Plans for Analysis</a:t>
            </a:r>
          </a:p>
        </p:txBody>
      </p:sp>
      <p:sp>
        <p:nvSpPr>
          <p:cNvPr id="14353" name="TextBox 9">
            <a:extLst>
              <a:ext uri="{FF2B5EF4-FFF2-40B4-BE49-F238E27FC236}">
                <a16:creationId xmlns:a16="http://schemas.microsoft.com/office/drawing/2014/main" id="{A7B3BDA6-ED5E-2647-9FB8-86B206B9D3E9}"/>
              </a:ext>
            </a:extLst>
          </p:cNvPr>
          <p:cNvSpPr txBox="1">
            <a:spLocks noChangeArrowheads="1"/>
          </p:cNvSpPr>
          <p:nvPr/>
        </p:nvSpPr>
        <p:spPr bwMode="auto">
          <a:xfrm>
            <a:off x="33027938" y="6753225"/>
            <a:ext cx="9731375" cy="13387388"/>
          </a:xfrm>
          <a:prstGeom prst="rect">
            <a:avLst/>
          </a:prstGeom>
          <a:noFill/>
          <a:ln>
            <a:noFill/>
          </a:ln>
        </p:spPr>
        <p:txBody>
          <a:bodyPr>
            <a:spAutoFit/>
          </a:bodyPr>
          <a:lstStyle>
            <a:lvl1pPr marL="571500" indent="-5715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buFont typeface="Arial" panose="020B0604020202020204" pitchFamily="34" charset="0"/>
              <a:buChar char="•"/>
              <a:defRPr/>
            </a:pPr>
            <a:r>
              <a:rPr lang="en-US" altLang="en-US" sz="3600" dirty="0">
                <a:cs typeface="Arial" panose="020B0604020202020204" pitchFamily="34" charset="0"/>
              </a:rPr>
              <a:t>We will include all patients ages 0-18 years of age admitted to a dedicated pediatric cardiac ICU.</a:t>
            </a:r>
          </a:p>
          <a:p>
            <a:pPr eaLnBrk="1" hangingPunct="1">
              <a:buFont typeface="Arial" panose="020B0604020202020204" pitchFamily="34" charset="0"/>
              <a:buChar char="•"/>
              <a:defRPr/>
            </a:pPr>
            <a:endParaRPr lang="en-US" altLang="en-US" sz="3600" dirty="0">
              <a:cs typeface="Arial" panose="020B0604020202020204" pitchFamily="34" charset="0"/>
            </a:endParaRPr>
          </a:p>
          <a:p>
            <a:pPr eaLnBrk="1" hangingPunct="1">
              <a:buFont typeface="Arial" panose="020B0604020202020204" pitchFamily="34" charset="0"/>
              <a:buChar char="•"/>
              <a:defRPr/>
            </a:pPr>
            <a:r>
              <a:rPr lang="en-US" altLang="en-US" sz="3600" dirty="0">
                <a:cs typeface="Arial" panose="020B0604020202020204" pitchFamily="34" charset="0"/>
              </a:rPr>
              <a:t>We will look at life-threatening events (LTEs), composed of three events: cardiac arrests, ECPR, and ECMO cannulation (non-ECPR).</a:t>
            </a:r>
          </a:p>
          <a:p>
            <a:pPr eaLnBrk="1" hangingPunct="1">
              <a:buFont typeface="Arial" panose="020B0604020202020204" pitchFamily="34" charset="0"/>
              <a:buChar char="•"/>
              <a:defRPr/>
            </a:pPr>
            <a:endParaRPr lang="en-US" altLang="en-US" sz="3600" dirty="0">
              <a:cs typeface="Arial" panose="020B0604020202020204" pitchFamily="34" charset="0"/>
            </a:endParaRPr>
          </a:p>
          <a:p>
            <a:pPr eaLnBrk="1" hangingPunct="1">
              <a:buFont typeface="Arial" panose="020B0604020202020204" pitchFamily="34" charset="0"/>
              <a:buChar char="•"/>
              <a:defRPr/>
            </a:pPr>
            <a:r>
              <a:rPr lang="en-US" altLang="en-US" sz="3600" dirty="0">
                <a:cs typeface="Arial" panose="020B0604020202020204" pitchFamily="34" charset="0"/>
              </a:rPr>
              <a:t>Demographic and clinical information for LTEs will be collected and risk factors will be identified.</a:t>
            </a:r>
          </a:p>
          <a:p>
            <a:pPr eaLnBrk="1" hangingPunct="1">
              <a:buFont typeface="Arial" panose="020B0604020202020204" pitchFamily="34" charset="0"/>
              <a:buChar char="•"/>
              <a:defRPr/>
            </a:pPr>
            <a:endParaRPr lang="en-US" altLang="en-US" sz="3600" dirty="0">
              <a:cs typeface="Arial" panose="020B0604020202020204" pitchFamily="34" charset="0"/>
            </a:endParaRPr>
          </a:p>
          <a:p>
            <a:pPr eaLnBrk="1" hangingPunct="1">
              <a:buFont typeface="Arial" panose="020B0604020202020204" pitchFamily="34" charset="0"/>
              <a:buChar char="•"/>
              <a:defRPr/>
            </a:pPr>
            <a:r>
              <a:rPr lang="en-US" altLang="en-US" sz="3600" dirty="0">
                <a:cs typeface="Arial" panose="020B0604020202020204" pitchFamily="34" charset="0"/>
              </a:rPr>
              <a:t>Outcomes for LTEs between night and day shifts will be compared.</a:t>
            </a:r>
          </a:p>
          <a:p>
            <a:pPr eaLnBrk="1" hangingPunct="1">
              <a:buFont typeface="Arial" panose="020B0604020202020204" pitchFamily="34" charset="0"/>
              <a:buChar char="•"/>
              <a:defRPr/>
            </a:pPr>
            <a:endParaRPr lang="en-US" altLang="en-US" sz="3600" dirty="0">
              <a:cs typeface="Arial" panose="020B0604020202020204" pitchFamily="34" charset="0"/>
            </a:endParaRPr>
          </a:p>
          <a:p>
            <a:pPr eaLnBrk="1" hangingPunct="1">
              <a:buFont typeface="Arial" panose="020B0604020202020204" pitchFamily="34" charset="0"/>
              <a:buChar char="•"/>
              <a:defRPr/>
            </a:pPr>
            <a:r>
              <a:rPr lang="en-US" altLang="en-US" sz="3600" dirty="0">
                <a:cs typeface="Arial" panose="020B0604020202020204" pitchFamily="34" charset="0"/>
              </a:rPr>
              <a:t>We plan to compare medical staffing models and provider characteristics of participating PC4 centers and identify potential risk factors for worsening outcomes. </a:t>
            </a:r>
          </a:p>
          <a:p>
            <a:pPr marL="0" indent="0" eaLnBrk="1" hangingPunct="1">
              <a:defRPr/>
            </a:pPr>
            <a:endParaRPr lang="en-US" altLang="en-US" sz="3600" dirty="0">
              <a:cs typeface="Arial" panose="020B0604020202020204" pitchFamily="34" charset="0"/>
            </a:endParaRPr>
          </a:p>
          <a:p>
            <a:pPr eaLnBrk="1" hangingPunct="1">
              <a:buFont typeface="Arial" panose="020B0604020202020204" pitchFamily="34" charset="0"/>
              <a:buChar char="•"/>
              <a:defRPr/>
            </a:pPr>
            <a:r>
              <a:rPr lang="en-US" altLang="en-US" sz="3600" dirty="0">
                <a:cs typeface="Arial" panose="020B0604020202020204" pitchFamily="34" charset="0"/>
              </a:rPr>
              <a:t>The proposal for this project has been submitted to the PC4 committee for approval.</a:t>
            </a:r>
          </a:p>
        </p:txBody>
      </p:sp>
      <p:sp>
        <p:nvSpPr>
          <p:cNvPr id="14351" name="TextBox 12">
            <a:extLst>
              <a:ext uri="{FF2B5EF4-FFF2-40B4-BE49-F238E27FC236}">
                <a16:creationId xmlns:a16="http://schemas.microsoft.com/office/drawing/2014/main" id="{F9A7ECAF-CC76-4241-9995-3994716A83DD}"/>
              </a:ext>
            </a:extLst>
          </p:cNvPr>
          <p:cNvSpPr txBox="1">
            <a:spLocks noChangeArrowheads="1"/>
          </p:cNvSpPr>
          <p:nvPr/>
        </p:nvSpPr>
        <p:spPr bwMode="auto">
          <a:xfrm>
            <a:off x="36652200" y="31548388"/>
            <a:ext cx="6175375" cy="56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100" b="1"/>
              <a:t>Author Disclosures: </a:t>
            </a:r>
            <a:r>
              <a:rPr lang="en-US" altLang="en-US" sz="3100"/>
              <a:t>none</a:t>
            </a:r>
            <a:endParaRPr lang="en-US" altLang="en-US" sz="3100" b="1"/>
          </a:p>
        </p:txBody>
      </p:sp>
      <p:pic>
        <p:nvPicPr>
          <p:cNvPr id="14352" name="Picture 4" descr="Table&#10;&#10;Description automatically generated">
            <a:extLst>
              <a:ext uri="{FF2B5EF4-FFF2-40B4-BE49-F238E27FC236}">
                <a16:creationId xmlns:a16="http://schemas.microsoft.com/office/drawing/2014/main" id="{DE7D592F-A4C2-E64C-B547-D4BBF96F673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88888" y="6462713"/>
            <a:ext cx="18738850" cy="10310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Chart, bar chart&#10;&#10;Description automatically generated">
            <a:extLst>
              <a:ext uri="{FF2B5EF4-FFF2-40B4-BE49-F238E27FC236}">
                <a16:creationId xmlns:a16="http://schemas.microsoft.com/office/drawing/2014/main" id="{1E6CC0D7-791F-5048-9A19-B1B3D0AC34F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657263" y="16944975"/>
            <a:ext cx="16913225" cy="899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54" name="Rectangle 587">
            <a:extLst>
              <a:ext uri="{FF2B5EF4-FFF2-40B4-BE49-F238E27FC236}">
                <a16:creationId xmlns:a16="http://schemas.microsoft.com/office/drawing/2014/main" id="{AFAE005E-3F1E-5641-8F10-F2235BDFCFCC}"/>
              </a:ext>
            </a:extLst>
          </p:cNvPr>
          <p:cNvSpPr>
            <a:spLocks noChangeArrowheads="1"/>
          </p:cNvSpPr>
          <p:nvPr/>
        </p:nvSpPr>
        <p:spPr bwMode="auto">
          <a:xfrm>
            <a:off x="12111038" y="26108025"/>
            <a:ext cx="19669125" cy="554038"/>
          </a:xfrm>
          <a:prstGeom prst="rect">
            <a:avLst/>
          </a:prstGeom>
          <a:solidFill>
            <a:srgbClr val="8B1336"/>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r>
              <a:rPr lang="en-US" altLang="en-US" sz="3600" b="1">
                <a:solidFill>
                  <a:srgbClr val="FFFFFF"/>
                </a:solidFill>
              </a:rPr>
              <a:t>Purpose</a:t>
            </a:r>
            <a:endParaRPr lang="en-US" altLang="en-US" sz="3600"/>
          </a:p>
        </p:txBody>
      </p:sp>
      <p:sp>
        <p:nvSpPr>
          <p:cNvPr id="14355" name="Text Box 727">
            <a:extLst>
              <a:ext uri="{FF2B5EF4-FFF2-40B4-BE49-F238E27FC236}">
                <a16:creationId xmlns:a16="http://schemas.microsoft.com/office/drawing/2014/main" id="{AECDC8C9-22D8-6147-894E-3E22B24A6757}"/>
              </a:ext>
            </a:extLst>
          </p:cNvPr>
          <p:cNvSpPr txBox="1">
            <a:spLocks noChangeArrowheads="1"/>
          </p:cNvSpPr>
          <p:nvPr/>
        </p:nvSpPr>
        <p:spPr bwMode="auto">
          <a:xfrm>
            <a:off x="12177713" y="27443113"/>
            <a:ext cx="19669125" cy="3405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84" tIns="40092" rIns="80184" bIns="40092">
            <a:spAutoFit/>
          </a:bodyPr>
          <a:lstStyle>
            <a:lvl1pPr marL="514350" indent="-514350" defTabSz="801688">
              <a:spcBef>
                <a:spcPct val="20000"/>
              </a:spcBef>
              <a:buChar char="•"/>
              <a:defRPr sz="13500">
                <a:solidFill>
                  <a:schemeClr val="tx1"/>
                </a:solidFill>
                <a:latin typeface="Arial" panose="020B0604020202020204" pitchFamily="34" charset="0"/>
                <a:ea typeface="ＭＳ Ｐゴシック" panose="020B0600070205080204" pitchFamily="34" charset="-128"/>
              </a:defRPr>
            </a:lvl1pPr>
            <a:lvl2pPr marL="742950" indent="-285750" defTabSz="801688">
              <a:spcBef>
                <a:spcPct val="20000"/>
              </a:spcBef>
              <a:buChar char="–"/>
              <a:defRPr sz="11800">
                <a:solidFill>
                  <a:schemeClr val="tx1"/>
                </a:solidFill>
                <a:latin typeface="Arial" panose="020B0604020202020204" pitchFamily="34" charset="0"/>
                <a:ea typeface="ＭＳ Ｐゴシック" panose="020B0600070205080204" pitchFamily="34" charset="-128"/>
              </a:defRPr>
            </a:lvl2pPr>
            <a:lvl3pPr marL="1143000" indent="-228600" defTabSz="801688">
              <a:spcBef>
                <a:spcPct val="20000"/>
              </a:spcBef>
              <a:buChar char="•"/>
              <a:defRPr sz="10100">
                <a:solidFill>
                  <a:schemeClr val="tx1"/>
                </a:solidFill>
                <a:latin typeface="Arial" panose="020B0604020202020204" pitchFamily="34" charset="0"/>
                <a:ea typeface="ＭＳ Ｐゴシック" panose="020B0600070205080204" pitchFamily="34" charset="-128"/>
              </a:defRPr>
            </a:lvl3pPr>
            <a:lvl4pPr marL="1600200" indent="-228600" defTabSz="801688">
              <a:spcBef>
                <a:spcPct val="20000"/>
              </a:spcBef>
              <a:buChar char="–"/>
              <a:defRPr sz="8500">
                <a:solidFill>
                  <a:schemeClr val="tx1"/>
                </a:solidFill>
                <a:latin typeface="Arial" panose="020B0604020202020204" pitchFamily="34" charset="0"/>
                <a:ea typeface="ＭＳ Ｐゴシック" panose="020B0600070205080204" pitchFamily="34" charset="-128"/>
              </a:defRPr>
            </a:lvl4pPr>
            <a:lvl5pPr marL="2057400" indent="-228600" defTabSz="801688">
              <a:spcBef>
                <a:spcPct val="20000"/>
              </a:spcBef>
              <a:buChar char="»"/>
              <a:defRPr sz="8500">
                <a:solidFill>
                  <a:schemeClr val="tx1"/>
                </a:solidFill>
                <a:latin typeface="Arial" panose="020B0604020202020204" pitchFamily="34" charset="0"/>
                <a:ea typeface="ＭＳ Ｐゴシック" panose="020B0600070205080204" pitchFamily="34" charset="-128"/>
              </a:defRPr>
            </a:lvl5pPr>
            <a:lvl6pPr marL="2514600" indent="-228600" defTabSz="801688"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6pPr>
            <a:lvl7pPr marL="2971800" indent="-228600" defTabSz="801688"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7pPr>
            <a:lvl8pPr marL="3429000" indent="-228600" defTabSz="801688"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8pPr>
            <a:lvl9pPr marL="3886200" indent="-228600" defTabSz="801688" eaLnBrk="0" fontAlgn="base" hangingPunct="0">
              <a:spcBef>
                <a:spcPct val="20000"/>
              </a:spcBef>
              <a:spcAft>
                <a:spcPct val="0"/>
              </a:spcAft>
              <a:buChar char="»"/>
              <a:defRPr sz="8500">
                <a:solidFill>
                  <a:schemeClr val="tx1"/>
                </a:solidFill>
                <a:latin typeface="Arial" panose="020B0604020202020204" pitchFamily="34" charset="0"/>
                <a:ea typeface="ＭＳ Ｐゴシック" panose="020B0600070205080204" pitchFamily="34" charset="-128"/>
              </a:defRPr>
            </a:lvl9pPr>
          </a:lstStyle>
          <a:p>
            <a:pPr>
              <a:spcBef>
                <a:spcPct val="0"/>
              </a:spcBef>
              <a:buFontTx/>
              <a:buAutoNum type="arabicPeriod"/>
            </a:pPr>
            <a:r>
              <a:rPr lang="en-US" altLang="en-US" sz="3600">
                <a:cs typeface="Arial" panose="020B0604020202020204" pitchFamily="34" charset="0"/>
              </a:rPr>
              <a:t>We seek to determine whether life threatening events occurring during the night shift are more frequent and whether they are associated with worse composite outcomes than similar events occurring during the day shift.</a:t>
            </a:r>
          </a:p>
          <a:p>
            <a:pPr>
              <a:spcBef>
                <a:spcPct val="0"/>
              </a:spcBef>
              <a:buFontTx/>
              <a:buAutoNum type="arabicPeriod"/>
            </a:pPr>
            <a:endParaRPr lang="en-US" altLang="en-US" sz="3600">
              <a:cs typeface="Arial" panose="020B0604020202020204" pitchFamily="34" charset="0"/>
            </a:endParaRPr>
          </a:p>
          <a:p>
            <a:pPr>
              <a:spcBef>
                <a:spcPct val="0"/>
              </a:spcBef>
              <a:buFontTx/>
              <a:buAutoNum type="arabicPeriod"/>
            </a:pPr>
            <a:r>
              <a:rPr lang="en-US" altLang="en-US" sz="3600">
                <a:cs typeface="Arial" panose="020B0604020202020204" pitchFamily="34" charset="0"/>
              </a:rPr>
              <a:t>We seek to determine whether medical staffing models and organizational characteristics will influence and impact outcomes for these events.</a:t>
            </a:r>
            <a:endParaRPr lang="en-US" altLang="en-US" sz="3000">
              <a:cs typeface="Arial" panose="020B0604020202020204" pitchFamily="34" charset="0"/>
            </a:endParaRPr>
          </a:p>
        </p:txBody>
      </p:sp>
      <p:sp>
        <p:nvSpPr>
          <p:cNvPr id="14356" name="TextBox 9">
            <a:extLst>
              <a:ext uri="{FF2B5EF4-FFF2-40B4-BE49-F238E27FC236}">
                <a16:creationId xmlns:a16="http://schemas.microsoft.com/office/drawing/2014/main" id="{797A5B7C-F3AA-A54C-A91D-FC7CEBAFD09A}"/>
              </a:ext>
            </a:extLst>
          </p:cNvPr>
          <p:cNvSpPr txBox="1">
            <a:spLocks noChangeArrowheads="1"/>
          </p:cNvSpPr>
          <p:nvPr/>
        </p:nvSpPr>
        <p:spPr bwMode="auto">
          <a:xfrm>
            <a:off x="32961263" y="21115338"/>
            <a:ext cx="9731375"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a:cs typeface="Arial" panose="020B0604020202020204" pitchFamily="34" charset="0"/>
              </a:rPr>
              <a:t>In my experience, there feels to be a difference in outcomes between arrest or ECMO events occurring during the night vs day.</a:t>
            </a:r>
          </a:p>
        </p:txBody>
      </p:sp>
      <p:graphicFrame>
        <p:nvGraphicFramePr>
          <p:cNvPr id="11" name="Table 11">
            <a:extLst>
              <a:ext uri="{FF2B5EF4-FFF2-40B4-BE49-F238E27FC236}">
                <a16:creationId xmlns:a16="http://schemas.microsoft.com/office/drawing/2014/main" id="{5D0A3DBD-201D-EB43-BEE1-7F4E9E7DB49C}"/>
              </a:ext>
            </a:extLst>
          </p:cNvPr>
          <p:cNvGraphicFramePr>
            <a:graphicFrameLocks noGrp="1"/>
          </p:cNvGraphicFramePr>
          <p:nvPr/>
        </p:nvGraphicFramePr>
        <p:xfrm>
          <a:off x="33027938" y="23079075"/>
          <a:ext cx="9731376" cy="2857500"/>
        </p:xfrm>
        <a:graphic>
          <a:graphicData uri="http://schemas.openxmlformats.org/drawingml/2006/table">
            <a:tbl>
              <a:tblPr firstRow="1" bandRow="1">
                <a:tableStyleId>{F5AB1C69-6EDB-4FF4-983F-18BD219EF322}</a:tableStyleId>
              </a:tblPr>
              <a:tblGrid>
                <a:gridCol w="4865688">
                  <a:extLst>
                    <a:ext uri="{9D8B030D-6E8A-4147-A177-3AD203B41FA5}">
                      <a16:colId xmlns:a16="http://schemas.microsoft.com/office/drawing/2014/main" val="20000"/>
                    </a:ext>
                  </a:extLst>
                </a:gridCol>
                <a:gridCol w="4865688">
                  <a:extLst>
                    <a:ext uri="{9D8B030D-6E8A-4147-A177-3AD203B41FA5}">
                      <a16:colId xmlns:a16="http://schemas.microsoft.com/office/drawing/2014/main" val="20001"/>
                    </a:ext>
                  </a:extLst>
                </a:gridCol>
              </a:tblGrid>
              <a:tr h="2857500">
                <a:tc>
                  <a:txBody>
                    <a:bodyPr/>
                    <a:lstStyle/>
                    <a:p>
                      <a:pPr algn="ctr"/>
                      <a:r>
                        <a:rPr lang="en-US" sz="3600" b="0" dirty="0">
                          <a:solidFill>
                            <a:schemeClr val="tx1"/>
                          </a:solidFill>
                        </a:rPr>
                        <a:t>Yes</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3600" b="0" dirty="0">
                          <a:solidFill>
                            <a:schemeClr val="tx1"/>
                          </a:solidFill>
                        </a:rPr>
                        <a:t>No</a:t>
                      </a:r>
                    </a:p>
                  </a:txBody>
                  <a:tcPr marT="45725" marB="457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4365" name="TextBox 9">
            <a:extLst>
              <a:ext uri="{FF2B5EF4-FFF2-40B4-BE49-F238E27FC236}">
                <a16:creationId xmlns:a16="http://schemas.microsoft.com/office/drawing/2014/main" id="{19BDA943-7F04-E440-9C12-6ADBB3FB9F33}"/>
              </a:ext>
            </a:extLst>
          </p:cNvPr>
          <p:cNvSpPr txBox="1">
            <a:spLocks noChangeArrowheads="1"/>
          </p:cNvSpPr>
          <p:nvPr/>
        </p:nvSpPr>
        <p:spPr bwMode="auto">
          <a:xfrm>
            <a:off x="32961263" y="26236613"/>
            <a:ext cx="9731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3600">
                <a:cs typeface="Arial" panose="020B0604020202020204" pitchFamily="34" charset="0"/>
              </a:rPr>
              <a:t>Suggestions for analysis/considerations!</a:t>
            </a:r>
          </a:p>
        </p:txBody>
      </p:sp>
      <p:graphicFrame>
        <p:nvGraphicFramePr>
          <p:cNvPr id="12" name="Table 12">
            <a:extLst>
              <a:ext uri="{FF2B5EF4-FFF2-40B4-BE49-F238E27FC236}">
                <a16:creationId xmlns:a16="http://schemas.microsoft.com/office/drawing/2014/main" id="{C2795F7C-3739-F247-BDA3-5305DE5C6E53}"/>
              </a:ext>
            </a:extLst>
          </p:cNvPr>
          <p:cNvGraphicFramePr>
            <a:graphicFrameLocks noGrp="1"/>
          </p:cNvGraphicFramePr>
          <p:nvPr/>
        </p:nvGraphicFramePr>
        <p:xfrm>
          <a:off x="33027938" y="27087513"/>
          <a:ext cx="9664700" cy="3403600"/>
        </p:xfrm>
        <a:graphic>
          <a:graphicData uri="http://schemas.openxmlformats.org/drawingml/2006/table">
            <a:tbl>
              <a:tblPr firstRow="1" bandRow="1">
                <a:tableStyleId>{F5AB1C69-6EDB-4FF4-983F-18BD219EF322}</a:tableStyleId>
              </a:tblPr>
              <a:tblGrid>
                <a:gridCol w="9664700">
                  <a:extLst>
                    <a:ext uri="{9D8B030D-6E8A-4147-A177-3AD203B41FA5}">
                      <a16:colId xmlns:a16="http://schemas.microsoft.com/office/drawing/2014/main" val="20000"/>
                    </a:ext>
                  </a:extLst>
                </a:gridCol>
              </a:tblGrid>
              <a:tr h="3403600">
                <a:tc>
                  <a:txBody>
                    <a:bodyPr/>
                    <a:lstStyle/>
                    <a:p>
                      <a:endParaRPr lang="en-US" sz="1800" dirty="0"/>
                    </a:p>
                  </a:txBody>
                  <a:tcPr marT="45702" marB="4570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pic>
        <p:nvPicPr>
          <p:cNvPr id="5" name="Audio 4">
            <a:hlinkClick r:id="" action="ppaction://media"/>
            <a:extLst>
              <a:ext uri="{FF2B5EF4-FFF2-40B4-BE49-F238E27FC236}">
                <a16:creationId xmlns:a16="http://schemas.microsoft.com/office/drawing/2014/main" id="{34C103DD-11B0-7441-B72D-87B7694B88C2}"/>
              </a:ext>
            </a:extLst>
          </p:cNvPr>
          <p:cNvPicPr>
            <a:picLocks noChangeAspect="1"/>
          </p:cNvPicPr>
          <p:nvPr>
            <a:audioFile r:link="rId2"/>
            <p:extLst>
              <p:ext uri="{DAA4B4D4-6D71-4841-9C94-3DE7FCFB9230}">
                <p14:media xmlns:p14="http://schemas.microsoft.com/office/powerpoint/2010/main" r:embed="rId1"/>
              </p:ext>
            </p:extLst>
          </p:nvPr>
        </p:nvPicPr>
        <p:blipFill>
          <a:blip r:embed="rId9"/>
          <a:stretch>
            <a:fillRect/>
          </a:stretch>
        </p:blipFill>
        <p:spPr>
          <a:xfrm>
            <a:off x="42926000" y="31953200"/>
            <a:ext cx="812800" cy="812800"/>
          </a:xfrm>
          <a:prstGeom prst="rect">
            <a:avLst/>
          </a:prstGeom>
        </p:spPr>
      </p:pic>
    </p:spTree>
  </p:cSld>
  <p:clrMapOvr>
    <a:masterClrMapping/>
  </p:clrMapOvr>
  <p:transition spd="slow" advTm="1060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100000" showWhenStopped="0">
                <p:cTn id="7" fill="hold" display="0">
                  <p:stCondLst>
                    <p:cond delay="indefinite"/>
                  </p:stCondLst>
                  <p:endCondLst>
                    <p:cond evt="onStopAudio" delay="0">
                      <p:tgtEl>
                        <p:sldTgt/>
                      </p:tgtEl>
                    </p:cond>
                  </p:endCondLst>
                </p:cTn>
                <p:tgtEl>
                  <p:spTgt spid="5"/>
                </p:tgtEl>
              </p:cMediaNode>
            </p:audio>
          </p:childTnLst>
        </p:cTn>
      </p:par>
    </p:tnLst>
  </p:timing>
</p:sld>
</file>

<file path=ppt/theme/theme1.xml><?xml version="1.0" encoding="utf-8"?>
<a:theme xmlns:a="http://schemas.openxmlformats.org/drawingml/2006/main" name="GLAST_Template2">
  <a:themeElements>
    <a:clrScheme name="GLAST_Templ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LAST_Template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386715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86715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GLAST_Templat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LAST_Templat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AST_Templat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LAST_Templat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LAST_Templat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LAST_Templat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LAST_Template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LAST_Templat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LAST_Templat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LAST_Templat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AST_Templat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LAST_Templat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GLAS~ZW0</Template>
  <TotalTime>12204</TotalTime>
  <Words>541</Words>
  <Application>Microsoft Macintosh PowerPoint</Application>
  <PresentationFormat>Custom</PresentationFormat>
  <Paragraphs>53</Paragraphs>
  <Slides>1</Slides>
  <Notes>1</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ＭＳ Ｐゴシック</vt:lpstr>
      <vt:lpstr>Calibri</vt:lpstr>
      <vt:lpstr>Times</vt:lpstr>
      <vt:lpstr>GLAST_Template2</vt:lpstr>
      <vt:lpstr>PowerPoint Presentation</vt:lpstr>
    </vt:vector>
  </TitlesOfParts>
  <Company>NASA/GSFC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mcenery</dc:creator>
  <cp:lastModifiedBy>Brian Han</cp:lastModifiedBy>
  <cp:revision>154</cp:revision>
  <dcterms:created xsi:type="dcterms:W3CDTF">2006-09-18T22:21:14Z</dcterms:created>
  <dcterms:modified xsi:type="dcterms:W3CDTF">2022-04-19T14:50:47Z</dcterms:modified>
</cp:coreProperties>
</file>