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hscs-share1\central\Pediatrics\PEDS%20PICU%20UP\Sedation\Sedation%20Usage%20Data%20Project\Bolus%20Doses%20per%20Hour%20per%20Yea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hscs-share1.hscs.virginia.edu\central\Pediatrics\PEDS%20PICU%20UP\Sedation\Sedation%20Usage%20Data%20Project\Bolus%20Doses%20per%20Hour%20per%20Yea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hscs-share1.hscs.virginia.edu\central\Pediatrics\PEDS%20PICU%20UP\Sedation\Sedation%20Usage%20Data%20Project\Bolus%20Doses%20per%20Hour%20per%20Year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Aggregate</a:t>
            </a:r>
            <a:r>
              <a:rPr lang="en-US" baseline="0"/>
              <a:t> </a:t>
            </a:r>
            <a:r>
              <a:rPr lang="en-US"/>
              <a:t>bolus doses by year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'overall barchart'!$A$34</c:f>
              <c:strCache>
                <c:ptCount val="1"/>
                <c:pt idx="0">
                  <c:v>morphine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accent5">
                  <a:lumMod val="50000"/>
                </a:schemeClr>
              </a:solidFill>
            </a:ln>
            <a:effectLst/>
          </c:spPr>
          <c:invertIfNegative val="0"/>
          <c:cat>
            <c:numRef>
              <c:f>'overall barchart'!$B$33:$E$33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2108</c:v>
                </c:pt>
                <c:pt idx="3">
                  <c:v>2019</c:v>
                </c:pt>
              </c:numCache>
            </c:numRef>
          </c:cat>
          <c:val>
            <c:numRef>
              <c:f>'overall barchart'!$B$34:$E$34</c:f>
              <c:numCache>
                <c:formatCode>General</c:formatCode>
                <c:ptCount val="4"/>
                <c:pt idx="0">
                  <c:v>13122</c:v>
                </c:pt>
                <c:pt idx="1">
                  <c:v>11519</c:v>
                </c:pt>
                <c:pt idx="2">
                  <c:v>6901</c:v>
                </c:pt>
                <c:pt idx="3">
                  <c:v>10691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8A-456B-AC58-7B89B9A594F1}"/>
            </c:ext>
          </c:extLst>
        </c:ser>
        <c:ser>
          <c:idx val="1"/>
          <c:order val="1"/>
          <c:tx>
            <c:strRef>
              <c:f>'overall barchart'!$A$35</c:f>
              <c:strCache>
                <c:ptCount val="1"/>
                <c:pt idx="0">
                  <c:v>midazolam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'overall barchart'!$B$33:$E$33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2108</c:v>
                </c:pt>
                <c:pt idx="3">
                  <c:v>2019</c:v>
                </c:pt>
              </c:numCache>
            </c:numRef>
          </c:cat>
          <c:val>
            <c:numRef>
              <c:f>'overall barchart'!$B$35:$E$35</c:f>
              <c:numCache>
                <c:formatCode>General</c:formatCode>
                <c:ptCount val="4"/>
                <c:pt idx="0">
                  <c:v>7668</c:v>
                </c:pt>
                <c:pt idx="1">
                  <c:v>7430</c:v>
                </c:pt>
                <c:pt idx="2">
                  <c:v>6287</c:v>
                </c:pt>
                <c:pt idx="3">
                  <c:v>4853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8A-456B-AC58-7B89B9A594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96845072"/>
        <c:axId val="796844528"/>
      </c:barChart>
      <c:catAx>
        <c:axId val="796845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6844528"/>
        <c:crosses val="autoZero"/>
        <c:auto val="1"/>
        <c:lblAlgn val="ctr"/>
        <c:lblOffset val="100"/>
        <c:noMultiLvlLbl val="0"/>
      </c:catAx>
      <c:valAx>
        <c:axId val="796844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6845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2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Average bolus doses per patient</a:t>
            </a:r>
          </a:p>
        </c:rich>
      </c:tx>
      <c:layout>
        <c:manualLayout>
          <c:xMode val="edge"/>
          <c:yMode val="edge"/>
          <c:x val="0.19073499840894781"/>
          <c:y val="3.47322720694645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'overall barchart'!$E$34</c:f>
              <c:strCache>
                <c:ptCount val="1"/>
                <c:pt idx="0">
                  <c:v>morphine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7C8-4FEA-90AA-E4F772D6BBF3}"/>
              </c:ext>
            </c:extLst>
          </c:dPt>
          <c:cat>
            <c:numRef>
              <c:f>'overall barchart'!$F$33:$H$33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2108</c:v>
                </c:pt>
              </c:numCache>
            </c:numRef>
          </c:cat>
          <c:val>
            <c:numRef>
              <c:f>'overall barchart'!$F$34:$H$34</c:f>
              <c:numCache>
                <c:formatCode>0</c:formatCode>
                <c:ptCount val="3"/>
                <c:pt idx="0">
                  <c:v>45.721254355400696</c:v>
                </c:pt>
                <c:pt idx="1">
                  <c:v>35.552469135802468</c:v>
                </c:pt>
                <c:pt idx="2">
                  <c:v>23.08026755852843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C8-4FEA-90AA-E4F772D6BBF3}"/>
            </c:ext>
          </c:extLst>
        </c:ser>
        <c:ser>
          <c:idx val="1"/>
          <c:order val="1"/>
          <c:tx>
            <c:strRef>
              <c:f>'overall barchart'!$E$35</c:f>
              <c:strCache>
                <c:ptCount val="1"/>
                <c:pt idx="0">
                  <c:v>midazolam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'overall barchart'!$F$33:$H$33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2108</c:v>
                </c:pt>
              </c:numCache>
            </c:numRef>
          </c:cat>
          <c:val>
            <c:numRef>
              <c:f>'overall barchart'!$F$35:$H$35</c:f>
              <c:numCache>
                <c:formatCode>0</c:formatCode>
                <c:ptCount val="3"/>
                <c:pt idx="0">
                  <c:v>26.717770034843205</c:v>
                </c:pt>
                <c:pt idx="1">
                  <c:v>22.932098765432098</c:v>
                </c:pt>
                <c:pt idx="2">
                  <c:v>21.026755852842811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7C8-4FEA-90AA-E4F772D6BB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661188112"/>
        <c:axId val="-661185936"/>
      </c:barChart>
      <c:catAx>
        <c:axId val="-66118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61185936"/>
        <c:crosses val="autoZero"/>
        <c:auto val="1"/>
        <c:lblAlgn val="ctr"/>
        <c:lblOffset val="100"/>
        <c:noMultiLvlLbl val="0"/>
      </c:catAx>
      <c:valAx>
        <c:axId val="-66118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61188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</a:t>
            </a:r>
            <a:r>
              <a:rPr lang="en-US" baseline="0"/>
              <a:t> bolus  doses by hour of day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'overall data'!$B$2</c:f>
              <c:strCache>
                <c:ptCount val="1"/>
                <c:pt idx="0">
                  <c:v>midazolam '16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'overall data'!$A$3:$A$26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'overall data'!$B$3:$B$26</c:f>
              <c:numCache>
                <c:formatCode>General</c:formatCode>
                <c:ptCount val="24"/>
                <c:pt idx="0">
                  <c:v>352</c:v>
                </c:pt>
                <c:pt idx="1">
                  <c:v>255</c:v>
                </c:pt>
                <c:pt idx="2">
                  <c:v>312</c:v>
                </c:pt>
                <c:pt idx="3">
                  <c:v>293</c:v>
                </c:pt>
                <c:pt idx="4">
                  <c:v>393</c:v>
                </c:pt>
                <c:pt idx="5">
                  <c:v>303</c:v>
                </c:pt>
                <c:pt idx="6">
                  <c:v>266</c:v>
                </c:pt>
                <c:pt idx="7">
                  <c:v>253</c:v>
                </c:pt>
                <c:pt idx="8">
                  <c:v>417</c:v>
                </c:pt>
                <c:pt idx="9">
                  <c:v>328</c:v>
                </c:pt>
                <c:pt idx="10">
                  <c:v>290</c:v>
                </c:pt>
                <c:pt idx="11">
                  <c:v>308</c:v>
                </c:pt>
                <c:pt idx="12">
                  <c:v>347</c:v>
                </c:pt>
                <c:pt idx="13">
                  <c:v>287</c:v>
                </c:pt>
                <c:pt idx="14">
                  <c:v>330</c:v>
                </c:pt>
                <c:pt idx="15">
                  <c:v>287</c:v>
                </c:pt>
                <c:pt idx="16">
                  <c:v>344</c:v>
                </c:pt>
                <c:pt idx="17">
                  <c:v>311</c:v>
                </c:pt>
                <c:pt idx="18">
                  <c:v>341</c:v>
                </c:pt>
                <c:pt idx="19">
                  <c:v>290</c:v>
                </c:pt>
                <c:pt idx="20">
                  <c:v>441</c:v>
                </c:pt>
                <c:pt idx="21">
                  <c:v>337</c:v>
                </c:pt>
                <c:pt idx="22">
                  <c:v>279</c:v>
                </c:pt>
                <c:pt idx="23">
                  <c:v>304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9CD-40E7-AFA2-E8EE7389A501}"/>
            </c:ext>
          </c:extLst>
        </c:ser>
        <c:ser>
          <c:idx val="2"/>
          <c:order val="2"/>
          <c:tx>
            <c:strRef>
              <c:f>'overall data'!$C$2</c:f>
              <c:strCache>
                <c:ptCount val="1"/>
                <c:pt idx="0">
                  <c:v>midazolam '17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Dot"/>
              <a:round/>
            </a:ln>
            <a:effectLst/>
          </c:spPr>
          <c:marker>
            <c:symbol val="none"/>
          </c:marker>
          <c:cat>
            <c:numRef>
              <c:f>'overall data'!$A$3:$A$26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'overall data'!$C$3:$C$26</c:f>
              <c:numCache>
                <c:formatCode>General</c:formatCode>
                <c:ptCount val="24"/>
                <c:pt idx="0">
                  <c:v>376</c:v>
                </c:pt>
                <c:pt idx="1">
                  <c:v>240</c:v>
                </c:pt>
                <c:pt idx="2">
                  <c:v>304</c:v>
                </c:pt>
                <c:pt idx="3">
                  <c:v>243</c:v>
                </c:pt>
                <c:pt idx="4">
                  <c:v>375</c:v>
                </c:pt>
                <c:pt idx="5">
                  <c:v>337</c:v>
                </c:pt>
                <c:pt idx="6">
                  <c:v>274</c:v>
                </c:pt>
                <c:pt idx="7">
                  <c:v>251</c:v>
                </c:pt>
                <c:pt idx="8">
                  <c:v>358</c:v>
                </c:pt>
                <c:pt idx="9">
                  <c:v>279</c:v>
                </c:pt>
                <c:pt idx="10">
                  <c:v>309</c:v>
                </c:pt>
                <c:pt idx="11">
                  <c:v>312</c:v>
                </c:pt>
                <c:pt idx="12">
                  <c:v>343</c:v>
                </c:pt>
                <c:pt idx="13">
                  <c:v>276</c:v>
                </c:pt>
                <c:pt idx="14">
                  <c:v>327</c:v>
                </c:pt>
                <c:pt idx="15">
                  <c:v>318</c:v>
                </c:pt>
                <c:pt idx="16">
                  <c:v>353</c:v>
                </c:pt>
                <c:pt idx="17">
                  <c:v>281</c:v>
                </c:pt>
                <c:pt idx="18">
                  <c:v>338</c:v>
                </c:pt>
                <c:pt idx="19">
                  <c:v>309</c:v>
                </c:pt>
                <c:pt idx="20">
                  <c:v>372</c:v>
                </c:pt>
                <c:pt idx="21">
                  <c:v>281</c:v>
                </c:pt>
                <c:pt idx="22">
                  <c:v>285</c:v>
                </c:pt>
                <c:pt idx="23">
                  <c:v>289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9CD-40E7-AFA2-E8EE7389A501}"/>
            </c:ext>
          </c:extLst>
        </c:ser>
        <c:ser>
          <c:idx val="3"/>
          <c:order val="3"/>
          <c:tx>
            <c:strRef>
              <c:f>'overall data'!$D$2</c:f>
              <c:strCache>
                <c:ptCount val="1"/>
                <c:pt idx="0">
                  <c:v>midazolam '18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'overall data'!$A$3:$A$26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'overall data'!$D$3:$D$26</c:f>
              <c:numCache>
                <c:formatCode>General</c:formatCode>
                <c:ptCount val="24"/>
                <c:pt idx="0">
                  <c:v>268</c:v>
                </c:pt>
                <c:pt idx="1">
                  <c:v>187</c:v>
                </c:pt>
                <c:pt idx="2">
                  <c:v>250</c:v>
                </c:pt>
                <c:pt idx="3">
                  <c:v>232</c:v>
                </c:pt>
                <c:pt idx="4">
                  <c:v>274</c:v>
                </c:pt>
                <c:pt idx="5">
                  <c:v>240</c:v>
                </c:pt>
                <c:pt idx="6">
                  <c:v>248</c:v>
                </c:pt>
                <c:pt idx="7">
                  <c:v>201</c:v>
                </c:pt>
                <c:pt idx="8">
                  <c:v>328</c:v>
                </c:pt>
                <c:pt idx="9">
                  <c:v>263</c:v>
                </c:pt>
                <c:pt idx="10">
                  <c:v>296</c:v>
                </c:pt>
                <c:pt idx="11">
                  <c:v>250</c:v>
                </c:pt>
                <c:pt idx="12">
                  <c:v>274</c:v>
                </c:pt>
                <c:pt idx="13">
                  <c:v>263</c:v>
                </c:pt>
                <c:pt idx="14">
                  <c:v>315</c:v>
                </c:pt>
                <c:pt idx="15">
                  <c:v>286</c:v>
                </c:pt>
                <c:pt idx="16">
                  <c:v>308</c:v>
                </c:pt>
                <c:pt idx="17">
                  <c:v>247</c:v>
                </c:pt>
                <c:pt idx="18">
                  <c:v>264</c:v>
                </c:pt>
                <c:pt idx="19">
                  <c:v>267</c:v>
                </c:pt>
                <c:pt idx="20">
                  <c:v>311</c:v>
                </c:pt>
                <c:pt idx="21">
                  <c:v>221</c:v>
                </c:pt>
                <c:pt idx="22">
                  <c:v>256</c:v>
                </c:pt>
                <c:pt idx="23">
                  <c:v>238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9CD-40E7-AFA2-E8EE7389A501}"/>
            </c:ext>
          </c:extLst>
        </c:ser>
        <c:ser>
          <c:idx val="4"/>
          <c:order val="4"/>
          <c:tx>
            <c:strRef>
              <c:f>'overall data'!$E$2</c:f>
              <c:strCache>
                <c:ptCount val="1"/>
                <c:pt idx="0">
                  <c:v>morphine '16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'overall data'!$A$3:$A$26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'overall data'!$E$3:$E$26</c:f>
              <c:numCache>
                <c:formatCode>General</c:formatCode>
                <c:ptCount val="24"/>
                <c:pt idx="0">
                  <c:v>655</c:v>
                </c:pt>
                <c:pt idx="1">
                  <c:v>414</c:v>
                </c:pt>
                <c:pt idx="2">
                  <c:v>518</c:v>
                </c:pt>
                <c:pt idx="3">
                  <c:v>507</c:v>
                </c:pt>
                <c:pt idx="4">
                  <c:v>697</c:v>
                </c:pt>
                <c:pt idx="5">
                  <c:v>522</c:v>
                </c:pt>
                <c:pt idx="6">
                  <c:v>468</c:v>
                </c:pt>
                <c:pt idx="7">
                  <c:v>467</c:v>
                </c:pt>
                <c:pt idx="8">
                  <c:v>747</c:v>
                </c:pt>
                <c:pt idx="9">
                  <c:v>494</c:v>
                </c:pt>
                <c:pt idx="10">
                  <c:v>536</c:v>
                </c:pt>
                <c:pt idx="11">
                  <c:v>505</c:v>
                </c:pt>
                <c:pt idx="12">
                  <c:v>588</c:v>
                </c:pt>
                <c:pt idx="13">
                  <c:v>440</c:v>
                </c:pt>
                <c:pt idx="14">
                  <c:v>524</c:v>
                </c:pt>
                <c:pt idx="15">
                  <c:v>508</c:v>
                </c:pt>
                <c:pt idx="16">
                  <c:v>543</c:v>
                </c:pt>
                <c:pt idx="17">
                  <c:v>515</c:v>
                </c:pt>
                <c:pt idx="18">
                  <c:v>557</c:v>
                </c:pt>
                <c:pt idx="19">
                  <c:v>534</c:v>
                </c:pt>
                <c:pt idx="20">
                  <c:v>783</c:v>
                </c:pt>
                <c:pt idx="21">
                  <c:v>567</c:v>
                </c:pt>
                <c:pt idx="22">
                  <c:v>526</c:v>
                </c:pt>
                <c:pt idx="23">
                  <c:v>507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9CD-40E7-AFA2-E8EE7389A501}"/>
            </c:ext>
          </c:extLst>
        </c:ser>
        <c:ser>
          <c:idx val="5"/>
          <c:order val="5"/>
          <c:tx>
            <c:strRef>
              <c:f>'overall data'!$F$2</c:f>
              <c:strCache>
                <c:ptCount val="1"/>
                <c:pt idx="0">
                  <c:v>morphine '17</c:v>
                </c:pt>
              </c:strCache>
            </c:strRef>
          </c:tx>
          <c:spPr>
            <a:ln w="28575" cap="rnd">
              <a:solidFill>
                <a:schemeClr val="tx2">
                  <a:lumMod val="75000"/>
                </a:schemeClr>
              </a:solidFill>
              <a:prstDash val="dashDot"/>
              <a:round/>
            </a:ln>
            <a:effectLst/>
          </c:spPr>
          <c:marker>
            <c:symbol val="none"/>
          </c:marker>
          <c:cat>
            <c:numRef>
              <c:f>'overall data'!$A$3:$A$26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'overall data'!$F$3:$F$26</c:f>
              <c:numCache>
                <c:formatCode>General</c:formatCode>
                <c:ptCount val="24"/>
                <c:pt idx="0">
                  <c:v>591</c:v>
                </c:pt>
                <c:pt idx="1">
                  <c:v>362</c:v>
                </c:pt>
                <c:pt idx="2">
                  <c:v>493</c:v>
                </c:pt>
                <c:pt idx="3">
                  <c:v>405</c:v>
                </c:pt>
                <c:pt idx="4">
                  <c:v>603</c:v>
                </c:pt>
                <c:pt idx="5">
                  <c:v>552</c:v>
                </c:pt>
                <c:pt idx="6">
                  <c:v>387</c:v>
                </c:pt>
                <c:pt idx="7">
                  <c:v>415</c:v>
                </c:pt>
                <c:pt idx="8">
                  <c:v>561</c:v>
                </c:pt>
                <c:pt idx="9">
                  <c:v>413</c:v>
                </c:pt>
                <c:pt idx="10">
                  <c:v>486</c:v>
                </c:pt>
                <c:pt idx="11">
                  <c:v>456</c:v>
                </c:pt>
                <c:pt idx="12">
                  <c:v>488</c:v>
                </c:pt>
                <c:pt idx="13">
                  <c:v>432</c:v>
                </c:pt>
                <c:pt idx="14">
                  <c:v>478</c:v>
                </c:pt>
                <c:pt idx="15">
                  <c:v>483</c:v>
                </c:pt>
                <c:pt idx="16">
                  <c:v>491</c:v>
                </c:pt>
                <c:pt idx="17">
                  <c:v>423</c:v>
                </c:pt>
                <c:pt idx="18">
                  <c:v>465</c:v>
                </c:pt>
                <c:pt idx="19">
                  <c:v>501</c:v>
                </c:pt>
                <c:pt idx="20">
                  <c:v>593</c:v>
                </c:pt>
                <c:pt idx="21">
                  <c:v>488</c:v>
                </c:pt>
                <c:pt idx="22">
                  <c:v>479</c:v>
                </c:pt>
                <c:pt idx="23">
                  <c:v>474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9CD-40E7-AFA2-E8EE7389A501}"/>
            </c:ext>
          </c:extLst>
        </c:ser>
        <c:ser>
          <c:idx val="6"/>
          <c:order val="6"/>
          <c:tx>
            <c:strRef>
              <c:f>'overall data'!$G$2</c:f>
              <c:strCache>
                <c:ptCount val="1"/>
                <c:pt idx="0">
                  <c:v>morphine '18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'overall data'!$A$3:$A$26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'overall data'!$G$3:$G$26</c:f>
              <c:numCache>
                <c:formatCode>General</c:formatCode>
                <c:ptCount val="24"/>
                <c:pt idx="0">
                  <c:v>333</c:v>
                </c:pt>
                <c:pt idx="1">
                  <c:v>212</c:v>
                </c:pt>
                <c:pt idx="2">
                  <c:v>310</c:v>
                </c:pt>
                <c:pt idx="3">
                  <c:v>238</c:v>
                </c:pt>
                <c:pt idx="4">
                  <c:v>337</c:v>
                </c:pt>
                <c:pt idx="5">
                  <c:v>256</c:v>
                </c:pt>
                <c:pt idx="6">
                  <c:v>257</c:v>
                </c:pt>
                <c:pt idx="7">
                  <c:v>266</c:v>
                </c:pt>
                <c:pt idx="8">
                  <c:v>369</c:v>
                </c:pt>
                <c:pt idx="9">
                  <c:v>283</c:v>
                </c:pt>
                <c:pt idx="10">
                  <c:v>308</c:v>
                </c:pt>
                <c:pt idx="11">
                  <c:v>276</c:v>
                </c:pt>
                <c:pt idx="12">
                  <c:v>311</c:v>
                </c:pt>
                <c:pt idx="13">
                  <c:v>249</c:v>
                </c:pt>
                <c:pt idx="14">
                  <c:v>324</c:v>
                </c:pt>
                <c:pt idx="15">
                  <c:v>319</c:v>
                </c:pt>
                <c:pt idx="16">
                  <c:v>299</c:v>
                </c:pt>
                <c:pt idx="17">
                  <c:v>297</c:v>
                </c:pt>
                <c:pt idx="18">
                  <c:v>285</c:v>
                </c:pt>
                <c:pt idx="19">
                  <c:v>300</c:v>
                </c:pt>
                <c:pt idx="20">
                  <c:v>334</c:v>
                </c:pt>
                <c:pt idx="21">
                  <c:v>232</c:v>
                </c:pt>
                <c:pt idx="22">
                  <c:v>254</c:v>
                </c:pt>
                <c:pt idx="23">
                  <c:v>252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9CD-40E7-AFA2-E8EE7389A5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661182128"/>
        <c:axId val="-66117940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'overall data'!$A$2</c15:sqref>
                        </c15:formulaRef>
                      </c:ext>
                    </c:extLst>
                    <c:strCache>
                      <c:ptCount val="1"/>
                      <c:pt idx="0">
                        <c:v>hour of day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'overall data'!$A$3:$A$26</c15:sqref>
                        </c15:formulaRef>
                      </c:ext>
                    </c:extLst>
                    <c:numCache>
                      <c:formatCode>General</c:formatCode>
                      <c:ptCount val="24"/>
                      <c:pt idx="0">
                        <c:v>0</c:v>
                      </c:pt>
                      <c:pt idx="1">
                        <c:v>1</c:v>
                      </c:pt>
                      <c:pt idx="2">
                        <c:v>2</c:v>
                      </c:pt>
                      <c:pt idx="3">
                        <c:v>3</c:v>
                      </c:pt>
                      <c:pt idx="4">
                        <c:v>4</c:v>
                      </c:pt>
                      <c:pt idx="5">
                        <c:v>5</c:v>
                      </c:pt>
                      <c:pt idx="6">
                        <c:v>6</c:v>
                      </c:pt>
                      <c:pt idx="7">
                        <c:v>7</c:v>
                      </c:pt>
                      <c:pt idx="8">
                        <c:v>8</c:v>
                      </c:pt>
                      <c:pt idx="9">
                        <c:v>9</c:v>
                      </c:pt>
                      <c:pt idx="10">
                        <c:v>10</c:v>
                      </c:pt>
                      <c:pt idx="11">
                        <c:v>11</c:v>
                      </c:pt>
                      <c:pt idx="12">
                        <c:v>12</c:v>
                      </c:pt>
                      <c:pt idx="13">
                        <c:v>13</c:v>
                      </c:pt>
                      <c:pt idx="14">
                        <c:v>14</c:v>
                      </c:pt>
                      <c:pt idx="15">
                        <c:v>15</c:v>
                      </c:pt>
                      <c:pt idx="16">
                        <c:v>16</c:v>
                      </c:pt>
                      <c:pt idx="17">
                        <c:v>17</c:v>
                      </c:pt>
                      <c:pt idx="18">
                        <c:v>18</c:v>
                      </c:pt>
                      <c:pt idx="19">
                        <c:v>19</c:v>
                      </c:pt>
                      <c:pt idx="20">
                        <c:v>20</c:v>
                      </c:pt>
                      <c:pt idx="21">
                        <c:v>21</c:v>
                      </c:pt>
                      <c:pt idx="22">
                        <c:v>22</c:v>
                      </c:pt>
                      <c:pt idx="23">
                        <c:v>23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'overall data'!$A$3:$A$26</c15:sqref>
                        </c15:formulaRef>
                      </c:ext>
                    </c:extLst>
                    <c:numCache>
                      <c:formatCode>General</c:formatCode>
                      <c:ptCount val="24"/>
                      <c:pt idx="0">
                        <c:v>0</c:v>
                      </c:pt>
                      <c:pt idx="1">
                        <c:v>1</c:v>
                      </c:pt>
                      <c:pt idx="2">
                        <c:v>2</c:v>
                      </c:pt>
                      <c:pt idx="3">
                        <c:v>3</c:v>
                      </c:pt>
                      <c:pt idx="4">
                        <c:v>4</c:v>
                      </c:pt>
                      <c:pt idx="5">
                        <c:v>5</c:v>
                      </c:pt>
                      <c:pt idx="6">
                        <c:v>6</c:v>
                      </c:pt>
                      <c:pt idx="7">
                        <c:v>7</c:v>
                      </c:pt>
                      <c:pt idx="8">
                        <c:v>8</c:v>
                      </c:pt>
                      <c:pt idx="9">
                        <c:v>9</c:v>
                      </c:pt>
                      <c:pt idx="10">
                        <c:v>10</c:v>
                      </c:pt>
                      <c:pt idx="11">
                        <c:v>11</c:v>
                      </c:pt>
                      <c:pt idx="12">
                        <c:v>12</c:v>
                      </c:pt>
                      <c:pt idx="13">
                        <c:v>13</c:v>
                      </c:pt>
                      <c:pt idx="14">
                        <c:v>14</c:v>
                      </c:pt>
                      <c:pt idx="15">
                        <c:v>15</c:v>
                      </c:pt>
                      <c:pt idx="16">
                        <c:v>16</c:v>
                      </c:pt>
                      <c:pt idx="17">
                        <c:v>17</c:v>
                      </c:pt>
                      <c:pt idx="18">
                        <c:v>18</c:v>
                      </c:pt>
                      <c:pt idx="19">
                        <c:v>19</c:v>
                      </c:pt>
                      <c:pt idx="20">
                        <c:v>20</c:v>
                      </c:pt>
                      <c:pt idx="21">
                        <c:v>21</c:v>
                      </c:pt>
                      <c:pt idx="22">
                        <c:v>22</c:v>
                      </c:pt>
                      <c:pt idx="23">
                        <c:v>23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6-99CD-40E7-AFA2-E8EE7389A501}"/>
                  </c:ext>
                </c:extLst>
              </c15:ser>
            </c15:filteredLineSeries>
          </c:ext>
        </c:extLst>
      </c:lineChart>
      <c:catAx>
        <c:axId val="-661182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61179408"/>
        <c:crosses val="autoZero"/>
        <c:auto val="1"/>
        <c:lblAlgn val="ctr"/>
        <c:lblOffset val="100"/>
        <c:noMultiLvlLbl val="0"/>
      </c:catAx>
      <c:valAx>
        <c:axId val="-661179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61182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0.35825</cdr:x>
      <cdr:y>0.83825</cdr:y>
    </cdr:from>
    <cdr:to>
      <cdr:x>0.45146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14726" y="47386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5E88-B916-4F23-9798-419E2C2E391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671B-31B4-48FC-84D6-2B08474E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3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5E88-B916-4F23-9798-419E2C2E391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671B-31B4-48FC-84D6-2B08474E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4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5E88-B916-4F23-9798-419E2C2E391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671B-31B4-48FC-84D6-2B08474E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21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5E88-B916-4F23-9798-419E2C2E391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671B-31B4-48FC-84D6-2B08474E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6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5E88-B916-4F23-9798-419E2C2E391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671B-31B4-48FC-84D6-2B08474E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0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5E88-B916-4F23-9798-419E2C2E391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671B-31B4-48FC-84D6-2B08474E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3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5E88-B916-4F23-9798-419E2C2E391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671B-31B4-48FC-84D6-2B08474E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91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5E88-B916-4F23-9798-419E2C2E391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671B-31B4-48FC-84D6-2B08474E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26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5E88-B916-4F23-9798-419E2C2E391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671B-31B4-48FC-84D6-2B08474E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2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5E88-B916-4F23-9798-419E2C2E391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671B-31B4-48FC-84D6-2B08474E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95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5E88-B916-4F23-9798-419E2C2E391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671B-31B4-48FC-84D6-2B08474E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2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75E88-B916-4F23-9798-419E2C2E391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0671B-31B4-48FC-84D6-2B08474E5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2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521" y="463995"/>
            <a:ext cx="11164798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b="1" dirty="0">
                <a:solidFill>
                  <a:schemeClr val="tx2"/>
                </a:solidFill>
              </a:rPr>
              <a:t>Changing Pediatric Intensive Care Unit Culture around Sedation and Mobility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Jennifer Kragie, Megan Fretwell, Rebecca Linares, Nicole Frank, Lotte Jones, Kelly Lunsford, Marcia Buck, Melissa Sacco, and Deborah Frank </a:t>
            </a:r>
            <a:br>
              <a:rPr lang="sv-SE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UVA Children’s, Charlottesville, VA 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537" y="6154315"/>
            <a:ext cx="2864782" cy="44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545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Background: UVA PICU Up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3289"/>
            <a:ext cx="10515600" cy="4351338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>
                <a:solidFill>
                  <a:schemeClr val="tx2"/>
                </a:solidFill>
              </a:rPr>
              <a:t> I</a:t>
            </a:r>
            <a:r>
              <a:rPr lang="en-US" dirty="0" smtClean="0">
                <a:solidFill>
                  <a:schemeClr val="tx2"/>
                </a:solidFill>
              </a:rPr>
              <a:t>n 2016, prior </a:t>
            </a:r>
            <a:r>
              <a:rPr lang="en-US" dirty="0">
                <a:solidFill>
                  <a:schemeClr val="tx2"/>
                </a:solidFill>
              </a:rPr>
              <a:t>to </a:t>
            </a:r>
            <a:r>
              <a:rPr lang="en-US" dirty="0" smtClean="0">
                <a:solidFill>
                  <a:schemeClr val="tx2"/>
                </a:solidFill>
              </a:rPr>
              <a:t>our UVA </a:t>
            </a:r>
            <a:r>
              <a:rPr lang="en-US" dirty="0">
                <a:solidFill>
                  <a:schemeClr val="tx2"/>
                </a:solidFill>
              </a:rPr>
              <a:t>PICU Up Initiative, the UVA </a:t>
            </a:r>
            <a:r>
              <a:rPr lang="en-US" dirty="0" smtClean="0">
                <a:solidFill>
                  <a:schemeClr val="tx2"/>
                </a:solidFill>
              </a:rPr>
              <a:t>PICU/CICU </a:t>
            </a:r>
            <a:r>
              <a:rPr lang="en-US" dirty="0">
                <a:solidFill>
                  <a:schemeClr val="tx2"/>
                </a:solidFill>
              </a:rPr>
              <a:t>lacked a standardized approach to sedation management. 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Early mobility was not a priority </a:t>
            </a:r>
            <a:r>
              <a:rPr lang="en-US" dirty="0">
                <a:solidFill>
                  <a:schemeClr val="tx2"/>
                </a:solidFill>
              </a:rPr>
              <a:t>and collaboration between the </a:t>
            </a:r>
            <a:r>
              <a:rPr lang="en-US" dirty="0" smtClean="0">
                <a:solidFill>
                  <a:schemeClr val="tx2"/>
                </a:solidFill>
              </a:rPr>
              <a:t>PICU/CICU </a:t>
            </a:r>
            <a:r>
              <a:rPr lang="en-US" dirty="0">
                <a:solidFill>
                  <a:schemeClr val="tx2"/>
                </a:solidFill>
              </a:rPr>
              <a:t>and the Pediatric Therapy department was limited. 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Our culture was to keep intubated patients </a:t>
            </a:r>
            <a:r>
              <a:rPr lang="en-US" dirty="0">
                <a:solidFill>
                  <a:schemeClr val="tx2"/>
                </a:solidFill>
              </a:rPr>
              <a:t>deeply sedated and </a:t>
            </a:r>
            <a:r>
              <a:rPr lang="en-US" dirty="0" smtClean="0">
                <a:solidFill>
                  <a:schemeClr val="tx2"/>
                </a:solidFill>
              </a:rPr>
              <a:t>benzodiazepines were used </a:t>
            </a:r>
            <a:r>
              <a:rPr lang="en-US" dirty="0" smtClean="0">
                <a:solidFill>
                  <a:schemeClr val="tx2"/>
                </a:solidFill>
              </a:rPr>
              <a:t>heavily.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We reached out to Johns Hopkins’ PICU Up!™ Group for mentoring.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 mobility culture was our goal, with decreased </a:t>
            </a:r>
            <a:r>
              <a:rPr lang="en-US" dirty="0">
                <a:solidFill>
                  <a:schemeClr val="tx2"/>
                </a:solidFill>
              </a:rPr>
              <a:t>reliance on sedating medications and increased use of non-pharmacologic comfort measures for </a:t>
            </a:r>
            <a:r>
              <a:rPr lang="en-US" dirty="0" smtClean="0">
                <a:solidFill>
                  <a:schemeClr val="tx2"/>
                </a:solidFill>
              </a:rPr>
              <a:t>PICU/CICU </a:t>
            </a:r>
            <a:r>
              <a:rPr lang="en-US" dirty="0">
                <a:solidFill>
                  <a:schemeClr val="tx2"/>
                </a:solidFill>
              </a:rPr>
              <a:t>patients.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537" y="6154315"/>
            <a:ext cx="2864782" cy="44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922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Aims: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UVA PICU Up Key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Form multidisciplinary working group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Standardize assessments for sedation, withdrawal, and delirium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Sleep hygiene initiatives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Delirium Prevention and Treatment Guideline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Iatrogenic Withdrawal Guideline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Mobility Guideline and PICU Up Mobility Levels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Nurse Rounding Tool, PICU Up Rounding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Update the PICU Nurse Driven Sedation Guideline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Engage families: PICU Up Goals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Ongoing education, assessment, and data-driven modification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537" y="6154315"/>
            <a:ext cx="2864782" cy="44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418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Methods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8448"/>
            <a:ext cx="10515600" cy="4878515"/>
          </a:xfrm>
        </p:spPr>
        <p:txBody>
          <a:bodyPr>
            <a:normAutofit fontScale="70000" lnSpcReduction="20000"/>
          </a:bodyPr>
          <a:lstStyle/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Formed </a:t>
            </a:r>
            <a:r>
              <a:rPr lang="en-US" dirty="0">
                <a:solidFill>
                  <a:schemeClr val="tx2"/>
                </a:solidFill>
              </a:rPr>
              <a:t>a multi-professional team of clinical champions </a:t>
            </a:r>
          </a:p>
          <a:p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Operationalized use of 3 </a:t>
            </a:r>
            <a:r>
              <a:rPr lang="en-US" dirty="0">
                <a:solidFill>
                  <a:schemeClr val="tx2"/>
                </a:solidFill>
              </a:rPr>
              <a:t>validated assessment tools for </a:t>
            </a:r>
            <a:r>
              <a:rPr lang="en-US" dirty="0" smtClean="0">
                <a:solidFill>
                  <a:schemeClr val="tx2"/>
                </a:solidFill>
              </a:rPr>
              <a:t>standardizing communication around key concepts: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Sedation using State Behavioral Scale (SBS)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Iatrogenic withdrawal using WAT-1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Delirium using P-CAM and PS-CAM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Developed </a:t>
            </a:r>
            <a:r>
              <a:rPr lang="en-US" dirty="0">
                <a:solidFill>
                  <a:schemeClr val="tx2"/>
                </a:solidFill>
              </a:rPr>
              <a:t>4 </a:t>
            </a:r>
            <a:r>
              <a:rPr lang="en-US" dirty="0" smtClean="0">
                <a:solidFill>
                  <a:schemeClr val="tx2"/>
                </a:solidFill>
              </a:rPr>
              <a:t>UVA practice specific, evidence-based </a:t>
            </a:r>
            <a:r>
              <a:rPr lang="en-US" dirty="0">
                <a:solidFill>
                  <a:schemeClr val="tx2"/>
                </a:solidFill>
              </a:rPr>
              <a:t>guidelines: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Delirium Guideline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Iatrogenic </a:t>
            </a:r>
            <a:r>
              <a:rPr lang="en-US" dirty="0">
                <a:solidFill>
                  <a:schemeClr val="tx2"/>
                </a:solidFill>
              </a:rPr>
              <a:t>Withdrawal </a:t>
            </a:r>
            <a:r>
              <a:rPr lang="en-US" dirty="0" smtClean="0">
                <a:solidFill>
                  <a:schemeClr val="tx2"/>
                </a:solidFill>
              </a:rPr>
              <a:t>Guideline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Mobility Guideline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Sedation Guideline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Surveys were sent to entire unit staff during guideline development and roll-out to gauge attitudes, barriers, and opportunities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Began weekly PICU </a:t>
            </a:r>
            <a:r>
              <a:rPr lang="en-US" dirty="0">
                <a:solidFill>
                  <a:schemeClr val="tx2"/>
                </a:solidFill>
              </a:rPr>
              <a:t>Up Rounds and </a:t>
            </a:r>
            <a:r>
              <a:rPr lang="en-US" dirty="0" smtClean="0">
                <a:solidFill>
                  <a:schemeClr val="tx2"/>
                </a:solidFill>
              </a:rPr>
              <a:t>setting PICU Up Goals for selected patients to  provide </a:t>
            </a:r>
            <a:r>
              <a:rPr lang="en-US" dirty="0">
                <a:solidFill>
                  <a:schemeClr val="tx2"/>
                </a:solidFill>
              </a:rPr>
              <a:t>a forum for </a:t>
            </a:r>
            <a:r>
              <a:rPr lang="en-US" dirty="0" smtClean="0">
                <a:solidFill>
                  <a:schemeClr val="tx2"/>
                </a:solidFill>
              </a:rPr>
              <a:t>discussion, education</a:t>
            </a:r>
            <a:r>
              <a:rPr lang="en-US" dirty="0">
                <a:solidFill>
                  <a:schemeClr val="tx2"/>
                </a:solidFill>
              </a:rPr>
              <a:t>, family engagement and </a:t>
            </a:r>
            <a:r>
              <a:rPr lang="en-US" dirty="0" smtClean="0">
                <a:solidFill>
                  <a:schemeClr val="tx2"/>
                </a:solidFill>
              </a:rPr>
              <a:t>continued focus on PICU Up efforts 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537" y="6154315"/>
            <a:ext cx="2864782" cy="44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994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537" y="6154315"/>
            <a:ext cx="2864782" cy="44853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81905" y="437059"/>
            <a:ext cx="110036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UVA PICU Up Chronology of Key Initiative Roll Outs </a:t>
            </a:r>
            <a:endParaRPr lang="en-US" sz="4000" dirty="0">
              <a:solidFill>
                <a:schemeClr val="tx2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81905" y="1565515"/>
            <a:ext cx="10934198" cy="4385339"/>
            <a:chOff x="700382" y="1646673"/>
            <a:chExt cx="10934198" cy="4385339"/>
          </a:xfrm>
        </p:grpSpPr>
        <p:sp>
          <p:nvSpPr>
            <p:cNvPr id="7" name="Line Callout 1 6"/>
            <p:cNvSpPr/>
            <p:nvPr/>
          </p:nvSpPr>
          <p:spPr>
            <a:xfrm>
              <a:off x="791494" y="1684084"/>
              <a:ext cx="1561752" cy="1215223"/>
            </a:xfrm>
            <a:prstGeom prst="borderCallout1">
              <a:avLst>
                <a:gd name="adj1" fmla="val 133044"/>
                <a:gd name="adj2" fmla="val 63223"/>
                <a:gd name="adj3" fmla="val 98620"/>
                <a:gd name="adj4" fmla="val 49479"/>
              </a:avLst>
            </a:prstGeom>
            <a:gradFill>
              <a:gsLst>
                <a:gs pos="0">
                  <a:schemeClr val="bg1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 w="381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279820" y="3361703"/>
              <a:ext cx="2176162" cy="0"/>
            </a:xfrm>
            <a:prstGeom prst="line">
              <a:avLst/>
            </a:prstGeom>
            <a:ln w="69850" cmpd="sng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Line Callout 1 8"/>
            <p:cNvSpPr/>
            <p:nvPr/>
          </p:nvSpPr>
          <p:spPr>
            <a:xfrm>
              <a:off x="700382" y="4197731"/>
              <a:ext cx="2830756" cy="1696876"/>
            </a:xfrm>
            <a:prstGeom prst="borderCallout1">
              <a:avLst>
                <a:gd name="adj1" fmla="val -45956"/>
                <a:gd name="adj2" fmla="val 88701"/>
                <a:gd name="adj3" fmla="val 887"/>
                <a:gd name="adj4" fmla="val 49391"/>
              </a:avLst>
            </a:prstGeom>
            <a:gradFill>
              <a:gsLst>
                <a:gs pos="0">
                  <a:schemeClr val="bg1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 w="381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49087" y="4308463"/>
              <a:ext cx="2822594" cy="1723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33CC"/>
                  </a:solidFill>
                </a:rPr>
                <a:t>November ‘17</a:t>
              </a:r>
            </a:p>
            <a:p>
              <a:r>
                <a:rPr lang="en-US" dirty="0" smtClean="0">
                  <a:solidFill>
                    <a:srgbClr val="0033CC"/>
                  </a:solidFill>
                </a:rPr>
                <a:t>1. 1</a:t>
              </a:r>
              <a:r>
                <a:rPr lang="en-US" baseline="30000" dirty="0" smtClean="0">
                  <a:solidFill>
                    <a:srgbClr val="0033CC"/>
                  </a:solidFill>
                </a:rPr>
                <a:t>st</a:t>
              </a:r>
              <a:r>
                <a:rPr lang="en-US" dirty="0" smtClean="0">
                  <a:solidFill>
                    <a:srgbClr val="0033CC"/>
                  </a:solidFill>
                </a:rPr>
                <a:t> PICU Up Meeting</a:t>
              </a:r>
            </a:p>
            <a:p>
              <a:r>
                <a:rPr lang="en-US" dirty="0" smtClean="0">
                  <a:solidFill>
                    <a:srgbClr val="0033CC"/>
                  </a:solidFill>
                </a:rPr>
                <a:t>2. Sedation Assessment Tool </a:t>
              </a:r>
            </a:p>
            <a:p>
              <a:r>
                <a:rPr lang="en-US" dirty="0" smtClean="0">
                  <a:solidFill>
                    <a:srgbClr val="0033CC"/>
                  </a:solidFill>
                </a:rPr>
                <a:t>2. Withdrawal Assessment Tool</a:t>
              </a:r>
            </a:p>
            <a:p>
              <a:endParaRPr lang="en-US" sz="1600" dirty="0"/>
            </a:p>
          </p:txBody>
        </p:sp>
        <p:sp>
          <p:nvSpPr>
            <p:cNvPr id="11" name="Line Callout 1 10"/>
            <p:cNvSpPr/>
            <p:nvPr/>
          </p:nvSpPr>
          <p:spPr>
            <a:xfrm>
              <a:off x="2690520" y="1660202"/>
              <a:ext cx="1744322" cy="1267018"/>
            </a:xfrm>
            <a:prstGeom prst="borderCallout1">
              <a:avLst>
                <a:gd name="adj1" fmla="val 130397"/>
                <a:gd name="adj2" fmla="val 94721"/>
                <a:gd name="adj3" fmla="val 99261"/>
                <a:gd name="adj4" fmla="val 43650"/>
              </a:avLst>
            </a:prstGeom>
            <a:gradFill>
              <a:gsLst>
                <a:gs pos="0">
                  <a:schemeClr val="bg1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 w="381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3382091" y="3361703"/>
              <a:ext cx="6192684" cy="3057"/>
            </a:xfrm>
            <a:prstGeom prst="line">
              <a:avLst/>
            </a:prstGeom>
            <a:ln w="69850" cmpd="sng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9574775" y="3361703"/>
              <a:ext cx="1916843" cy="3604"/>
            </a:xfrm>
            <a:prstGeom prst="line">
              <a:avLst/>
            </a:prstGeom>
            <a:ln w="6985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Line Callout 1 13"/>
            <p:cNvSpPr/>
            <p:nvPr/>
          </p:nvSpPr>
          <p:spPr>
            <a:xfrm>
              <a:off x="3664446" y="3823970"/>
              <a:ext cx="2793353" cy="1120734"/>
            </a:xfrm>
            <a:prstGeom prst="borderCallout1">
              <a:avLst>
                <a:gd name="adj1" fmla="val -37273"/>
                <a:gd name="adj2" fmla="val 51942"/>
                <a:gd name="adj3" fmla="val -2051"/>
                <a:gd name="adj4" fmla="val 48355"/>
              </a:avLst>
            </a:prstGeom>
            <a:gradFill>
              <a:gsLst>
                <a:gs pos="0">
                  <a:schemeClr val="bg1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 w="381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60325" y="3888185"/>
              <a:ext cx="28267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33CC"/>
                  </a:solidFill>
                </a:rPr>
                <a:t>September ’18</a:t>
              </a:r>
            </a:p>
            <a:p>
              <a:r>
                <a:rPr lang="en-US" dirty="0" smtClean="0">
                  <a:solidFill>
                    <a:srgbClr val="0033CC"/>
                  </a:solidFill>
                </a:rPr>
                <a:t>2. Delirium Screening Tools </a:t>
              </a:r>
            </a:p>
            <a:p>
              <a:r>
                <a:rPr lang="en-US" dirty="0" smtClean="0">
                  <a:solidFill>
                    <a:srgbClr val="0033CC"/>
                  </a:solidFill>
                </a:rPr>
                <a:t>4. Delirium Guideline</a:t>
              </a:r>
            </a:p>
            <a:p>
              <a:endParaRPr lang="en-US" b="1" dirty="0"/>
            </a:p>
          </p:txBody>
        </p:sp>
        <p:sp>
          <p:nvSpPr>
            <p:cNvPr id="16" name="Line Callout 1 15"/>
            <p:cNvSpPr/>
            <p:nvPr/>
          </p:nvSpPr>
          <p:spPr>
            <a:xfrm>
              <a:off x="4624478" y="1646673"/>
              <a:ext cx="1459248" cy="1299056"/>
            </a:xfrm>
            <a:prstGeom prst="borderCallout1">
              <a:avLst>
                <a:gd name="adj1" fmla="val 128025"/>
                <a:gd name="adj2" fmla="val 48111"/>
                <a:gd name="adj3" fmla="val 100496"/>
                <a:gd name="adj4" fmla="val 48355"/>
              </a:avLst>
            </a:prstGeom>
            <a:gradFill>
              <a:gsLst>
                <a:gs pos="0">
                  <a:schemeClr val="bg1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 w="381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86116" y="1705770"/>
              <a:ext cx="152761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33CC"/>
                  </a:solidFill>
                </a:rPr>
                <a:t>October ’18</a:t>
              </a:r>
            </a:p>
            <a:p>
              <a:r>
                <a:rPr lang="en-US" dirty="0">
                  <a:solidFill>
                    <a:srgbClr val="0033CC"/>
                  </a:solidFill>
                </a:rPr>
                <a:t>5</a:t>
              </a:r>
              <a:r>
                <a:rPr lang="en-US" dirty="0" smtClean="0">
                  <a:solidFill>
                    <a:srgbClr val="0033CC"/>
                  </a:solidFill>
                </a:rPr>
                <a:t>. Iatrogenic Withdrawal Guideline </a:t>
              </a:r>
              <a:endParaRPr lang="en-US" dirty="0">
                <a:solidFill>
                  <a:srgbClr val="0033CC"/>
                </a:solidFill>
              </a:endParaRPr>
            </a:p>
          </p:txBody>
        </p:sp>
        <p:sp>
          <p:nvSpPr>
            <p:cNvPr id="18" name="Line Callout 1 17"/>
            <p:cNvSpPr/>
            <p:nvPr/>
          </p:nvSpPr>
          <p:spPr>
            <a:xfrm>
              <a:off x="5201558" y="5046169"/>
              <a:ext cx="2294015" cy="771785"/>
            </a:xfrm>
            <a:prstGeom prst="borderCallout1">
              <a:avLst>
                <a:gd name="adj1" fmla="val -213048"/>
                <a:gd name="adj2" fmla="val 18541"/>
                <a:gd name="adj3" fmla="val -4523"/>
                <a:gd name="adj4" fmla="val 48355"/>
              </a:avLst>
            </a:prstGeom>
            <a:gradFill>
              <a:gsLst>
                <a:gs pos="0">
                  <a:schemeClr val="bg1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 w="381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60859" y="5088514"/>
              <a:ext cx="23421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33CC"/>
                  </a:solidFill>
                </a:rPr>
                <a:t>November ’18</a:t>
              </a:r>
            </a:p>
            <a:p>
              <a:r>
                <a:rPr lang="en-US" dirty="0" smtClean="0">
                  <a:solidFill>
                    <a:srgbClr val="0033CC"/>
                  </a:solidFill>
                </a:rPr>
                <a:t>6. Mobility Guideline </a:t>
              </a:r>
            </a:p>
            <a:p>
              <a:endParaRPr lang="en-US" dirty="0"/>
            </a:p>
          </p:txBody>
        </p:sp>
        <p:sp>
          <p:nvSpPr>
            <p:cNvPr id="20" name="Line Callout 1 19"/>
            <p:cNvSpPr/>
            <p:nvPr/>
          </p:nvSpPr>
          <p:spPr>
            <a:xfrm>
              <a:off x="6306256" y="1671124"/>
              <a:ext cx="1570383" cy="1292471"/>
            </a:xfrm>
            <a:prstGeom prst="borderCallout1">
              <a:avLst>
                <a:gd name="adj1" fmla="val 128689"/>
                <a:gd name="adj2" fmla="val -22470"/>
                <a:gd name="adj3" fmla="val 100527"/>
                <a:gd name="adj4" fmla="val 51296"/>
              </a:avLst>
            </a:prstGeom>
            <a:gradFill>
              <a:gsLst>
                <a:gs pos="0">
                  <a:schemeClr val="bg1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 w="381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06256" y="1729891"/>
              <a:ext cx="157038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33CC"/>
                  </a:solidFill>
                </a:rPr>
                <a:t>December ’18</a:t>
              </a:r>
            </a:p>
            <a:p>
              <a:r>
                <a:rPr lang="en-US" dirty="0" smtClean="0">
                  <a:solidFill>
                    <a:srgbClr val="0033CC"/>
                  </a:solidFill>
                </a:rPr>
                <a:t>7. Nursing Rounding Tool</a:t>
              </a:r>
            </a:p>
          </p:txBody>
        </p:sp>
        <p:sp>
          <p:nvSpPr>
            <p:cNvPr id="22" name="Line Callout 1 21"/>
            <p:cNvSpPr/>
            <p:nvPr/>
          </p:nvSpPr>
          <p:spPr>
            <a:xfrm>
              <a:off x="6833030" y="3823970"/>
              <a:ext cx="2087218" cy="1120734"/>
            </a:xfrm>
            <a:prstGeom prst="borderCallout1">
              <a:avLst>
                <a:gd name="adj1" fmla="val -38241"/>
                <a:gd name="adj2" fmla="val 23997"/>
                <a:gd name="adj3" fmla="val 422"/>
                <a:gd name="adj4" fmla="val 51010"/>
              </a:avLst>
            </a:prstGeom>
            <a:gradFill>
              <a:gsLst>
                <a:gs pos="0">
                  <a:schemeClr val="bg1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 w="381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33030" y="3893440"/>
              <a:ext cx="21561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33CC"/>
                  </a:solidFill>
                </a:rPr>
                <a:t>April ‘19</a:t>
              </a:r>
            </a:p>
            <a:p>
              <a:r>
                <a:rPr lang="en-US" dirty="0" smtClean="0">
                  <a:solidFill>
                    <a:srgbClr val="0033CC"/>
                  </a:solidFill>
                </a:rPr>
                <a:t>7. PICU Up Rounding</a:t>
              </a:r>
              <a:endParaRPr lang="en-US" dirty="0">
                <a:solidFill>
                  <a:srgbClr val="0033CC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10132268" y="3169466"/>
              <a:ext cx="1073426" cy="384313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2020</a:t>
              </a:r>
              <a:endParaRPr lang="en-US" sz="28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92837" y="1756331"/>
              <a:ext cx="153790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33CC"/>
                  </a:solidFill>
                </a:rPr>
                <a:t>Fall ’16</a:t>
              </a:r>
            </a:p>
            <a:p>
              <a:r>
                <a:rPr lang="en-US" dirty="0" smtClean="0">
                  <a:solidFill>
                    <a:srgbClr val="0033CC"/>
                  </a:solidFill>
                </a:rPr>
                <a:t>Problem identified, A3</a:t>
              </a: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522406" y="3169466"/>
              <a:ext cx="1073426" cy="384313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2017</a:t>
              </a:r>
              <a:endParaRPr lang="en-US" sz="2800" b="1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588001" y="3169466"/>
              <a:ext cx="1073426" cy="384313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2018</a:t>
              </a:r>
              <a:endParaRPr lang="en-US" sz="2800" b="1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1045566" y="3169466"/>
              <a:ext cx="1073426" cy="384313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2016</a:t>
              </a:r>
              <a:endParaRPr lang="en-US" sz="28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771991" y="1756331"/>
              <a:ext cx="174927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33CC"/>
                  </a:solidFill>
                </a:rPr>
                <a:t>February ‘18</a:t>
              </a:r>
            </a:p>
            <a:p>
              <a:r>
                <a:rPr lang="en-US" dirty="0" smtClean="0">
                  <a:solidFill>
                    <a:srgbClr val="0033CC"/>
                  </a:solidFill>
                </a:rPr>
                <a:t>3.Sleep Hygiene Initiatives </a:t>
              </a:r>
              <a:endParaRPr lang="en-US" dirty="0">
                <a:solidFill>
                  <a:srgbClr val="0033CC"/>
                </a:solidFill>
              </a:endParaRPr>
            </a:p>
          </p:txBody>
        </p:sp>
        <p:sp>
          <p:nvSpPr>
            <p:cNvPr id="30" name="Line Callout 1 29"/>
            <p:cNvSpPr/>
            <p:nvPr/>
          </p:nvSpPr>
          <p:spPr>
            <a:xfrm>
              <a:off x="7993474" y="1668404"/>
              <a:ext cx="1281417" cy="1292471"/>
            </a:xfrm>
            <a:prstGeom prst="borderCallout1">
              <a:avLst>
                <a:gd name="adj1" fmla="val 127975"/>
                <a:gd name="adj2" fmla="val -31039"/>
                <a:gd name="adj3" fmla="val 100527"/>
                <a:gd name="adj4" fmla="val 51296"/>
              </a:avLst>
            </a:prstGeom>
            <a:gradFill>
              <a:gsLst>
                <a:gs pos="0">
                  <a:schemeClr val="bg1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 w="381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99169" y="1717952"/>
              <a:ext cx="147560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33CC"/>
                  </a:solidFill>
                </a:rPr>
                <a:t>May ’19</a:t>
              </a:r>
            </a:p>
            <a:p>
              <a:r>
                <a:rPr lang="en-US" dirty="0" smtClean="0">
                  <a:solidFill>
                    <a:srgbClr val="0033CC"/>
                  </a:solidFill>
                </a:rPr>
                <a:t>6. PICU Up Mobility Levels</a:t>
              </a:r>
            </a:p>
          </p:txBody>
        </p:sp>
        <p:sp>
          <p:nvSpPr>
            <p:cNvPr id="32" name="Line Callout 1 31"/>
            <p:cNvSpPr/>
            <p:nvPr/>
          </p:nvSpPr>
          <p:spPr>
            <a:xfrm>
              <a:off x="9118476" y="3823969"/>
              <a:ext cx="2087218" cy="1264545"/>
            </a:xfrm>
            <a:prstGeom prst="borderCallout1">
              <a:avLst>
                <a:gd name="adj1" fmla="val -33859"/>
                <a:gd name="adj2" fmla="val 11164"/>
                <a:gd name="adj3" fmla="val 422"/>
                <a:gd name="adj4" fmla="val 51010"/>
              </a:avLst>
            </a:prstGeom>
            <a:gradFill>
              <a:gsLst>
                <a:gs pos="0">
                  <a:schemeClr val="bg1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 w="381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9118476" y="3893440"/>
              <a:ext cx="215613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33CC"/>
                  </a:solidFill>
                </a:rPr>
                <a:t>November ‘19</a:t>
              </a:r>
            </a:p>
            <a:p>
              <a:r>
                <a:rPr lang="en-US" dirty="0">
                  <a:solidFill>
                    <a:srgbClr val="0033CC"/>
                  </a:solidFill>
                </a:rPr>
                <a:t>8</a:t>
              </a:r>
              <a:r>
                <a:rPr lang="en-US" dirty="0" smtClean="0">
                  <a:solidFill>
                    <a:srgbClr val="0033CC"/>
                  </a:solidFill>
                </a:rPr>
                <a:t>. Updated Nurse Driven Sedation Guideline</a:t>
              </a:r>
              <a:endParaRPr lang="en-US" dirty="0">
                <a:solidFill>
                  <a:srgbClr val="0033CC"/>
                </a:solidFill>
              </a:endParaRPr>
            </a:p>
          </p:txBody>
        </p:sp>
        <p:sp>
          <p:nvSpPr>
            <p:cNvPr id="34" name="Line Callout 1 33"/>
            <p:cNvSpPr/>
            <p:nvPr/>
          </p:nvSpPr>
          <p:spPr>
            <a:xfrm>
              <a:off x="9693311" y="1663791"/>
              <a:ext cx="1512383" cy="1292471"/>
            </a:xfrm>
            <a:prstGeom prst="borderCallout1">
              <a:avLst>
                <a:gd name="adj1" fmla="val 127260"/>
                <a:gd name="adj2" fmla="val 10490"/>
                <a:gd name="adj3" fmla="val 100527"/>
                <a:gd name="adj4" fmla="val 51296"/>
              </a:avLst>
            </a:prstGeom>
            <a:gradFill>
              <a:gsLst>
                <a:gs pos="0">
                  <a:schemeClr val="bg1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 w="381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9799006" y="1713339"/>
              <a:ext cx="147560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33CC"/>
                  </a:solidFill>
                </a:rPr>
                <a:t>January ’20</a:t>
              </a:r>
            </a:p>
            <a:p>
              <a:r>
                <a:rPr lang="en-US" dirty="0">
                  <a:solidFill>
                    <a:srgbClr val="0033CC"/>
                  </a:solidFill>
                </a:rPr>
                <a:t>9</a:t>
              </a:r>
              <a:r>
                <a:rPr lang="en-US" dirty="0" smtClean="0">
                  <a:solidFill>
                    <a:srgbClr val="0033CC"/>
                  </a:solidFill>
                </a:rPr>
                <a:t>. PICU Up Goals</a:t>
              </a: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7322047" y="3169466"/>
              <a:ext cx="1073426" cy="384313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2019</a:t>
              </a:r>
              <a:endParaRPr lang="en-US" sz="2800" b="1" dirty="0"/>
            </a:p>
          </p:txBody>
        </p:sp>
        <p:sp>
          <p:nvSpPr>
            <p:cNvPr id="37" name="Right Arrow 36"/>
            <p:cNvSpPr/>
            <p:nvPr/>
          </p:nvSpPr>
          <p:spPr>
            <a:xfrm>
              <a:off x="2198504" y="3279913"/>
              <a:ext cx="294085" cy="15902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ight Arrow 37"/>
            <p:cNvSpPr/>
            <p:nvPr/>
          </p:nvSpPr>
          <p:spPr>
            <a:xfrm>
              <a:off x="3958904" y="3279913"/>
              <a:ext cx="294085" cy="15902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ight Arrow 38"/>
            <p:cNvSpPr/>
            <p:nvPr/>
          </p:nvSpPr>
          <p:spPr>
            <a:xfrm>
              <a:off x="6344694" y="3282190"/>
              <a:ext cx="294085" cy="15902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ight Arrow 39"/>
            <p:cNvSpPr/>
            <p:nvPr/>
          </p:nvSpPr>
          <p:spPr>
            <a:xfrm>
              <a:off x="9103018" y="3279913"/>
              <a:ext cx="294085" cy="15902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ight Arrow 40"/>
            <p:cNvSpPr/>
            <p:nvPr/>
          </p:nvSpPr>
          <p:spPr>
            <a:xfrm>
              <a:off x="11340495" y="3282068"/>
              <a:ext cx="294085" cy="15902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2539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Results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537" y="6154315"/>
            <a:ext cx="2864782" cy="448536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362518" y="1771333"/>
            <a:ext cx="4252422" cy="3493539"/>
            <a:chOff x="4632960" y="2325369"/>
            <a:chExt cx="4252422" cy="3493539"/>
          </a:xfrm>
        </p:grpSpPr>
        <p:graphicFrame>
          <p:nvGraphicFramePr>
            <p:cNvPr id="5" name="Chart 4"/>
            <p:cNvGraphicFramePr/>
            <p:nvPr>
              <p:extLst>
                <p:ext uri="{D42A27DB-BD31-4B8C-83A1-F6EECF244321}">
                  <p14:modId xmlns:p14="http://schemas.microsoft.com/office/powerpoint/2010/main" val="533648340"/>
                </p:ext>
              </p:extLst>
            </p:nvPr>
          </p:nvGraphicFramePr>
          <p:xfrm>
            <a:off x="4632960" y="2325369"/>
            <a:ext cx="4252422" cy="349353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6238549" y="2761920"/>
              <a:ext cx="356214" cy="3879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#</a:t>
              </a:r>
              <a:endPara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7043796" y="3517468"/>
              <a:ext cx="550932" cy="40503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#@</a:t>
              </a:r>
              <a:endPara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7413657" y="3719984"/>
              <a:ext cx="550932" cy="40503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#@</a:t>
              </a:r>
              <a:endPara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289397" y="5264872"/>
            <a:ext cx="4325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 </a:t>
            </a:r>
            <a:r>
              <a:rPr lang="en-US" sz="1600" dirty="0"/>
              <a:t>Aggregate morphine and midazolam bolus doses</a:t>
            </a:r>
            <a:r>
              <a:rPr lang="en-US" sz="1600" dirty="0" smtClean="0"/>
              <a:t>.</a:t>
            </a:r>
            <a:endParaRPr lang="en-US" sz="1600" dirty="0"/>
          </a:p>
          <a:p>
            <a:r>
              <a:rPr lang="en-US" sz="1600" dirty="0"/>
              <a:t># = different from 2016.  @= different from 2017. </a:t>
            </a: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415795840"/>
              </p:ext>
            </p:extLst>
          </p:nvPr>
        </p:nvGraphicFramePr>
        <p:xfrm>
          <a:off x="6235354" y="1728576"/>
          <a:ext cx="4127846" cy="353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8128023" y="2411487"/>
            <a:ext cx="342508" cy="39508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endParaRPr lang="en-US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8502131" y="3073863"/>
            <a:ext cx="342508" cy="39508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9326100" y="3065296"/>
            <a:ext cx="529734" cy="41248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#@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9701300" y="3175898"/>
            <a:ext cx="342508" cy="39508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62602" y="5243367"/>
            <a:ext cx="427905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Morphine </a:t>
            </a:r>
            <a:r>
              <a:rPr lang="en-US" sz="1600" dirty="0"/>
              <a:t>and midazolam doses per patient.</a:t>
            </a:r>
          </a:p>
          <a:p>
            <a:r>
              <a:rPr lang="en-US" sz="1600" dirty="0" smtClean="0"/>
              <a:t># </a:t>
            </a:r>
            <a:r>
              <a:rPr lang="en-US" sz="1600" dirty="0"/>
              <a:t>= different from 2016.  @= different from 2017.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16844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537" y="6154315"/>
            <a:ext cx="2864782" cy="448536"/>
          </a:xfrm>
          <a:prstGeom prst="rect">
            <a:avLst/>
          </a:prstGeom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06950876"/>
              </p:ext>
            </p:extLst>
          </p:nvPr>
        </p:nvGraphicFramePr>
        <p:xfrm>
          <a:off x="1902833" y="1624098"/>
          <a:ext cx="8488075" cy="3548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Down Arrow 6"/>
          <p:cNvSpPr/>
          <p:nvPr/>
        </p:nvSpPr>
        <p:spPr>
          <a:xfrm>
            <a:off x="3468052" y="2330768"/>
            <a:ext cx="155575" cy="22288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7949536" y="2093638"/>
            <a:ext cx="155575" cy="22288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610472" y="2205081"/>
            <a:ext cx="155575" cy="22288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02833" y="5340174"/>
            <a:ext cx="856433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Total </a:t>
            </a:r>
            <a:r>
              <a:rPr lang="en-US" sz="1600" dirty="0"/>
              <a:t>bolus doses of morphine and midazolam by year and hour of day.  Red arrows indicate peaks in </a:t>
            </a:r>
            <a:endParaRPr lang="en-US" sz="1600" dirty="0" smtClean="0"/>
          </a:p>
          <a:p>
            <a:r>
              <a:rPr lang="en-US" sz="1600" dirty="0" smtClean="0"/>
              <a:t>baseline </a:t>
            </a:r>
            <a:r>
              <a:rPr lang="en-US" sz="1600" dirty="0"/>
              <a:t>(2016) dosing that corresponded to morning x-ray time and nursing changes of shift.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4463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3116"/>
            <a:ext cx="10515600" cy="4351338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 Analysis of </a:t>
            </a:r>
            <a:r>
              <a:rPr lang="en-US" dirty="0" smtClean="0"/>
              <a:t>morphine and midazolam </a:t>
            </a:r>
            <a:r>
              <a:rPr lang="en-US" dirty="0"/>
              <a:t>doses in aggregate over a years’ time </a:t>
            </a:r>
            <a:r>
              <a:rPr lang="en-US" dirty="0" smtClean="0"/>
              <a:t>indicates we are successfully shifting our sedation </a:t>
            </a:r>
            <a:r>
              <a:rPr lang="en-US" dirty="0"/>
              <a:t>culture.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are now working to increase mobility and acute rehabilitation of PICU patients by close collaboration between the </a:t>
            </a:r>
            <a:r>
              <a:rPr lang="en-US" dirty="0" smtClean="0"/>
              <a:t>PICU/CICU </a:t>
            </a:r>
            <a:r>
              <a:rPr lang="en-US" dirty="0"/>
              <a:t>medical teams, Pediatric Therapy teams and families.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537" y="6154315"/>
            <a:ext cx="2864782" cy="44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841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4716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UVA PICU </a:t>
            </a:r>
            <a:r>
              <a:rPr lang="en-US" sz="2400" b="1" dirty="0"/>
              <a:t>Nursing:  </a:t>
            </a:r>
            <a:r>
              <a:rPr lang="en-US" sz="2400" dirty="0"/>
              <a:t>Jennifer Kragie, Megan Fretwell, Rebecca Linares, Angela Smith, Shelby </a:t>
            </a:r>
            <a:r>
              <a:rPr lang="en-US" sz="2400" dirty="0" err="1"/>
              <a:t>Lighton</a:t>
            </a:r>
            <a:r>
              <a:rPr lang="en-US" sz="2400" dirty="0"/>
              <a:t>, Maria Campbell, Holly Nicholson, Kirstin Cooney, Kristen </a:t>
            </a:r>
            <a:r>
              <a:rPr lang="en-US" sz="2400" dirty="0" err="1"/>
              <a:t>Bodin</a:t>
            </a:r>
            <a:r>
              <a:rPr lang="en-US" sz="2400" dirty="0"/>
              <a:t>, Juliana Galloway, Kelly Herring, Margaret </a:t>
            </a:r>
            <a:r>
              <a:rPr lang="en-US" sz="2400" dirty="0" err="1"/>
              <a:t>Spindel</a:t>
            </a:r>
            <a:r>
              <a:rPr lang="en-US" sz="2400" dirty="0"/>
              <a:t>, Cady Waters, Samantha Loya, Amber Dillon</a:t>
            </a:r>
          </a:p>
          <a:p>
            <a:r>
              <a:rPr lang="en-US" sz="2400" b="1" dirty="0" smtClean="0"/>
              <a:t>UVA Pediatric </a:t>
            </a:r>
            <a:r>
              <a:rPr lang="en-US" sz="2400" b="1" dirty="0"/>
              <a:t>Therapies:  </a:t>
            </a:r>
            <a:r>
              <a:rPr lang="en-US" sz="2400" dirty="0"/>
              <a:t>Clare </a:t>
            </a:r>
            <a:r>
              <a:rPr lang="en-US" sz="2400" dirty="0" err="1"/>
              <a:t>Simasek</a:t>
            </a:r>
            <a:r>
              <a:rPr lang="en-US" sz="2400" dirty="0"/>
              <a:t>, Gail </a:t>
            </a:r>
            <a:r>
              <a:rPr lang="en-US" sz="2400" dirty="0" err="1"/>
              <a:t>Foresman</a:t>
            </a:r>
            <a:r>
              <a:rPr lang="en-US" sz="2400" dirty="0"/>
              <a:t>, Victoria Feaster, Caitlin </a:t>
            </a:r>
            <a:r>
              <a:rPr lang="en-US" sz="2400" dirty="0" err="1"/>
              <a:t>Giovannini</a:t>
            </a:r>
            <a:r>
              <a:rPr lang="en-US" sz="2400" dirty="0"/>
              <a:t>, Sage </a:t>
            </a:r>
            <a:r>
              <a:rPr lang="en-US" sz="2400" dirty="0" err="1"/>
              <a:t>Johannessen</a:t>
            </a:r>
            <a:r>
              <a:rPr lang="en-US" sz="2400" dirty="0"/>
              <a:t>, Julie Bach, Erin Martin, Elizabeth Connaughton, Ashley Yost, Kathleen Borowitz, Lori </a:t>
            </a:r>
            <a:r>
              <a:rPr lang="en-US" sz="2400" dirty="0" err="1"/>
              <a:t>Deweese</a:t>
            </a:r>
            <a:endParaRPr lang="en-US" sz="2400" dirty="0"/>
          </a:p>
          <a:p>
            <a:r>
              <a:rPr lang="en-US" sz="2400" b="1" dirty="0" smtClean="0"/>
              <a:t>UVA PICU </a:t>
            </a:r>
            <a:r>
              <a:rPr lang="en-US" sz="2400" b="1" dirty="0"/>
              <a:t>Providers:  </a:t>
            </a:r>
            <a:r>
              <a:rPr lang="en-US" sz="2400" dirty="0"/>
              <a:t>Amelia </a:t>
            </a:r>
            <a:r>
              <a:rPr lang="en-US" sz="2400" dirty="0" err="1"/>
              <a:t>Cesak</a:t>
            </a:r>
            <a:r>
              <a:rPr lang="en-US" sz="2400" dirty="0"/>
              <a:t> CCLS, Katie Friend CCLS, Ryan Sharkey RRT, Kelly Lunsford </a:t>
            </a:r>
            <a:r>
              <a:rPr lang="en-US" sz="2400" dirty="0" err="1"/>
              <a:t>PharmD</a:t>
            </a:r>
            <a:r>
              <a:rPr lang="en-US" sz="2400" dirty="0"/>
              <a:t>, Marcia Buck </a:t>
            </a:r>
            <a:r>
              <a:rPr lang="en-US" sz="2400" dirty="0" err="1"/>
              <a:t>PharmD</a:t>
            </a:r>
            <a:r>
              <a:rPr lang="en-US" sz="2400" dirty="0"/>
              <a:t>,</a:t>
            </a:r>
            <a:r>
              <a:rPr lang="en-US" sz="2400" b="1" i="1" dirty="0"/>
              <a:t> </a:t>
            </a:r>
            <a:r>
              <a:rPr lang="en-US" sz="2400" dirty="0"/>
              <a:t>Nicole Frank PA, </a:t>
            </a:r>
            <a:r>
              <a:rPr lang="en-US" sz="2400" dirty="0" err="1"/>
              <a:t>Lotte</a:t>
            </a:r>
            <a:r>
              <a:rPr lang="en-US" sz="2400" dirty="0"/>
              <a:t> Jones PNP, Naomi Howard PNP, Jeannean Carver MD, Laura Lee MD, Melissa Sacco MD, Michael Spaeder MD, Deborah Frank MD PhD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537" y="6154315"/>
            <a:ext cx="2864782" cy="44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30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726</Words>
  <Application>Microsoft Office PowerPoint</Application>
  <PresentationFormat>Widescreen</PresentationFormat>
  <Paragraphs>91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  Changing Pediatric Intensive Care Unit Culture around Sedation and Mobility </vt:lpstr>
      <vt:lpstr>Background: UVA PICU Up</vt:lpstr>
      <vt:lpstr>Aims: UVA PICU Up Key Activities</vt:lpstr>
      <vt:lpstr>Methods</vt:lpstr>
      <vt:lpstr>PowerPoint Presentation</vt:lpstr>
      <vt:lpstr>Results</vt:lpstr>
      <vt:lpstr>Results</vt:lpstr>
      <vt:lpstr>Conclusions</vt:lpstr>
      <vt:lpstr>Acknowledgements</vt:lpstr>
    </vt:vector>
  </TitlesOfParts>
  <Company>UVA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Pediatric Intensive Care Unit Culture around Sedation and Mobility</dc:title>
  <dc:creator>Frank, Deborah U *HS</dc:creator>
  <cp:lastModifiedBy>Frank, Deborah U *HS</cp:lastModifiedBy>
  <cp:revision>8</cp:revision>
  <dcterms:created xsi:type="dcterms:W3CDTF">2020-11-10T21:54:41Z</dcterms:created>
  <dcterms:modified xsi:type="dcterms:W3CDTF">2020-11-10T23:10:26Z</dcterms:modified>
</cp:coreProperties>
</file>