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2"/>
  </p:notesMasterIdLst>
  <p:sldIdLst>
    <p:sldId id="257" r:id="rId3"/>
    <p:sldId id="273" r:id="rId4"/>
    <p:sldId id="280" r:id="rId5"/>
    <p:sldId id="281" r:id="rId6"/>
    <p:sldId id="282" r:id="rId7"/>
    <p:sldId id="283" r:id="rId8"/>
    <p:sldId id="284" r:id="rId9"/>
    <p:sldId id="286" r:id="rId10"/>
    <p:sldId id="287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>
      <p:cViewPr varScale="1">
        <p:scale>
          <a:sx n="109" d="100"/>
          <a:sy n="109" d="100"/>
        </p:scale>
        <p:origin x="6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84740-5337-0342-9BB5-943F236B772F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E0243-2159-5849-84B5-DA071E55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729C-4816-2147-AB5A-E44BD4C69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729C-4816-2147-AB5A-E44BD4C69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1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729C-4816-2147-AB5A-E44BD4C69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4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729C-4816-2147-AB5A-E44BD4C69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3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729C-4816-2147-AB5A-E44BD4C69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729C-4816-2147-AB5A-E44BD4C69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729C-4816-2147-AB5A-E44BD4C69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3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729C-4816-2147-AB5A-E44BD4C69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4CCF-5B88-F545-A55D-2294FB05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8F8C2-4A99-B645-94C8-52E8438B6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4BF88-B498-4C4E-8797-C0C4A5F67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0E910-99EC-444F-B1F3-A744B25D8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AB57-CCF0-E247-8E3C-575EE3AEE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390EE-36C2-E14A-AD40-683104D8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99CAE-DA6F-5B4B-9BCC-543F5283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672FE-1B42-744A-A8F6-C3E2C357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B249-A2E7-4642-9170-D8FC138A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90CE7-9B91-1E41-9B0C-88D0FB4F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33D1-F161-FD4E-AB65-7A8C060E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A9294-6CDF-0B45-AA97-3D0B6EA0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E10EE-7EA0-0F4A-8DEE-2A9496D2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CF2DC-19CA-7644-B7B9-4C7299A9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C4AD2-AC38-C641-8ADF-7A8F458D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D418-9A1B-0C41-BC6B-2E385E0A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459E-E378-1A44-9CB3-C48642194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82A48-F87E-5B43-B91E-3B3116118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261EE-C376-9D41-8A5F-515B4713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6EFEA-B970-8C44-8572-D2D111E5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15B7B-5D9B-1441-BB56-36AE837C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C854-6144-7D46-92DE-839180C3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3B530-E28A-674F-84D0-DAF8E9A0E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86216-9E8C-CE49-89A3-62E7924B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5546C-9FCB-DB43-BDBA-7C782148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810EB-6F1A-FC48-98B8-6BCA9553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D2576-374F-9740-849F-0A10AB7D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4B7B-3190-7844-B9C2-C4DBA42C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41668-920B-E942-8686-BDB882C1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41842-A249-7347-91A1-EB334C70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9B7B7-C060-D447-92A4-8FB80EC5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65B9-A84E-F84A-9C43-411FCAB8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3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DA49D-CC27-1D43-96D5-12640472B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769C1-F731-4348-8316-C9793EED4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E2441-D970-3343-8252-38AC3381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CCE04-E0A5-D54E-9001-14EEE907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E7C65-8725-3B49-AAF7-5FE3B5C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E909-84C2-DD42-AADC-04D7BB103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76A56-FC62-664D-A3D6-592CE2A41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52B52-6A5D-9F46-92CC-EC0ADF06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C8E5-A916-A448-A419-30045CB6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90B1-5E84-B543-93ED-68265902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2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F528-B08C-C440-9007-226116BD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6527-12B3-D342-B4BB-65FC3CBD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88F99-92BA-FF47-95AF-D65BCE6D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5D320-13CC-B04C-AED8-10ADA967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E843-3733-D343-A48B-4AF357E1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0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08BE-FA72-D949-8EE5-F3B95D6F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005D5-4BC2-5146-9282-2D80FA65A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C9A8-6209-EF45-9144-8381DB60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ED0D-A770-CD49-9EC7-760F298B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8668-FC28-944C-938C-692E1466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A509-3C88-444E-BE52-494D46A0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22DA-6ABE-C744-B273-4D4D87BC1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98777-7087-1543-9434-24EF647D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AC639-F525-AD4B-8420-8D9F3B18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D94D6-66A8-1445-B2F8-C91F80A8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ED0E9-4854-C94F-AEE9-1366C930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976475" y="6163741"/>
            <a:ext cx="41910" cy="18415"/>
          </a:xfrm>
          <a:custGeom>
            <a:avLst/>
            <a:gdLst/>
            <a:ahLst/>
            <a:cxnLst/>
            <a:rect l="l" t="t" r="r" b="b"/>
            <a:pathLst>
              <a:path w="41909" h="18414">
                <a:moveTo>
                  <a:pt x="41363" y="0"/>
                </a:moveTo>
                <a:lnTo>
                  <a:pt x="20739" y="9296"/>
                </a:lnTo>
                <a:lnTo>
                  <a:pt x="10464" y="14058"/>
                </a:lnTo>
                <a:lnTo>
                  <a:pt x="0" y="18351"/>
                </a:lnTo>
                <a:lnTo>
                  <a:pt x="9321" y="14985"/>
                </a:lnTo>
                <a:lnTo>
                  <a:pt x="18491" y="11150"/>
                </a:lnTo>
                <a:lnTo>
                  <a:pt x="36868" y="3695"/>
                </a:lnTo>
                <a:lnTo>
                  <a:pt x="41363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736733" y="6191930"/>
            <a:ext cx="180340" cy="45720"/>
          </a:xfrm>
          <a:custGeom>
            <a:avLst/>
            <a:gdLst/>
            <a:ahLst/>
            <a:cxnLst/>
            <a:rect l="l" t="t" r="r" b="b"/>
            <a:pathLst>
              <a:path w="180340" h="45720">
                <a:moveTo>
                  <a:pt x="179997" y="0"/>
                </a:moveTo>
                <a:lnTo>
                  <a:pt x="128341" y="14786"/>
                </a:lnTo>
                <a:lnTo>
                  <a:pt x="88072" y="25689"/>
                </a:lnTo>
                <a:lnTo>
                  <a:pt x="49539" y="35273"/>
                </a:lnTo>
                <a:lnTo>
                  <a:pt x="5592" y="44198"/>
                </a:lnTo>
                <a:lnTo>
                  <a:pt x="0" y="45034"/>
                </a:lnTo>
                <a:lnTo>
                  <a:pt x="8878" y="45260"/>
                </a:lnTo>
                <a:lnTo>
                  <a:pt x="60877" y="35755"/>
                </a:lnTo>
                <a:lnTo>
                  <a:pt x="113679" y="21623"/>
                </a:lnTo>
                <a:lnTo>
                  <a:pt x="125593" y="18613"/>
                </a:lnTo>
                <a:lnTo>
                  <a:pt x="136933" y="15896"/>
                </a:lnTo>
                <a:lnTo>
                  <a:pt x="147670" y="13514"/>
                </a:lnTo>
                <a:lnTo>
                  <a:pt x="159626" y="12738"/>
                </a:lnTo>
                <a:lnTo>
                  <a:pt x="179997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579593" y="6239268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4">
                <a:moveTo>
                  <a:pt x="35658" y="0"/>
                </a:moveTo>
                <a:lnTo>
                  <a:pt x="32648" y="76"/>
                </a:lnTo>
                <a:lnTo>
                  <a:pt x="22959" y="1696"/>
                </a:lnTo>
                <a:lnTo>
                  <a:pt x="9014" y="3751"/>
                </a:lnTo>
                <a:lnTo>
                  <a:pt x="4009" y="4381"/>
                </a:lnTo>
                <a:lnTo>
                  <a:pt x="5566" y="5113"/>
                </a:lnTo>
                <a:lnTo>
                  <a:pt x="4814" y="5970"/>
                </a:lnTo>
                <a:lnTo>
                  <a:pt x="2882" y="6787"/>
                </a:lnTo>
                <a:lnTo>
                  <a:pt x="901" y="7401"/>
                </a:lnTo>
                <a:lnTo>
                  <a:pt x="0" y="7649"/>
                </a:lnTo>
                <a:lnTo>
                  <a:pt x="5954" y="6389"/>
                </a:lnTo>
                <a:lnTo>
                  <a:pt x="29840" y="1679"/>
                </a:lnTo>
                <a:lnTo>
                  <a:pt x="35658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607768" y="6237183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1976" y="0"/>
                </a:moveTo>
                <a:lnTo>
                  <a:pt x="7667" y="392"/>
                </a:lnTo>
                <a:lnTo>
                  <a:pt x="3054" y="1004"/>
                </a:lnTo>
                <a:lnTo>
                  <a:pt x="0" y="1633"/>
                </a:lnTo>
                <a:lnTo>
                  <a:pt x="364" y="2077"/>
                </a:lnTo>
                <a:lnTo>
                  <a:pt x="4471" y="2162"/>
                </a:lnTo>
                <a:lnTo>
                  <a:pt x="12239" y="682"/>
                </a:lnTo>
                <a:lnTo>
                  <a:pt x="14120" y="29"/>
                </a:lnTo>
                <a:lnTo>
                  <a:pt x="11976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455749" y="6252590"/>
            <a:ext cx="59055" cy="8255"/>
          </a:xfrm>
          <a:custGeom>
            <a:avLst/>
            <a:gdLst/>
            <a:ahLst/>
            <a:cxnLst/>
            <a:rect l="l" t="t" r="r" b="b"/>
            <a:pathLst>
              <a:path w="59054" h="8254">
                <a:moveTo>
                  <a:pt x="25293" y="664"/>
                </a:moveTo>
                <a:lnTo>
                  <a:pt x="9204" y="3515"/>
                </a:lnTo>
                <a:lnTo>
                  <a:pt x="1151" y="5517"/>
                </a:lnTo>
                <a:lnTo>
                  <a:pt x="0" y="6835"/>
                </a:lnTo>
                <a:lnTo>
                  <a:pt x="4617" y="7635"/>
                </a:lnTo>
                <a:lnTo>
                  <a:pt x="13870" y="8084"/>
                </a:lnTo>
                <a:lnTo>
                  <a:pt x="19642" y="8223"/>
                </a:lnTo>
                <a:lnTo>
                  <a:pt x="53462" y="1118"/>
                </a:lnTo>
                <a:lnTo>
                  <a:pt x="28059" y="1118"/>
                </a:lnTo>
                <a:lnTo>
                  <a:pt x="25293" y="664"/>
                </a:lnTo>
                <a:close/>
              </a:path>
              <a:path w="59054" h="8254">
                <a:moveTo>
                  <a:pt x="49624" y="0"/>
                </a:moveTo>
                <a:lnTo>
                  <a:pt x="28059" y="1118"/>
                </a:lnTo>
                <a:lnTo>
                  <a:pt x="53462" y="1118"/>
                </a:lnTo>
                <a:lnTo>
                  <a:pt x="58453" y="70"/>
                </a:lnTo>
                <a:lnTo>
                  <a:pt x="49624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438929" y="6267851"/>
            <a:ext cx="20320" cy="4445"/>
          </a:xfrm>
          <a:custGeom>
            <a:avLst/>
            <a:gdLst/>
            <a:ahLst/>
            <a:cxnLst/>
            <a:rect l="l" t="t" r="r" b="b"/>
            <a:pathLst>
              <a:path w="20320" h="4445">
                <a:moveTo>
                  <a:pt x="16586" y="0"/>
                </a:moveTo>
                <a:lnTo>
                  <a:pt x="11137" y="253"/>
                </a:lnTo>
                <a:lnTo>
                  <a:pt x="0" y="4038"/>
                </a:lnTo>
                <a:lnTo>
                  <a:pt x="20243" y="368"/>
                </a:lnTo>
                <a:lnTo>
                  <a:pt x="16586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59171" y="6259897"/>
            <a:ext cx="43180" cy="12065"/>
          </a:xfrm>
          <a:custGeom>
            <a:avLst/>
            <a:gdLst/>
            <a:ahLst/>
            <a:cxnLst/>
            <a:rect l="l" t="t" r="r" b="b"/>
            <a:pathLst>
              <a:path w="43179" h="12064">
                <a:moveTo>
                  <a:pt x="42786" y="0"/>
                </a:moveTo>
                <a:lnTo>
                  <a:pt x="0" y="8318"/>
                </a:lnTo>
                <a:lnTo>
                  <a:pt x="5854" y="9042"/>
                </a:lnTo>
                <a:lnTo>
                  <a:pt x="6832" y="11887"/>
                </a:lnTo>
                <a:lnTo>
                  <a:pt x="19685" y="4775"/>
                </a:lnTo>
                <a:lnTo>
                  <a:pt x="24474" y="4775"/>
                </a:lnTo>
                <a:lnTo>
                  <a:pt x="33417" y="2343"/>
                </a:lnTo>
                <a:lnTo>
                  <a:pt x="42786" y="0"/>
                </a:lnTo>
                <a:close/>
              </a:path>
              <a:path w="43179" h="12064">
                <a:moveTo>
                  <a:pt x="24474" y="4775"/>
                </a:moveTo>
                <a:lnTo>
                  <a:pt x="19685" y="4775"/>
                </a:lnTo>
                <a:lnTo>
                  <a:pt x="21283" y="5643"/>
                </a:lnTo>
                <a:lnTo>
                  <a:pt x="24474" y="4775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526551" y="6251025"/>
            <a:ext cx="45720" cy="11430"/>
          </a:xfrm>
          <a:custGeom>
            <a:avLst/>
            <a:gdLst/>
            <a:ahLst/>
            <a:cxnLst/>
            <a:rect l="l" t="t" r="r" b="b"/>
            <a:pathLst>
              <a:path w="45720" h="11429">
                <a:moveTo>
                  <a:pt x="45439" y="5630"/>
                </a:moveTo>
                <a:lnTo>
                  <a:pt x="25905" y="5630"/>
                </a:lnTo>
                <a:lnTo>
                  <a:pt x="30360" y="5785"/>
                </a:lnTo>
                <a:lnTo>
                  <a:pt x="30693" y="6629"/>
                </a:lnTo>
                <a:lnTo>
                  <a:pt x="25685" y="8382"/>
                </a:lnTo>
                <a:lnTo>
                  <a:pt x="14119" y="11266"/>
                </a:lnTo>
                <a:lnTo>
                  <a:pt x="29657" y="8655"/>
                </a:lnTo>
                <a:lnTo>
                  <a:pt x="42132" y="6331"/>
                </a:lnTo>
                <a:lnTo>
                  <a:pt x="45439" y="5630"/>
                </a:lnTo>
                <a:close/>
              </a:path>
              <a:path w="45720" h="11429">
                <a:moveTo>
                  <a:pt x="56234" y="0"/>
                </a:moveTo>
                <a:lnTo>
                  <a:pt x="12479" y="5119"/>
                </a:lnTo>
                <a:lnTo>
                  <a:pt x="0" y="7085"/>
                </a:lnTo>
                <a:lnTo>
                  <a:pt x="18548" y="5942"/>
                </a:lnTo>
                <a:lnTo>
                  <a:pt x="25905" y="5630"/>
                </a:lnTo>
                <a:lnTo>
                  <a:pt x="45439" y="5630"/>
                </a:lnTo>
                <a:lnTo>
                  <a:pt x="51607" y="4322"/>
                </a:lnTo>
                <a:lnTo>
                  <a:pt x="58147" y="2656"/>
                </a:lnTo>
                <a:lnTo>
                  <a:pt x="61815" y="1363"/>
                </a:lnTo>
                <a:lnTo>
                  <a:pt x="62677" y="470"/>
                </a:lnTo>
                <a:lnTo>
                  <a:pt x="60795" y="6"/>
                </a:lnTo>
                <a:lnTo>
                  <a:pt x="56234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724171" y="6237503"/>
            <a:ext cx="54610" cy="11430"/>
          </a:xfrm>
          <a:custGeom>
            <a:avLst/>
            <a:gdLst/>
            <a:ahLst/>
            <a:cxnLst/>
            <a:rect l="l" t="t" r="r" b="b"/>
            <a:pathLst>
              <a:path w="54609" h="11429">
                <a:moveTo>
                  <a:pt x="54419" y="0"/>
                </a:moveTo>
                <a:lnTo>
                  <a:pt x="43058" y="2696"/>
                </a:lnTo>
                <a:lnTo>
                  <a:pt x="12391" y="8030"/>
                </a:lnTo>
                <a:lnTo>
                  <a:pt x="2000" y="10208"/>
                </a:lnTo>
                <a:lnTo>
                  <a:pt x="0" y="11417"/>
                </a:lnTo>
                <a:lnTo>
                  <a:pt x="7493" y="10820"/>
                </a:lnTo>
                <a:lnTo>
                  <a:pt x="29768" y="8191"/>
                </a:lnTo>
                <a:lnTo>
                  <a:pt x="54419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6350" y="5256494"/>
            <a:ext cx="11332542" cy="1313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422552" y="6267000"/>
            <a:ext cx="81280" cy="17145"/>
          </a:xfrm>
          <a:custGeom>
            <a:avLst/>
            <a:gdLst/>
            <a:ahLst/>
            <a:cxnLst/>
            <a:rect l="l" t="t" r="r" b="b"/>
            <a:pathLst>
              <a:path w="81279" h="17145">
                <a:moveTo>
                  <a:pt x="81112" y="0"/>
                </a:moveTo>
                <a:lnTo>
                  <a:pt x="45499" y="7564"/>
                </a:lnTo>
                <a:lnTo>
                  <a:pt x="0" y="16663"/>
                </a:lnTo>
                <a:lnTo>
                  <a:pt x="10498" y="15666"/>
                </a:lnTo>
                <a:lnTo>
                  <a:pt x="16279" y="14497"/>
                </a:lnTo>
                <a:lnTo>
                  <a:pt x="30539" y="11472"/>
                </a:lnTo>
                <a:lnTo>
                  <a:pt x="81112" y="0"/>
                </a:lnTo>
                <a:close/>
              </a:path>
            </a:pathLst>
          </a:custGeom>
          <a:solidFill>
            <a:srgbClr val="C2344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977239" y="6373186"/>
            <a:ext cx="41275" cy="19685"/>
          </a:xfrm>
          <a:custGeom>
            <a:avLst/>
            <a:gdLst/>
            <a:ahLst/>
            <a:cxnLst/>
            <a:rect l="l" t="t" r="r" b="b"/>
            <a:pathLst>
              <a:path w="41275" h="19685">
                <a:moveTo>
                  <a:pt x="40957" y="0"/>
                </a:moveTo>
                <a:lnTo>
                  <a:pt x="0" y="19481"/>
                </a:lnTo>
                <a:lnTo>
                  <a:pt x="36575" y="3937"/>
                </a:lnTo>
                <a:lnTo>
                  <a:pt x="40957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738074" y="6402731"/>
            <a:ext cx="179705" cy="48260"/>
          </a:xfrm>
          <a:custGeom>
            <a:avLst/>
            <a:gdLst/>
            <a:ahLst/>
            <a:cxnLst/>
            <a:rect l="l" t="t" r="r" b="b"/>
            <a:pathLst>
              <a:path w="179704" h="48260">
                <a:moveTo>
                  <a:pt x="179362" y="0"/>
                </a:moveTo>
                <a:lnTo>
                  <a:pt x="87887" y="27251"/>
                </a:lnTo>
                <a:lnTo>
                  <a:pt x="49527" y="37537"/>
                </a:lnTo>
                <a:lnTo>
                  <a:pt x="5650" y="46916"/>
                </a:lnTo>
                <a:lnTo>
                  <a:pt x="0" y="47751"/>
                </a:lnTo>
                <a:lnTo>
                  <a:pt x="7787" y="48146"/>
                </a:lnTo>
                <a:lnTo>
                  <a:pt x="51983" y="40317"/>
                </a:lnTo>
                <a:lnTo>
                  <a:pt x="120599" y="21128"/>
                </a:lnTo>
                <a:lnTo>
                  <a:pt x="133975" y="17606"/>
                </a:lnTo>
                <a:lnTo>
                  <a:pt x="146738" y="14555"/>
                </a:lnTo>
                <a:lnTo>
                  <a:pt x="159372" y="13715"/>
                </a:lnTo>
                <a:lnTo>
                  <a:pt x="169405" y="6934"/>
                </a:lnTo>
                <a:lnTo>
                  <a:pt x="174434" y="3606"/>
                </a:lnTo>
                <a:lnTo>
                  <a:pt x="179362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1580790" y="6452742"/>
            <a:ext cx="35560" cy="8255"/>
          </a:xfrm>
          <a:custGeom>
            <a:avLst/>
            <a:gdLst/>
            <a:ahLst/>
            <a:cxnLst/>
            <a:rect l="l" t="t" r="r" b="b"/>
            <a:pathLst>
              <a:path w="35559" h="8254">
                <a:moveTo>
                  <a:pt x="32516" y="0"/>
                </a:moveTo>
                <a:lnTo>
                  <a:pt x="22943" y="1656"/>
                </a:lnTo>
                <a:lnTo>
                  <a:pt x="3928" y="4660"/>
                </a:lnTo>
                <a:lnTo>
                  <a:pt x="5508" y="5480"/>
                </a:lnTo>
                <a:lnTo>
                  <a:pt x="4780" y="6419"/>
                </a:lnTo>
                <a:lnTo>
                  <a:pt x="2869" y="7303"/>
                </a:lnTo>
                <a:lnTo>
                  <a:pt x="901" y="7961"/>
                </a:lnTo>
                <a:lnTo>
                  <a:pt x="0" y="8219"/>
                </a:lnTo>
                <a:lnTo>
                  <a:pt x="1291" y="7905"/>
                </a:lnTo>
                <a:lnTo>
                  <a:pt x="5899" y="6846"/>
                </a:lnTo>
                <a:lnTo>
                  <a:pt x="29569" y="1803"/>
                </a:lnTo>
                <a:lnTo>
                  <a:pt x="35538" y="50"/>
                </a:lnTo>
                <a:lnTo>
                  <a:pt x="32516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608810" y="6450443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1967" y="0"/>
                </a:moveTo>
                <a:lnTo>
                  <a:pt x="7658" y="394"/>
                </a:lnTo>
                <a:lnTo>
                  <a:pt x="3049" y="1024"/>
                </a:lnTo>
                <a:lnTo>
                  <a:pt x="0" y="1686"/>
                </a:lnTo>
                <a:lnTo>
                  <a:pt x="370" y="2173"/>
                </a:lnTo>
                <a:lnTo>
                  <a:pt x="4496" y="2297"/>
                </a:lnTo>
                <a:lnTo>
                  <a:pt x="12246" y="745"/>
                </a:lnTo>
                <a:lnTo>
                  <a:pt x="14116" y="48"/>
                </a:lnTo>
                <a:lnTo>
                  <a:pt x="11967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457016" y="6467066"/>
            <a:ext cx="58419" cy="8890"/>
          </a:xfrm>
          <a:custGeom>
            <a:avLst/>
            <a:gdLst/>
            <a:ahLst/>
            <a:cxnLst/>
            <a:rect l="l" t="t" r="r" b="b"/>
            <a:pathLst>
              <a:path w="58420" h="8889">
                <a:moveTo>
                  <a:pt x="25227" y="574"/>
                </a:moveTo>
                <a:lnTo>
                  <a:pt x="9183" y="3578"/>
                </a:lnTo>
                <a:lnTo>
                  <a:pt x="1150" y="5708"/>
                </a:lnTo>
                <a:lnTo>
                  <a:pt x="0" y="7136"/>
                </a:lnTo>
                <a:lnTo>
                  <a:pt x="4605" y="8036"/>
                </a:lnTo>
                <a:lnTo>
                  <a:pt x="13841" y="8579"/>
                </a:lnTo>
                <a:lnTo>
                  <a:pt x="19715" y="8768"/>
                </a:lnTo>
                <a:lnTo>
                  <a:pt x="53615" y="1099"/>
                </a:lnTo>
                <a:lnTo>
                  <a:pt x="27990" y="1099"/>
                </a:lnTo>
                <a:lnTo>
                  <a:pt x="25227" y="574"/>
                </a:lnTo>
                <a:close/>
              </a:path>
              <a:path w="58420" h="8889">
                <a:moveTo>
                  <a:pt x="49573" y="0"/>
                </a:moveTo>
                <a:lnTo>
                  <a:pt x="27990" y="1099"/>
                </a:lnTo>
                <a:lnTo>
                  <a:pt x="53615" y="1099"/>
                </a:lnTo>
                <a:lnTo>
                  <a:pt x="58399" y="5"/>
                </a:lnTo>
                <a:lnTo>
                  <a:pt x="49573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440467" y="6483328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20" h="5079">
                <a:moveTo>
                  <a:pt x="16484" y="0"/>
                </a:moveTo>
                <a:lnTo>
                  <a:pt x="11061" y="393"/>
                </a:lnTo>
                <a:lnTo>
                  <a:pt x="0" y="4635"/>
                </a:lnTo>
                <a:lnTo>
                  <a:pt x="20167" y="469"/>
                </a:lnTo>
                <a:lnTo>
                  <a:pt x="16484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460637" y="6475003"/>
            <a:ext cx="43180" cy="12700"/>
          </a:xfrm>
          <a:custGeom>
            <a:avLst/>
            <a:gdLst/>
            <a:ahLst/>
            <a:cxnLst/>
            <a:rect l="l" t="t" r="r" b="b"/>
            <a:pathLst>
              <a:path w="43179" h="12700">
                <a:moveTo>
                  <a:pt x="42710" y="0"/>
                </a:moveTo>
                <a:lnTo>
                  <a:pt x="0" y="8788"/>
                </a:lnTo>
                <a:lnTo>
                  <a:pt x="5892" y="9613"/>
                </a:lnTo>
                <a:lnTo>
                  <a:pt x="6921" y="12699"/>
                </a:lnTo>
                <a:lnTo>
                  <a:pt x="19659" y="5041"/>
                </a:lnTo>
                <a:lnTo>
                  <a:pt x="24594" y="5041"/>
                </a:lnTo>
                <a:lnTo>
                  <a:pt x="33210" y="2539"/>
                </a:lnTo>
                <a:lnTo>
                  <a:pt x="42710" y="0"/>
                </a:lnTo>
                <a:close/>
              </a:path>
              <a:path w="43179" h="12700">
                <a:moveTo>
                  <a:pt x="24594" y="5041"/>
                </a:moveTo>
                <a:lnTo>
                  <a:pt x="19659" y="5041"/>
                </a:lnTo>
                <a:lnTo>
                  <a:pt x="21244" y="6015"/>
                </a:lnTo>
                <a:lnTo>
                  <a:pt x="24594" y="5041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527904" y="6465619"/>
            <a:ext cx="46355" cy="12065"/>
          </a:xfrm>
          <a:custGeom>
            <a:avLst/>
            <a:gdLst/>
            <a:ahLst/>
            <a:cxnLst/>
            <a:rect l="l" t="t" r="r" b="b"/>
            <a:pathLst>
              <a:path w="46354" h="12064">
                <a:moveTo>
                  <a:pt x="45926" y="5852"/>
                </a:moveTo>
                <a:lnTo>
                  <a:pt x="25935" y="5852"/>
                </a:lnTo>
                <a:lnTo>
                  <a:pt x="30407" y="6049"/>
                </a:lnTo>
                <a:lnTo>
                  <a:pt x="30764" y="6967"/>
                </a:lnTo>
                <a:lnTo>
                  <a:pt x="25791" y="8837"/>
                </a:lnTo>
                <a:lnTo>
                  <a:pt x="14270" y="11893"/>
                </a:lnTo>
                <a:lnTo>
                  <a:pt x="35497" y="8132"/>
                </a:lnTo>
                <a:lnTo>
                  <a:pt x="45926" y="5852"/>
                </a:lnTo>
                <a:close/>
              </a:path>
              <a:path w="46354" h="12064">
                <a:moveTo>
                  <a:pt x="58112" y="0"/>
                </a:moveTo>
                <a:lnTo>
                  <a:pt x="49559" y="412"/>
                </a:lnTo>
                <a:lnTo>
                  <a:pt x="36819" y="1748"/>
                </a:lnTo>
                <a:lnTo>
                  <a:pt x="20022" y="4055"/>
                </a:lnTo>
                <a:lnTo>
                  <a:pt x="0" y="7263"/>
                </a:lnTo>
                <a:lnTo>
                  <a:pt x="18566" y="6143"/>
                </a:lnTo>
                <a:lnTo>
                  <a:pt x="25935" y="5852"/>
                </a:lnTo>
                <a:lnTo>
                  <a:pt x="45926" y="5852"/>
                </a:lnTo>
                <a:lnTo>
                  <a:pt x="50535" y="4844"/>
                </a:lnTo>
                <a:lnTo>
                  <a:pt x="59460" y="2223"/>
                </a:lnTo>
                <a:lnTo>
                  <a:pt x="62349" y="464"/>
                </a:lnTo>
                <a:lnTo>
                  <a:pt x="58112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725870" y="6451439"/>
            <a:ext cx="54610" cy="12700"/>
          </a:xfrm>
          <a:custGeom>
            <a:avLst/>
            <a:gdLst/>
            <a:ahLst/>
            <a:cxnLst/>
            <a:rect l="l" t="t" r="r" b="b"/>
            <a:pathLst>
              <a:path w="54609" h="12700">
                <a:moveTo>
                  <a:pt x="54305" y="0"/>
                </a:moveTo>
                <a:lnTo>
                  <a:pt x="43037" y="2803"/>
                </a:lnTo>
                <a:lnTo>
                  <a:pt x="12511" y="8329"/>
                </a:lnTo>
                <a:lnTo>
                  <a:pt x="2079" y="10677"/>
                </a:lnTo>
                <a:lnTo>
                  <a:pt x="0" y="12115"/>
                </a:lnTo>
                <a:lnTo>
                  <a:pt x="29781" y="8674"/>
                </a:lnTo>
                <a:lnTo>
                  <a:pt x="54305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424352" y="6482716"/>
            <a:ext cx="81280" cy="18415"/>
          </a:xfrm>
          <a:custGeom>
            <a:avLst/>
            <a:gdLst/>
            <a:ahLst/>
            <a:cxnLst/>
            <a:rect l="l" t="t" r="r" b="b"/>
            <a:pathLst>
              <a:path w="81279" h="18414">
                <a:moveTo>
                  <a:pt x="80881" y="0"/>
                </a:moveTo>
                <a:lnTo>
                  <a:pt x="25807" y="12437"/>
                </a:lnTo>
                <a:lnTo>
                  <a:pt x="0" y="18001"/>
                </a:lnTo>
                <a:lnTo>
                  <a:pt x="10447" y="16979"/>
                </a:lnTo>
                <a:lnTo>
                  <a:pt x="80881" y="0"/>
                </a:lnTo>
                <a:close/>
              </a:path>
            </a:pathLst>
          </a:custGeom>
          <a:solidFill>
            <a:srgbClr val="4885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F4F4AB87-86B1-4046-9B73-4EAFCDD91E86}"/>
              </a:ext>
            </a:extLst>
          </p:cNvPr>
          <p:cNvSpPr txBox="1"/>
          <p:nvPr userDrawn="1"/>
        </p:nvSpPr>
        <p:spPr>
          <a:xfrm>
            <a:off x="909934" y="5790864"/>
            <a:ext cx="251079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45"/>
              </a:lnSpc>
            </a:pPr>
            <a:r>
              <a:rPr sz="2250" b="1" spc="-35" dirty="0">
                <a:solidFill>
                  <a:srgbClr val="C2344F"/>
                </a:solidFill>
                <a:latin typeface="Tahoma"/>
                <a:cs typeface="Tahoma"/>
              </a:rPr>
              <a:t>Th</a:t>
            </a:r>
            <a:r>
              <a:rPr sz="2250" b="1" spc="-95" dirty="0">
                <a:solidFill>
                  <a:srgbClr val="C2344F"/>
                </a:solidFill>
                <a:latin typeface="Tahoma"/>
                <a:cs typeface="Tahoma"/>
              </a:rPr>
              <a:t>e</a:t>
            </a:r>
            <a:r>
              <a:rPr sz="2250" b="1" spc="140" dirty="0">
                <a:solidFill>
                  <a:srgbClr val="C2344F"/>
                </a:solidFill>
                <a:latin typeface="Tahoma"/>
                <a:cs typeface="Tahoma"/>
              </a:rPr>
              <a:t> </a:t>
            </a:r>
            <a:r>
              <a:rPr sz="2250" b="1" spc="-5" dirty="0">
                <a:solidFill>
                  <a:srgbClr val="C2344F"/>
                </a:solidFill>
                <a:latin typeface="Tahoma"/>
                <a:cs typeface="Tahoma"/>
              </a:rPr>
              <a:t>Hear</a:t>
            </a:r>
            <a:r>
              <a:rPr sz="2250" b="1" spc="-50" dirty="0">
                <a:solidFill>
                  <a:srgbClr val="C2344F"/>
                </a:solidFill>
                <a:latin typeface="Tahoma"/>
                <a:cs typeface="Tahoma"/>
              </a:rPr>
              <a:t>t</a:t>
            </a:r>
            <a:r>
              <a:rPr sz="2250" b="1" spc="140" dirty="0">
                <a:solidFill>
                  <a:srgbClr val="C2344F"/>
                </a:solidFill>
                <a:latin typeface="Tahoma"/>
                <a:cs typeface="Tahoma"/>
              </a:rPr>
              <a:t> </a:t>
            </a:r>
            <a:r>
              <a:rPr sz="2250" b="1" spc="5" dirty="0">
                <a:solidFill>
                  <a:srgbClr val="C2344F"/>
                </a:solidFill>
                <a:latin typeface="Tahoma"/>
                <a:cs typeface="Tahoma"/>
              </a:rPr>
              <a:t>Center</a:t>
            </a:r>
            <a:endParaRPr sz="2250" dirty="0">
              <a:latin typeface="Tahoma"/>
              <a:cs typeface="Tahoma"/>
            </a:endParaRPr>
          </a:p>
          <a:p>
            <a:pPr algn="ctr">
              <a:lnSpc>
                <a:spcPts val="1325"/>
              </a:lnSpc>
            </a:pPr>
            <a:r>
              <a:rPr sz="1150" spc="5" dirty="0">
                <a:solidFill>
                  <a:srgbClr val="6A9BCC"/>
                </a:solidFill>
                <a:latin typeface="Arial"/>
                <a:cs typeface="Arial"/>
              </a:rPr>
              <a:t>At Primary </a:t>
            </a:r>
            <a:r>
              <a:rPr sz="1150" dirty="0">
                <a:solidFill>
                  <a:srgbClr val="6A9BCC"/>
                </a:solidFill>
                <a:latin typeface="Arial"/>
                <a:cs typeface="Arial"/>
              </a:rPr>
              <a:t>Children</a:t>
            </a:r>
            <a:r>
              <a:rPr sz="1150" spc="-25" dirty="0">
                <a:solidFill>
                  <a:srgbClr val="6A9BCC"/>
                </a:solidFill>
                <a:latin typeface="Arial"/>
                <a:cs typeface="Arial"/>
              </a:rPr>
              <a:t>’</a:t>
            </a:r>
            <a:r>
              <a:rPr sz="1150" spc="5" dirty="0">
                <a:solidFill>
                  <a:srgbClr val="6A9BCC"/>
                </a:solidFill>
                <a:latin typeface="Arial"/>
                <a:cs typeface="Arial"/>
              </a:rPr>
              <a:t>s</a:t>
            </a:r>
            <a:r>
              <a:rPr sz="1150" dirty="0">
                <a:solidFill>
                  <a:srgbClr val="6A9BCC"/>
                </a:solidFill>
                <a:latin typeface="Arial"/>
                <a:cs typeface="Arial"/>
              </a:rPr>
              <a:t> Hospital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A16A780C-2B2B-48F7-B103-0FA33C35FDBC}"/>
              </a:ext>
            </a:extLst>
          </p:cNvPr>
          <p:cNvSpPr/>
          <p:nvPr userDrawn="1"/>
        </p:nvSpPr>
        <p:spPr>
          <a:xfrm>
            <a:off x="9165046" y="5460603"/>
            <a:ext cx="2276156" cy="360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D1A72-DB2A-614E-B0AC-1864FC80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CBCDC-661F-A041-89AC-99C440424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A643F-63E0-514A-8BC6-636EF31C5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C200-8CB9-BF45-8C65-A4AE3D7C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633E-98C5-8147-8BA1-EFEC0E687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BE65E9F-676C-6F41-9E26-1C585CA0FFBE}"/>
              </a:ext>
            </a:extLst>
          </p:cNvPr>
          <p:cNvSpPr txBox="1"/>
          <p:nvPr userDrawn="1"/>
        </p:nvSpPr>
        <p:spPr>
          <a:xfrm>
            <a:off x="909934" y="5790864"/>
            <a:ext cx="251079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45"/>
              </a:lnSpc>
            </a:pPr>
            <a:r>
              <a:rPr sz="2250" b="1" spc="-35" dirty="0">
                <a:solidFill>
                  <a:srgbClr val="C2344F"/>
                </a:solidFill>
                <a:latin typeface="Tahoma"/>
                <a:cs typeface="Tahoma"/>
              </a:rPr>
              <a:t>Th</a:t>
            </a:r>
            <a:r>
              <a:rPr sz="2250" b="1" spc="-95" dirty="0">
                <a:solidFill>
                  <a:srgbClr val="C2344F"/>
                </a:solidFill>
                <a:latin typeface="Tahoma"/>
                <a:cs typeface="Tahoma"/>
              </a:rPr>
              <a:t>e</a:t>
            </a:r>
            <a:r>
              <a:rPr sz="2250" b="1" spc="140" dirty="0">
                <a:solidFill>
                  <a:srgbClr val="C2344F"/>
                </a:solidFill>
                <a:latin typeface="Tahoma"/>
                <a:cs typeface="Tahoma"/>
              </a:rPr>
              <a:t> </a:t>
            </a:r>
            <a:r>
              <a:rPr sz="2250" b="1" spc="-5" dirty="0">
                <a:solidFill>
                  <a:srgbClr val="C2344F"/>
                </a:solidFill>
                <a:latin typeface="Tahoma"/>
                <a:cs typeface="Tahoma"/>
              </a:rPr>
              <a:t>Hear</a:t>
            </a:r>
            <a:r>
              <a:rPr sz="2250" b="1" spc="-50" dirty="0">
                <a:solidFill>
                  <a:srgbClr val="C2344F"/>
                </a:solidFill>
                <a:latin typeface="Tahoma"/>
                <a:cs typeface="Tahoma"/>
              </a:rPr>
              <a:t>t</a:t>
            </a:r>
            <a:r>
              <a:rPr sz="2250" b="1" spc="140" dirty="0">
                <a:solidFill>
                  <a:srgbClr val="C2344F"/>
                </a:solidFill>
                <a:latin typeface="Tahoma"/>
                <a:cs typeface="Tahoma"/>
              </a:rPr>
              <a:t> </a:t>
            </a:r>
            <a:r>
              <a:rPr sz="2250" b="1" spc="5" dirty="0">
                <a:solidFill>
                  <a:srgbClr val="C2344F"/>
                </a:solidFill>
                <a:latin typeface="Tahoma"/>
                <a:cs typeface="Tahoma"/>
              </a:rPr>
              <a:t>Center</a:t>
            </a:r>
            <a:endParaRPr sz="2250" dirty="0">
              <a:latin typeface="Tahoma"/>
              <a:cs typeface="Tahoma"/>
            </a:endParaRPr>
          </a:p>
          <a:p>
            <a:pPr algn="ctr">
              <a:lnSpc>
                <a:spcPts val="1325"/>
              </a:lnSpc>
            </a:pPr>
            <a:r>
              <a:rPr sz="1150" spc="5" dirty="0">
                <a:solidFill>
                  <a:srgbClr val="6A9BCC"/>
                </a:solidFill>
                <a:latin typeface="Arial"/>
                <a:cs typeface="Arial"/>
              </a:rPr>
              <a:t>At Primary </a:t>
            </a:r>
            <a:r>
              <a:rPr sz="1150" dirty="0">
                <a:solidFill>
                  <a:srgbClr val="6A9BCC"/>
                </a:solidFill>
                <a:latin typeface="Arial"/>
                <a:cs typeface="Arial"/>
              </a:rPr>
              <a:t>Children</a:t>
            </a:r>
            <a:r>
              <a:rPr sz="1150" spc="-25" dirty="0">
                <a:solidFill>
                  <a:srgbClr val="6A9BCC"/>
                </a:solidFill>
                <a:latin typeface="Arial"/>
                <a:cs typeface="Arial"/>
              </a:rPr>
              <a:t>’</a:t>
            </a:r>
            <a:r>
              <a:rPr sz="1150" spc="5" dirty="0">
                <a:solidFill>
                  <a:srgbClr val="6A9BCC"/>
                </a:solidFill>
                <a:latin typeface="Arial"/>
                <a:cs typeface="Arial"/>
              </a:rPr>
              <a:t>s</a:t>
            </a:r>
            <a:r>
              <a:rPr sz="1150" dirty="0">
                <a:solidFill>
                  <a:srgbClr val="6A9BCC"/>
                </a:solidFill>
                <a:latin typeface="Arial"/>
                <a:cs typeface="Arial"/>
              </a:rPr>
              <a:t> Hospital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5A53536-E78D-BA4D-8B29-6E14278ACC88}"/>
              </a:ext>
            </a:extLst>
          </p:cNvPr>
          <p:cNvSpPr/>
          <p:nvPr userDrawn="1"/>
        </p:nvSpPr>
        <p:spPr>
          <a:xfrm>
            <a:off x="9165046" y="5460603"/>
            <a:ext cx="2276156" cy="3608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60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4B82-E225-A741-9FDC-ED3135EFBE4A}"/>
              </a:ext>
            </a:extLst>
          </p:cNvPr>
          <p:cNvSpPr txBox="1">
            <a:spLocks/>
          </p:cNvSpPr>
          <p:nvPr/>
        </p:nvSpPr>
        <p:spPr>
          <a:xfrm>
            <a:off x="914398" y="1938440"/>
            <a:ext cx="10363200" cy="123110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Early Prediction of Chylothorax in Children After Cardiac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EDD81-A23D-5142-89FD-C44A40139085}"/>
              </a:ext>
            </a:extLst>
          </p:cNvPr>
          <p:cNvSpPr txBox="1">
            <a:spLocks/>
          </p:cNvSpPr>
          <p:nvPr/>
        </p:nvSpPr>
        <p:spPr>
          <a:xfrm>
            <a:off x="1790699" y="3352800"/>
            <a:ext cx="8610597" cy="167943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Melissa Winder, CPNP-AC; </a:t>
            </a:r>
            <a:r>
              <a:rPr lang="en-US" sz="2200" kern="0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Rohin</a:t>
            </a:r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kern="0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Moza</a:t>
            </a:r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, MD; </a:t>
            </a:r>
            <a:r>
              <a:rPr lang="en-US" sz="2200" kern="0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Zhining</a:t>
            </a:r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kern="0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Ou</a:t>
            </a:r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, MS; Angela </a:t>
            </a:r>
            <a:r>
              <a:rPr lang="en-US" sz="2200" kern="0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Presson</a:t>
            </a:r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, PhD; </a:t>
            </a:r>
            <a:r>
              <a:rPr lang="en-US" sz="2200" kern="0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Senthuran</a:t>
            </a:r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200" kern="0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Vijayarajah</a:t>
            </a:r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, MD; </a:t>
            </a:r>
          </a:p>
          <a:p>
            <a:pPr algn="ctr"/>
            <a:r>
              <a:rPr lang="en-US" sz="22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Stephanie Goldstein, MD; David Bailly, MD</a:t>
            </a:r>
          </a:p>
          <a:p>
            <a:pPr algn="ctr"/>
            <a:endParaRPr lang="en-US" sz="2200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Primary Children’s Hospital / University of Utah</a:t>
            </a:r>
          </a:p>
        </p:txBody>
      </p:sp>
      <p:pic>
        <p:nvPicPr>
          <p:cNvPr id="4" name="Picture 3" descr="PC4logo.jpg">
            <a:extLst>
              <a:ext uri="{FF2B5EF4-FFF2-40B4-BE49-F238E27FC236}">
                <a16:creationId xmlns:a16="http://schemas.microsoft.com/office/drawing/2014/main" id="{B94FC29F-DC47-FA4A-8D84-9F8547D21B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76" y="31376"/>
            <a:ext cx="1489364" cy="16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97F-C606-0B4C-BC82-C12BA47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3C03-1781-4F40-A1B9-FA58FB64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799" cy="464742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Postoperative chylothorax occurs in 2.8-3.9% of children following cardiac surgery and is associated with increased morbidity and mortality.</a:t>
            </a:r>
          </a:p>
          <a:p>
            <a:pPr marL="800100" lvl="1" indent="-3429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Prevalence at our institution (PCH): 9.4%</a:t>
            </a:r>
          </a:p>
          <a:p>
            <a:pPr marL="342900" indent="-342900">
              <a:spcAft>
                <a:spcPts val="2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The median time to diagnosis is 4-8.5 days postoperatively and diagnosis depends on initiation of enteral feeds.</a:t>
            </a:r>
          </a:p>
          <a:p>
            <a:pPr marL="800100" lvl="1" indent="-342900">
              <a:spcAft>
                <a:spcPts val="2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Median days to diagnosis at PCH: 4 days</a:t>
            </a:r>
            <a:endParaRPr lang="en-US" sz="2800" b="1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4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97F-C606-0B4C-BC82-C12BA47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3C03-1781-4F40-A1B9-FA58FB64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799" cy="464742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20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Create a predictive model to detect chylothorax earlier than traditional pleural fluid testing.</a:t>
            </a:r>
          </a:p>
        </p:txBody>
      </p:sp>
    </p:spTree>
    <p:extLst>
      <p:ext uri="{BB962C8B-B14F-4D97-AF65-F5344CB8AC3E}">
        <p14:creationId xmlns:p14="http://schemas.microsoft.com/office/powerpoint/2010/main" val="417019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97F-C606-0B4C-BC82-C12BA47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Methods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3C03-1781-4F40-A1B9-FA58FB64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799" cy="464742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Design:  </a:t>
            </a: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Prospective cohort analysis of 735 postoperative patients (763 surgical encounters) at a single tertiary-care pediatric academic center between 2016 and 2020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Inclusion criteria: </a:t>
            </a: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Cardiac surgery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Exclusion criteria</a:t>
            </a: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Mechanical circulatory support and chylothorax diagnosis within post-sternal closure day 1 (the first day after primary or delayed sternal closure)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Outcome: </a:t>
            </a: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Chylothorax diagnosis confirmed by traditional pleural fluid testing if any criteria met:</a:t>
            </a:r>
          </a:p>
          <a:p>
            <a:pPr marL="1028700" lvl="1" indent="-571500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Triglycerides &gt;110mg/</a:t>
            </a:r>
            <a:r>
              <a:rPr lang="en-US" dirty="0" err="1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dL</a:t>
            </a:r>
            <a:endParaRPr lang="en-US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28700" lvl="1" indent="-571500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Lymphocytes &gt; 80%</a:t>
            </a:r>
          </a:p>
          <a:p>
            <a:pPr marL="1028700" lvl="1" indent="-571500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Pleural &gt; serum triglycerides</a:t>
            </a:r>
          </a:p>
        </p:txBody>
      </p:sp>
    </p:spTree>
    <p:extLst>
      <p:ext uri="{BB962C8B-B14F-4D97-AF65-F5344CB8AC3E}">
        <p14:creationId xmlns:p14="http://schemas.microsoft.com/office/powerpoint/2010/main" val="422861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97F-C606-0B4C-BC82-C12BA47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3C03-1781-4F40-A1B9-FA58FB64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9366"/>
            <a:ext cx="10972799" cy="51713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Statistical Analysis: </a:t>
            </a:r>
            <a:r>
              <a:rPr lang="en-US" sz="2400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Cross-validated logistic regression model and step-wise variable selection to form a parsimonious prediction model from the following candidate variables: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Youden’s index used to identify optimal threshold for chest tube output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EA9114-E53F-8040-B7C5-CEA60E8A1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42912"/>
              </p:ext>
            </p:extLst>
          </p:nvPr>
        </p:nvGraphicFramePr>
        <p:xfrm>
          <a:off x="1447800" y="2286000"/>
          <a:ext cx="9052560" cy="322763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32266213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411096680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3091226814"/>
                    </a:ext>
                  </a:extLst>
                </a:gridCol>
              </a:tblGrid>
              <a:tr h="3777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7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0318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17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17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0774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030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995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0434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3072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3909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16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17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2306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17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8002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dirty="0">
                          <a:effectLst/>
                          <a:latin typeface="Century Gothic" panose="020B0502020202020204" pitchFamily="34" charset="0"/>
                        </a:rPr>
                        <a:t>Chest tube output at post-closure day 1 (mL/kg/day, median)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6.9 (2.7, 14.9)</a:t>
                      </a:r>
                      <a:endParaRPr lang="en-US" sz="17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dirty="0">
                          <a:effectLst/>
                          <a:latin typeface="Century Gothic" panose="020B0502020202020204" pitchFamily="34" charset="0"/>
                        </a:rPr>
                        <a:t>26.1 (15.3, 38.9)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63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11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97F-C606-0B4C-BC82-C12BA47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313BC0-9F33-BD49-9DC7-57E2C4850D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56022" y="13735165"/>
          <a:ext cx="14521921" cy="66751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19806">
                  <a:extLst>
                    <a:ext uri="{9D8B030D-6E8A-4147-A177-3AD203B41FA5}">
                      <a16:colId xmlns:a16="http://schemas.microsoft.com/office/drawing/2014/main" val="2528567824"/>
                    </a:ext>
                  </a:extLst>
                </a:gridCol>
                <a:gridCol w="4778643">
                  <a:extLst>
                    <a:ext uri="{9D8B030D-6E8A-4147-A177-3AD203B41FA5}">
                      <a16:colId xmlns:a16="http://schemas.microsoft.com/office/drawing/2014/main" val="4277588855"/>
                    </a:ext>
                  </a:extLst>
                </a:gridCol>
                <a:gridCol w="4223472">
                  <a:extLst>
                    <a:ext uri="{9D8B030D-6E8A-4147-A177-3AD203B41FA5}">
                      <a16:colId xmlns:a16="http://schemas.microsoft.com/office/drawing/2014/main" val="25842662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8583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30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4787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1794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974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969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105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1391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0724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306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4981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053813-93F3-684A-8115-5C374EAC0F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08422" y="13887565"/>
          <a:ext cx="14521921" cy="66751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19806">
                  <a:extLst>
                    <a:ext uri="{9D8B030D-6E8A-4147-A177-3AD203B41FA5}">
                      <a16:colId xmlns:a16="http://schemas.microsoft.com/office/drawing/2014/main" val="2528567824"/>
                    </a:ext>
                  </a:extLst>
                </a:gridCol>
                <a:gridCol w="4778643">
                  <a:extLst>
                    <a:ext uri="{9D8B030D-6E8A-4147-A177-3AD203B41FA5}">
                      <a16:colId xmlns:a16="http://schemas.microsoft.com/office/drawing/2014/main" val="4277588855"/>
                    </a:ext>
                  </a:extLst>
                </a:gridCol>
                <a:gridCol w="4223472">
                  <a:extLst>
                    <a:ext uri="{9D8B030D-6E8A-4147-A177-3AD203B41FA5}">
                      <a16:colId xmlns:a16="http://schemas.microsoft.com/office/drawing/2014/main" val="25842662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8583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30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4787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1794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974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969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105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1391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0724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306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498123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BC759D-EC52-0842-BC0E-DE878BB8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62484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Best model included: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Chest tube output on post-closure day 1 as a </a:t>
            </a:r>
            <a:r>
              <a:rPr lang="en-US" i="1" dirty="0">
                <a:latin typeface="Century Gothic" panose="020B0502020202020204" pitchFamily="34" charset="0"/>
              </a:rPr>
              <a:t>continuous</a:t>
            </a:r>
            <a:r>
              <a:rPr lang="en-US" dirty="0">
                <a:latin typeface="Century Gothic" panose="020B0502020202020204" pitchFamily="34" charset="0"/>
              </a:rPr>
              <a:t> variable 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Delayed sternal closure (yes/no)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AUC 0.85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Odds of being diagnosed with chylothorax increased 11% (OR=1.11, 95% CI: 1.08, 1.14, p-value&lt;0.001) for every 1 mL/kg/day increase in chest tube output on post-closure day 1 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12F45-A9A2-2C4E-B85B-AFF9DE37B843}"/>
              </a:ext>
            </a:extLst>
          </p:cNvPr>
          <p:cNvGrpSpPr/>
          <p:nvPr/>
        </p:nvGrpSpPr>
        <p:grpSpPr>
          <a:xfrm>
            <a:off x="30482839" y="19793677"/>
            <a:ext cx="11290212" cy="7315200"/>
            <a:chOff x="31136514" y="22140413"/>
            <a:chExt cx="11290212" cy="7315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037E6C-DBD9-A843-A833-5C9CD934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6F4A6-C7C5-E948-BDD7-076113F7219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B0A4C5-34F4-D040-AA64-B9BB49270E6C}"/>
              </a:ext>
            </a:extLst>
          </p:cNvPr>
          <p:cNvGrpSpPr/>
          <p:nvPr/>
        </p:nvGrpSpPr>
        <p:grpSpPr>
          <a:xfrm>
            <a:off x="30635239" y="19946077"/>
            <a:ext cx="11290212" cy="7315200"/>
            <a:chOff x="31136514" y="22140413"/>
            <a:chExt cx="11290212" cy="7315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A0751E-1D52-AD4F-AD21-F1AEDA62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18A54F-FD28-5B41-AD2D-DCFD586324FD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550219-CC22-0549-A626-7A2ECDBC561C}"/>
              </a:ext>
            </a:extLst>
          </p:cNvPr>
          <p:cNvGrpSpPr/>
          <p:nvPr/>
        </p:nvGrpSpPr>
        <p:grpSpPr>
          <a:xfrm>
            <a:off x="30787639" y="20098477"/>
            <a:ext cx="11290212" cy="7315200"/>
            <a:chOff x="31136514" y="22140413"/>
            <a:chExt cx="11290212" cy="73152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AC73BD-933F-E74A-8A86-91AA91142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CFD4A0-4CD6-094E-83DA-590D17030368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31417C-4B3F-AB42-B0E8-B94DBF50B2FE}"/>
              </a:ext>
            </a:extLst>
          </p:cNvPr>
          <p:cNvGrpSpPr/>
          <p:nvPr/>
        </p:nvGrpSpPr>
        <p:grpSpPr>
          <a:xfrm>
            <a:off x="30940039" y="20250877"/>
            <a:ext cx="11290212" cy="7315200"/>
            <a:chOff x="31136514" y="22140413"/>
            <a:chExt cx="11290212" cy="73152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B6F814-EA02-D64A-9ED6-17FB985F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47382E-1AC8-0A45-90C5-BDD0FFA2FF1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E87CCA-ABB3-BF46-A5C6-199FFC7A7F74}"/>
              </a:ext>
            </a:extLst>
          </p:cNvPr>
          <p:cNvGrpSpPr/>
          <p:nvPr/>
        </p:nvGrpSpPr>
        <p:grpSpPr>
          <a:xfrm>
            <a:off x="23476973" y="21227999"/>
            <a:ext cx="11290212" cy="7315200"/>
            <a:chOff x="31136514" y="22140413"/>
            <a:chExt cx="11290212" cy="73152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15EE9C-C8AF-6344-9A00-563248F7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AEA34-412C-D24E-8B4F-1A0B500DAF3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DE179A2-7B34-CB41-93FD-55508DF816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0" y="797877"/>
            <a:ext cx="4572000" cy="45843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A989B18-2E0C-C144-8946-45ECFD9DEE00}"/>
              </a:ext>
            </a:extLst>
          </p:cNvPr>
          <p:cNvSpPr txBox="1"/>
          <p:nvPr/>
        </p:nvSpPr>
        <p:spPr>
          <a:xfrm>
            <a:off x="8535933" y="72973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ROC Curve</a:t>
            </a:r>
          </a:p>
        </p:txBody>
      </p:sp>
    </p:spTree>
    <p:extLst>
      <p:ext uri="{BB962C8B-B14F-4D97-AF65-F5344CB8AC3E}">
        <p14:creationId xmlns:p14="http://schemas.microsoft.com/office/powerpoint/2010/main" val="302589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97F-C606-0B4C-BC82-C12BA47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313BC0-9F33-BD49-9DC7-57E2C4850D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56022" y="13735165"/>
          <a:ext cx="14521921" cy="66751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19806">
                  <a:extLst>
                    <a:ext uri="{9D8B030D-6E8A-4147-A177-3AD203B41FA5}">
                      <a16:colId xmlns:a16="http://schemas.microsoft.com/office/drawing/2014/main" val="2528567824"/>
                    </a:ext>
                  </a:extLst>
                </a:gridCol>
                <a:gridCol w="4778643">
                  <a:extLst>
                    <a:ext uri="{9D8B030D-6E8A-4147-A177-3AD203B41FA5}">
                      <a16:colId xmlns:a16="http://schemas.microsoft.com/office/drawing/2014/main" val="4277588855"/>
                    </a:ext>
                  </a:extLst>
                </a:gridCol>
                <a:gridCol w="4223472">
                  <a:extLst>
                    <a:ext uri="{9D8B030D-6E8A-4147-A177-3AD203B41FA5}">
                      <a16:colId xmlns:a16="http://schemas.microsoft.com/office/drawing/2014/main" val="25842662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8583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30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4787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1794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974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969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105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1391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0724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306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4981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053813-93F3-684A-8115-5C374EAC0F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08422" y="13887565"/>
          <a:ext cx="14521921" cy="66751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19806">
                  <a:extLst>
                    <a:ext uri="{9D8B030D-6E8A-4147-A177-3AD203B41FA5}">
                      <a16:colId xmlns:a16="http://schemas.microsoft.com/office/drawing/2014/main" val="2528567824"/>
                    </a:ext>
                  </a:extLst>
                </a:gridCol>
                <a:gridCol w="4778643">
                  <a:extLst>
                    <a:ext uri="{9D8B030D-6E8A-4147-A177-3AD203B41FA5}">
                      <a16:colId xmlns:a16="http://schemas.microsoft.com/office/drawing/2014/main" val="4277588855"/>
                    </a:ext>
                  </a:extLst>
                </a:gridCol>
                <a:gridCol w="4223472">
                  <a:extLst>
                    <a:ext uri="{9D8B030D-6E8A-4147-A177-3AD203B41FA5}">
                      <a16:colId xmlns:a16="http://schemas.microsoft.com/office/drawing/2014/main" val="25842662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8583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30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4787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1794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974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969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105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1391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0724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306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498123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BC759D-EC52-0842-BC0E-DE878BB8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9180"/>
            <a:ext cx="11353800" cy="342661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Simplified model for improved clinical utility included: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Chest tube output dichotomized at 15.6 mL/kg/day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Delayed sternal closure (yes/no)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AUC 0.8</a:t>
            </a:r>
          </a:p>
          <a:p>
            <a:r>
              <a:rPr lang="en-US" dirty="0">
                <a:latin typeface="Century Gothic" panose="020B0502020202020204" pitchFamily="34" charset="0"/>
              </a:rPr>
              <a:t>Sensitivity = 78%, Specificity = 79%</a:t>
            </a:r>
          </a:p>
          <a:p>
            <a:r>
              <a:rPr lang="en-US" dirty="0">
                <a:latin typeface="Century Gothic" panose="020B0502020202020204" pitchFamily="34" charset="0"/>
              </a:rPr>
              <a:t>Positive Predictive Value = 28%, Negative Predictive Value = 97%</a:t>
            </a:r>
          </a:p>
          <a:p>
            <a:r>
              <a:rPr lang="en-US" dirty="0">
                <a:latin typeface="Century Gothic" panose="020B0502020202020204" pitchFamily="34" charset="0"/>
              </a:rPr>
              <a:t>Positive likelihood ratio = 3.7, Negative likelihood ratio = 0.3</a:t>
            </a:r>
          </a:p>
          <a:p>
            <a:r>
              <a:rPr lang="en-US" dirty="0">
                <a:latin typeface="Century Gothic" panose="020B0502020202020204" pitchFamily="34" charset="0"/>
              </a:rPr>
              <a:t>Use of the model would have eliminated </a:t>
            </a:r>
            <a:r>
              <a:rPr lang="en-US" b="1" dirty="0">
                <a:latin typeface="Century Gothic" panose="020B0502020202020204" pitchFamily="34" charset="0"/>
              </a:rPr>
              <a:t>220 missed treatment days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12F45-A9A2-2C4E-B85B-AFF9DE37B843}"/>
              </a:ext>
            </a:extLst>
          </p:cNvPr>
          <p:cNvGrpSpPr/>
          <p:nvPr/>
        </p:nvGrpSpPr>
        <p:grpSpPr>
          <a:xfrm>
            <a:off x="30482839" y="19793677"/>
            <a:ext cx="11290212" cy="7315200"/>
            <a:chOff x="31136514" y="22140413"/>
            <a:chExt cx="11290212" cy="7315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037E6C-DBD9-A843-A833-5C9CD934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6F4A6-C7C5-E948-BDD7-076113F7219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B0A4C5-34F4-D040-AA64-B9BB49270E6C}"/>
              </a:ext>
            </a:extLst>
          </p:cNvPr>
          <p:cNvGrpSpPr/>
          <p:nvPr/>
        </p:nvGrpSpPr>
        <p:grpSpPr>
          <a:xfrm>
            <a:off x="30635239" y="19946077"/>
            <a:ext cx="11290212" cy="7315200"/>
            <a:chOff x="31136514" y="22140413"/>
            <a:chExt cx="11290212" cy="7315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A0751E-1D52-AD4F-AD21-F1AEDA62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18A54F-FD28-5B41-AD2D-DCFD586324FD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550219-CC22-0549-A626-7A2ECDBC561C}"/>
              </a:ext>
            </a:extLst>
          </p:cNvPr>
          <p:cNvGrpSpPr/>
          <p:nvPr/>
        </p:nvGrpSpPr>
        <p:grpSpPr>
          <a:xfrm>
            <a:off x="30787639" y="20098477"/>
            <a:ext cx="11290212" cy="7315200"/>
            <a:chOff x="31136514" y="22140413"/>
            <a:chExt cx="11290212" cy="73152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AC73BD-933F-E74A-8A86-91AA91142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CFD4A0-4CD6-094E-83DA-590D17030368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31417C-4B3F-AB42-B0E8-B94DBF50B2FE}"/>
              </a:ext>
            </a:extLst>
          </p:cNvPr>
          <p:cNvGrpSpPr/>
          <p:nvPr/>
        </p:nvGrpSpPr>
        <p:grpSpPr>
          <a:xfrm>
            <a:off x="30940039" y="20250877"/>
            <a:ext cx="11290212" cy="7315200"/>
            <a:chOff x="31136514" y="22140413"/>
            <a:chExt cx="11290212" cy="73152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B6F814-EA02-D64A-9ED6-17FB985F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47382E-1AC8-0A45-90C5-BDD0FFA2FF1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E87CCA-ABB3-BF46-A5C6-199FFC7A7F74}"/>
              </a:ext>
            </a:extLst>
          </p:cNvPr>
          <p:cNvGrpSpPr/>
          <p:nvPr/>
        </p:nvGrpSpPr>
        <p:grpSpPr>
          <a:xfrm>
            <a:off x="23476973" y="21227999"/>
            <a:ext cx="11290212" cy="7315200"/>
            <a:chOff x="31136514" y="22140413"/>
            <a:chExt cx="11290212" cy="73152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15EE9C-C8AF-6344-9A00-563248F7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AEA34-412C-D24E-8B4F-1A0B500DAF3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9250DFB-54F4-7D42-8329-09348C324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68779"/>
              </p:ext>
            </p:extLst>
          </p:nvPr>
        </p:nvGraphicFramePr>
        <p:xfrm>
          <a:off x="28754960" y="11054354"/>
          <a:ext cx="14167798" cy="40397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40701">
                  <a:extLst>
                    <a:ext uri="{9D8B030D-6E8A-4147-A177-3AD203B41FA5}">
                      <a16:colId xmlns:a16="http://schemas.microsoft.com/office/drawing/2014/main" val="93700501"/>
                    </a:ext>
                  </a:extLst>
                </a:gridCol>
                <a:gridCol w="3669928">
                  <a:extLst>
                    <a:ext uri="{9D8B030D-6E8A-4147-A177-3AD203B41FA5}">
                      <a16:colId xmlns:a16="http://schemas.microsoft.com/office/drawing/2014/main" val="787815459"/>
                    </a:ext>
                  </a:extLst>
                </a:gridCol>
                <a:gridCol w="2257169">
                  <a:extLst>
                    <a:ext uri="{9D8B030D-6E8A-4147-A177-3AD203B41FA5}">
                      <a16:colId xmlns:a16="http://schemas.microsoft.com/office/drawing/2014/main" val="4194445744"/>
                    </a:ext>
                  </a:extLst>
                </a:gridCol>
              </a:tblGrid>
              <a:tr h="643825">
                <a:tc gridSpan="3">
                  <a:txBody>
                    <a:bodyPr/>
                    <a:lstStyle/>
                    <a:p>
                      <a:pPr marL="0" marR="0" lvl="0" indent="0" algn="ctr" defTabSz="43905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Table 2 – Chylothorax Prediction Model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5607203"/>
                  </a:ext>
                </a:extLst>
              </a:tr>
              <a:tr h="750115">
                <a:tc gridSpan="3">
                  <a:txBody>
                    <a:bodyPr/>
                    <a:lstStyle/>
                    <a:p>
                      <a:pPr marL="0" marR="0" lvl="0" indent="0" algn="ctr" defTabSz="43905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Model AUC 0.80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2961746"/>
                  </a:ext>
                </a:extLst>
              </a:tr>
              <a:tr h="881742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dirty="0">
                          <a:effectLst/>
                          <a:latin typeface="Century Gothic" panose="020B0502020202020204" pitchFamily="34" charset="0"/>
                        </a:rPr>
                        <a:t>OR (95% CI)</a:t>
                      </a: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dirty="0"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2030445"/>
                  </a:ext>
                </a:extLst>
              </a:tr>
              <a:tr h="111206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dirty="0">
                          <a:effectLst/>
                          <a:latin typeface="Century Gothic" panose="020B0502020202020204" pitchFamily="34" charset="0"/>
                        </a:rPr>
                        <a:t>Chest tube output on post-sternal closure day 1 ≥15.6 mL/kg/day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dirty="0">
                          <a:effectLst/>
                          <a:latin typeface="Century Gothic" panose="020B0502020202020204" pitchFamily="34" charset="0"/>
                        </a:rPr>
                        <a:t>11.3 (6.3,21.3)</a:t>
                      </a: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b="1" dirty="0"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en-US" sz="3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632593"/>
                  </a:ext>
                </a:extLst>
              </a:tr>
              <a:tr h="55603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dirty="0">
                          <a:effectLst/>
                          <a:latin typeface="Century Gothic" panose="020B0502020202020204" pitchFamily="34" charset="0"/>
                        </a:rPr>
                        <a:t>Delayed sternal closure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dirty="0">
                          <a:effectLst/>
                          <a:latin typeface="Century Gothic" panose="020B0502020202020204" pitchFamily="34" charset="0"/>
                        </a:rPr>
                        <a:t>1.9 (1.1,3.5)</a:t>
                      </a: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3800" b="1" dirty="0">
                          <a:effectLst/>
                          <a:latin typeface="Century Gothic" panose="020B0502020202020204" pitchFamily="34" charset="0"/>
                        </a:rPr>
                        <a:t>0.029</a:t>
                      </a:r>
                      <a:endParaRPr lang="en-US" sz="3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8229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70A628-6E2D-CD4E-AD1B-1DE06F2D7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66753"/>
              </p:ext>
            </p:extLst>
          </p:nvPr>
        </p:nvGraphicFramePr>
        <p:xfrm>
          <a:off x="1219200" y="4648200"/>
          <a:ext cx="9220200" cy="190500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122334">
                  <a:extLst>
                    <a:ext uri="{9D8B030D-6E8A-4147-A177-3AD203B41FA5}">
                      <a16:colId xmlns:a16="http://schemas.microsoft.com/office/drawing/2014/main" val="2411328578"/>
                    </a:ext>
                  </a:extLst>
                </a:gridCol>
                <a:gridCol w="2561166">
                  <a:extLst>
                    <a:ext uri="{9D8B030D-6E8A-4147-A177-3AD203B41FA5}">
                      <a16:colId xmlns:a16="http://schemas.microsoft.com/office/drawing/2014/main" val="990008672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1216412488"/>
                    </a:ext>
                  </a:extLst>
                </a:gridCol>
              </a:tblGrid>
              <a:tr h="274609">
                <a:tc gridSpan="3">
                  <a:txBody>
                    <a:bodyPr/>
                    <a:lstStyle/>
                    <a:p>
                      <a:pPr marL="0" marR="0" lvl="0" indent="0" algn="ctr" defTabSz="43905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Chylothorax Prediction Model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9471088"/>
                  </a:ext>
                </a:extLst>
              </a:tr>
              <a:tr h="274609">
                <a:tc gridSpan="3">
                  <a:txBody>
                    <a:bodyPr/>
                    <a:lstStyle/>
                    <a:p>
                      <a:pPr marL="0" marR="0" lvl="0" indent="0" algn="ctr" defTabSz="43905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n>
                            <a:noFill/>
                          </a:ln>
                          <a:latin typeface="Century Gothic" panose="020B0502020202020204" pitchFamily="34" charset="0"/>
                        </a:rPr>
                        <a:t>Model AUC 0.80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3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6167967"/>
                  </a:ext>
                </a:extLst>
              </a:tr>
              <a:tr h="338946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OR (95% CI)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1860436"/>
                  </a:ext>
                </a:extLst>
              </a:tr>
              <a:tr h="677891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Century Gothic" panose="020B0502020202020204" pitchFamily="34" charset="0"/>
                        </a:rPr>
                        <a:t>Chest tube output on post-sternal closure day 1 ≥15.6 mL/kg/day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11.3 (6.3,21.3)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982461"/>
                  </a:ext>
                </a:extLst>
              </a:tr>
              <a:tr h="338946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Century Gothic" panose="020B0502020202020204" pitchFamily="34" charset="0"/>
                        </a:rPr>
                        <a:t>Delayed sternal closure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</a:rPr>
                        <a:t>1.9 (1.1,3.5)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</a:rPr>
                        <a:t>0.029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64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8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97F-C606-0B4C-BC82-C12BA47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Conclusion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313BC0-9F33-BD49-9DC7-57E2C4850D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56022" y="13735165"/>
          <a:ext cx="14521921" cy="66751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19806">
                  <a:extLst>
                    <a:ext uri="{9D8B030D-6E8A-4147-A177-3AD203B41FA5}">
                      <a16:colId xmlns:a16="http://schemas.microsoft.com/office/drawing/2014/main" val="2528567824"/>
                    </a:ext>
                  </a:extLst>
                </a:gridCol>
                <a:gridCol w="4778643">
                  <a:extLst>
                    <a:ext uri="{9D8B030D-6E8A-4147-A177-3AD203B41FA5}">
                      <a16:colId xmlns:a16="http://schemas.microsoft.com/office/drawing/2014/main" val="4277588855"/>
                    </a:ext>
                  </a:extLst>
                </a:gridCol>
                <a:gridCol w="4223472">
                  <a:extLst>
                    <a:ext uri="{9D8B030D-6E8A-4147-A177-3AD203B41FA5}">
                      <a16:colId xmlns:a16="http://schemas.microsoft.com/office/drawing/2014/main" val="25842662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8583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30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4787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1794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974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969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105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1391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0724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306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4981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053813-93F3-684A-8115-5C374EAC0F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08422" y="13887565"/>
          <a:ext cx="14521921" cy="66751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19806">
                  <a:extLst>
                    <a:ext uri="{9D8B030D-6E8A-4147-A177-3AD203B41FA5}">
                      <a16:colId xmlns:a16="http://schemas.microsoft.com/office/drawing/2014/main" val="2528567824"/>
                    </a:ext>
                  </a:extLst>
                </a:gridCol>
                <a:gridCol w="4778643">
                  <a:extLst>
                    <a:ext uri="{9D8B030D-6E8A-4147-A177-3AD203B41FA5}">
                      <a16:colId xmlns:a16="http://schemas.microsoft.com/office/drawing/2014/main" val="4277588855"/>
                    </a:ext>
                  </a:extLst>
                </a:gridCol>
                <a:gridCol w="4223472">
                  <a:extLst>
                    <a:ext uri="{9D8B030D-6E8A-4147-A177-3AD203B41FA5}">
                      <a16:colId xmlns:a16="http://schemas.microsoft.com/office/drawing/2014/main" val="25842662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8583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30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4787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1794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974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969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105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1391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0724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306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498123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BC759D-EC52-0842-BC0E-DE878BB8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5918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High volume chest tube output (&gt;15ml/kg/day) on the first post-sternal closure day may be an early predictor of chylothorax, allowing for diagnosis and treatment prior to the initiation of enteral feeds which may lead to earlier resolution.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12F45-A9A2-2C4E-B85B-AFF9DE37B843}"/>
              </a:ext>
            </a:extLst>
          </p:cNvPr>
          <p:cNvGrpSpPr/>
          <p:nvPr/>
        </p:nvGrpSpPr>
        <p:grpSpPr>
          <a:xfrm>
            <a:off x="30482839" y="19793677"/>
            <a:ext cx="11290212" cy="7315200"/>
            <a:chOff x="31136514" y="22140413"/>
            <a:chExt cx="11290212" cy="7315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037E6C-DBD9-A843-A833-5C9CD934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6F4A6-C7C5-E948-BDD7-076113F7219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B0A4C5-34F4-D040-AA64-B9BB49270E6C}"/>
              </a:ext>
            </a:extLst>
          </p:cNvPr>
          <p:cNvGrpSpPr/>
          <p:nvPr/>
        </p:nvGrpSpPr>
        <p:grpSpPr>
          <a:xfrm>
            <a:off x="30635239" y="19946077"/>
            <a:ext cx="11290212" cy="7315200"/>
            <a:chOff x="31136514" y="22140413"/>
            <a:chExt cx="11290212" cy="7315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A0751E-1D52-AD4F-AD21-F1AEDA62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18A54F-FD28-5B41-AD2D-DCFD586324FD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550219-CC22-0549-A626-7A2ECDBC561C}"/>
              </a:ext>
            </a:extLst>
          </p:cNvPr>
          <p:cNvGrpSpPr/>
          <p:nvPr/>
        </p:nvGrpSpPr>
        <p:grpSpPr>
          <a:xfrm>
            <a:off x="30787639" y="20098477"/>
            <a:ext cx="11290212" cy="7315200"/>
            <a:chOff x="31136514" y="22140413"/>
            <a:chExt cx="11290212" cy="73152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AC73BD-933F-E74A-8A86-91AA91142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CFD4A0-4CD6-094E-83DA-590D17030368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31417C-4B3F-AB42-B0E8-B94DBF50B2FE}"/>
              </a:ext>
            </a:extLst>
          </p:cNvPr>
          <p:cNvGrpSpPr/>
          <p:nvPr/>
        </p:nvGrpSpPr>
        <p:grpSpPr>
          <a:xfrm>
            <a:off x="30940039" y="20250877"/>
            <a:ext cx="11290212" cy="7315200"/>
            <a:chOff x="31136514" y="22140413"/>
            <a:chExt cx="11290212" cy="73152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B6F814-EA02-D64A-9ED6-17FB985F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47382E-1AC8-0A45-90C5-BDD0FFA2FF1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E87CCA-ABB3-BF46-A5C6-199FFC7A7F74}"/>
              </a:ext>
            </a:extLst>
          </p:cNvPr>
          <p:cNvGrpSpPr/>
          <p:nvPr/>
        </p:nvGrpSpPr>
        <p:grpSpPr>
          <a:xfrm>
            <a:off x="23476973" y="21227999"/>
            <a:ext cx="11290212" cy="7315200"/>
            <a:chOff x="31136514" y="22140413"/>
            <a:chExt cx="11290212" cy="73152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15EE9C-C8AF-6344-9A00-563248F7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AEA34-412C-D24E-8B4F-1A0B500DAF3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18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497F-C606-0B4C-BC82-C12BA47E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19"/>
            <a:ext cx="10972799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Acknowledgements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313BC0-9F33-BD49-9DC7-57E2C4850D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56022" y="13735165"/>
          <a:ext cx="14521921" cy="66751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19806">
                  <a:extLst>
                    <a:ext uri="{9D8B030D-6E8A-4147-A177-3AD203B41FA5}">
                      <a16:colId xmlns:a16="http://schemas.microsoft.com/office/drawing/2014/main" val="2528567824"/>
                    </a:ext>
                  </a:extLst>
                </a:gridCol>
                <a:gridCol w="4778643">
                  <a:extLst>
                    <a:ext uri="{9D8B030D-6E8A-4147-A177-3AD203B41FA5}">
                      <a16:colId xmlns:a16="http://schemas.microsoft.com/office/drawing/2014/main" val="4277588855"/>
                    </a:ext>
                  </a:extLst>
                </a:gridCol>
                <a:gridCol w="4223472">
                  <a:extLst>
                    <a:ext uri="{9D8B030D-6E8A-4147-A177-3AD203B41FA5}">
                      <a16:colId xmlns:a16="http://schemas.microsoft.com/office/drawing/2014/main" val="25842662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8583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30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4787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1794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974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969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105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1391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0724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306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4981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053813-93F3-684A-8115-5C374EAC0F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08422" y="13887565"/>
          <a:ext cx="14521921" cy="66751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19806">
                  <a:extLst>
                    <a:ext uri="{9D8B030D-6E8A-4147-A177-3AD203B41FA5}">
                      <a16:colId xmlns:a16="http://schemas.microsoft.com/office/drawing/2014/main" val="2528567824"/>
                    </a:ext>
                  </a:extLst>
                </a:gridCol>
                <a:gridCol w="4778643">
                  <a:extLst>
                    <a:ext uri="{9D8B030D-6E8A-4147-A177-3AD203B41FA5}">
                      <a16:colId xmlns:a16="http://schemas.microsoft.com/office/drawing/2014/main" val="4277588855"/>
                    </a:ext>
                  </a:extLst>
                </a:gridCol>
                <a:gridCol w="4223472">
                  <a:extLst>
                    <a:ext uri="{9D8B030D-6E8A-4147-A177-3AD203B41FA5}">
                      <a16:colId xmlns:a16="http://schemas.microsoft.com/office/drawing/2014/main" val="25842662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No Chylothorax (n=691)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Chylothorax (n=72)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8583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394 (57%)</a:t>
                      </a:r>
                      <a:endParaRPr lang="en-US" sz="3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43 (60%)</a:t>
                      </a:r>
                      <a:endParaRPr lang="en-US" sz="30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4787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Surgical weight (kg,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6.4 (IQR 3.8, 14.9)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4.0 (IQR 3.1, 6.5)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1794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Age at surgery (days,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0.5 (IQR 0.1, 3.7)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0.2 (0, 0.5)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4974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Genetic syndrome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253 (37%)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25 (35%)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969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Delayed sternal closure (yes)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79 (11%)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 (38%)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105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CPB time (minutes, median)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96 (IQR 60, 132)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133 (IQR 97, 160)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1391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1, 2, 3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419 (61%)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24 (33%)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0724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STAT category 4, 5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272 (39%)</a:t>
                      </a:r>
                      <a:endParaRPr lang="en-US" sz="3000" b="0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48 (67%)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306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b="0" dirty="0">
                          <a:effectLst/>
                          <a:latin typeface="Century Gothic" panose="020B0502020202020204" pitchFamily="34" charset="0"/>
                        </a:rPr>
                        <a:t>Prior cardiac surgeries (yes)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372 (54%)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Century Gothic" panose="020B0502020202020204" pitchFamily="34" charset="0"/>
                        </a:rPr>
                        <a:t>40 (55%)</a:t>
                      </a:r>
                      <a:endParaRPr lang="en-US" sz="3000" b="0" i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498123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BC759D-EC52-0842-BC0E-DE878BB8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5918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Thanks to Jennifer Marietta, RN, and Greg Adamson, MD, for additional support for this project.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12F45-A9A2-2C4E-B85B-AFF9DE37B843}"/>
              </a:ext>
            </a:extLst>
          </p:cNvPr>
          <p:cNvGrpSpPr/>
          <p:nvPr/>
        </p:nvGrpSpPr>
        <p:grpSpPr>
          <a:xfrm>
            <a:off x="30482839" y="19793677"/>
            <a:ext cx="11290212" cy="7315200"/>
            <a:chOff x="31136514" y="22140413"/>
            <a:chExt cx="11290212" cy="7315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037E6C-DBD9-A843-A833-5C9CD934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6F4A6-C7C5-E948-BDD7-076113F7219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B0A4C5-34F4-D040-AA64-B9BB49270E6C}"/>
              </a:ext>
            </a:extLst>
          </p:cNvPr>
          <p:cNvGrpSpPr/>
          <p:nvPr/>
        </p:nvGrpSpPr>
        <p:grpSpPr>
          <a:xfrm>
            <a:off x="30635239" y="19946077"/>
            <a:ext cx="11290212" cy="7315200"/>
            <a:chOff x="31136514" y="22140413"/>
            <a:chExt cx="11290212" cy="7315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A0751E-1D52-AD4F-AD21-F1AEDA62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18A54F-FD28-5B41-AD2D-DCFD586324FD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550219-CC22-0549-A626-7A2ECDBC561C}"/>
              </a:ext>
            </a:extLst>
          </p:cNvPr>
          <p:cNvGrpSpPr/>
          <p:nvPr/>
        </p:nvGrpSpPr>
        <p:grpSpPr>
          <a:xfrm>
            <a:off x="30787639" y="20098477"/>
            <a:ext cx="11290212" cy="7315200"/>
            <a:chOff x="31136514" y="22140413"/>
            <a:chExt cx="11290212" cy="73152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AC73BD-933F-E74A-8A86-91AA91142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CFD4A0-4CD6-094E-83DA-590D17030368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31417C-4B3F-AB42-B0E8-B94DBF50B2FE}"/>
              </a:ext>
            </a:extLst>
          </p:cNvPr>
          <p:cNvGrpSpPr/>
          <p:nvPr/>
        </p:nvGrpSpPr>
        <p:grpSpPr>
          <a:xfrm>
            <a:off x="30940039" y="20250877"/>
            <a:ext cx="11290212" cy="7315200"/>
            <a:chOff x="31136514" y="22140413"/>
            <a:chExt cx="11290212" cy="73152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B6F814-EA02-D64A-9ED6-17FB985F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47382E-1AC8-0A45-90C5-BDD0FFA2FF1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E87CCA-ABB3-BF46-A5C6-199FFC7A7F74}"/>
              </a:ext>
            </a:extLst>
          </p:cNvPr>
          <p:cNvGrpSpPr/>
          <p:nvPr/>
        </p:nvGrpSpPr>
        <p:grpSpPr>
          <a:xfrm>
            <a:off x="23476973" y="21227999"/>
            <a:ext cx="11290212" cy="7315200"/>
            <a:chOff x="31136514" y="22140413"/>
            <a:chExt cx="11290212" cy="73152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15EE9C-C8AF-6344-9A00-563248F7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6514" y="22140413"/>
              <a:ext cx="7315200" cy="73152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AEA34-412C-D24E-8B4F-1A0B500DAF39}"/>
                </a:ext>
              </a:extLst>
            </p:cNvPr>
            <p:cNvSpPr txBox="1"/>
            <p:nvPr/>
          </p:nvSpPr>
          <p:spPr>
            <a:xfrm>
              <a:off x="38025756" y="23447987"/>
              <a:ext cx="44009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Treating chest tube output as a continuous variable improved the model </a:t>
              </a:r>
            </a:p>
            <a:p>
              <a:pPr algn="ctr"/>
              <a:r>
                <a:rPr lang="en-US" sz="3800" dirty="0">
                  <a:latin typeface="Century Gothic" panose="020B0502020202020204" pitchFamily="34" charset="0"/>
                </a:rPr>
                <a:t>(AUC 0.85)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63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2262</Words>
  <Application>Microsoft Macintosh PowerPoint</Application>
  <PresentationFormat>Widescreen</PresentationFormat>
  <Paragraphs>385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Courier New</vt:lpstr>
      <vt:lpstr>Tahoma</vt:lpstr>
      <vt:lpstr>Times New Roman</vt:lpstr>
      <vt:lpstr>Verdana</vt:lpstr>
      <vt:lpstr>Office Theme</vt:lpstr>
      <vt:lpstr>1_Office Theme</vt:lpstr>
      <vt:lpstr>PowerPoint Presentation</vt:lpstr>
      <vt:lpstr>Background</vt:lpstr>
      <vt:lpstr>Aim</vt:lpstr>
      <vt:lpstr>Methods </vt:lpstr>
      <vt:lpstr>Methods</vt:lpstr>
      <vt:lpstr>Results</vt:lpstr>
      <vt:lpstr>Results</vt:lpstr>
      <vt:lpstr>Conclusion</vt:lpstr>
      <vt:lpstr>Acknowledgements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PCH_Powerpoint2</dc:title>
  <cp:lastModifiedBy>Melissa Winder</cp:lastModifiedBy>
  <cp:revision>10</cp:revision>
  <dcterms:created xsi:type="dcterms:W3CDTF">2019-10-02T09:34:08Z</dcterms:created>
  <dcterms:modified xsi:type="dcterms:W3CDTF">2020-11-10T18:07:21Z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2019-09-09T00:00:00Z</vt:filetime>
  </property>
  <property fmtid="{D5CDD505-2E9C-101B-9397-08002B2CF9AE}" pid="3" name="LastSaved">
    <vt:filetime>2019-10-02T00:00:00Z</vt:filetime>
  </property>
  <property fmtid="{D5CDD505-2E9C-101B-9397-08002B2CF9AE}" pid="4" name="MSIP_Label_ba1a4512-8026-4a73-bfb7-8d52c1779a3a_Enabled">
    <vt:lpwstr>True</vt:lpwstr>
  </property>
  <property fmtid="{D5CDD505-2E9C-101B-9397-08002B2CF9AE}" pid="5" name="MSIP_Label_ba1a4512-8026-4a73-bfb7-8d52c1779a3a_SiteId">
    <vt:lpwstr>a79016de-bdd0-4e47-91f4-79416ab912ad</vt:lpwstr>
  </property>
  <property fmtid="{D5CDD505-2E9C-101B-9397-08002B2CF9AE}" pid="6" name="MSIP_Label_ba1a4512-8026-4a73-bfb7-8d52c1779a3a_Owner">
    <vt:lpwstr>Bethany.Marullo@imail.org</vt:lpwstr>
  </property>
  <property fmtid="{D5CDD505-2E9C-101B-9397-08002B2CF9AE}" pid="7" name="MSIP_Label_ba1a4512-8026-4a73-bfb7-8d52c1779a3a_SetDate">
    <vt:lpwstr>2019-10-02T15:41:33.0810347Z</vt:lpwstr>
  </property>
  <property fmtid="{D5CDD505-2E9C-101B-9397-08002B2CF9AE}" pid="8" name="MSIP_Label_ba1a4512-8026-4a73-bfb7-8d52c1779a3a_Name">
    <vt:lpwstr>Sensitive Information</vt:lpwstr>
  </property>
  <property fmtid="{D5CDD505-2E9C-101B-9397-08002B2CF9AE}" pid="9" name="MSIP_Label_ba1a4512-8026-4a73-bfb7-8d52c1779a3a_Application">
    <vt:lpwstr>Microsoft Azure Information Protection</vt:lpwstr>
  </property>
  <property fmtid="{D5CDD505-2E9C-101B-9397-08002B2CF9AE}" pid="10" name="MSIP_Label_ba1a4512-8026-4a73-bfb7-8d52c1779a3a_ActionId">
    <vt:lpwstr>b2fcc8a1-7f9a-482f-bd9f-fc1818a55fcb</vt:lpwstr>
  </property>
  <property fmtid="{D5CDD505-2E9C-101B-9397-08002B2CF9AE}" pid="11" name="MSIP_Label_ba1a4512-8026-4a73-bfb7-8d52c1779a3a_Extended_MSFT_Method">
    <vt:lpwstr>Automatic</vt:lpwstr>
  </property>
  <property fmtid="{D5CDD505-2E9C-101B-9397-08002B2CF9AE}" pid="12" name="Sensitivity">
    <vt:lpwstr>Sensitive Information</vt:lpwstr>
  </property>
</Properties>
</file>