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3"/>
  </p:notesMasterIdLst>
  <p:sldIdLst>
    <p:sldId id="259" r:id="rId3"/>
    <p:sldId id="260" r:id="rId4"/>
    <p:sldId id="261" r:id="rId5"/>
    <p:sldId id="262" r:id="rId6"/>
    <p:sldId id="277" r:id="rId7"/>
    <p:sldId id="263" r:id="rId8"/>
    <p:sldId id="264" r:id="rId9"/>
    <p:sldId id="265" r:id="rId10"/>
    <p:sldId id="266" r:id="rId11"/>
    <p:sldId id="27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2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C2142-9B5C-4C33-8B84-776B78313DC8}" type="datetimeFigureOut">
              <a:rPr lang="en-US" smtClean="0"/>
              <a:t>11/10/2020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B169B-0615-4537-82EF-638129589A89}" type="slidenum">
              <a:rPr lang="en-US" smtClean="0"/>
              <a:t>‹#›</a:t>
            </a:fld>
            <a:endParaRPr lang="en-US"/>
          </a:p>
        </p:txBody>
      </p:sp>
    </p:spTree>
    <p:extLst>
      <p:ext uri="{BB962C8B-B14F-4D97-AF65-F5344CB8AC3E}">
        <p14:creationId xmlns:p14="http://schemas.microsoft.com/office/powerpoint/2010/main" val="2576513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256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baseline="0">
                <a:solidFill>
                  <a:srgbClr val="0063A6"/>
                </a:solidFill>
              </a:defRPr>
            </a:lvl1pPr>
          </a:lstStyle>
          <a:p>
            <a:r>
              <a:rPr lang="en-US" dirty="0"/>
              <a:t>Standard Brand Template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0063A6"/>
                </a:solidFill>
                <a:latin typeface="Arial Rounded MT Bold" panose="020F07040305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Footer</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7981" y="5396573"/>
            <a:ext cx="951768" cy="596442"/>
          </a:xfrm>
          <a:prstGeom prst="rect">
            <a:avLst/>
          </a:prstGeom>
        </p:spPr>
      </p:pic>
      <p:pic>
        <p:nvPicPr>
          <p:cNvPr id="10" name="Picture 9">
            <a:extLst>
              <a:ext uri="{FF2B5EF4-FFF2-40B4-BE49-F238E27FC236}">
                <a16:creationId xmlns:a16="http://schemas.microsoft.com/office/drawing/2014/main" id="{5F7C5C1A-D36D-F042-89DC-B6E3D331DB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41348" y="5415614"/>
            <a:ext cx="819633" cy="685773"/>
          </a:xfrm>
          <a:prstGeom prst="rect">
            <a:avLst/>
          </a:prstGeom>
        </p:spPr>
      </p:pic>
      <p:pic>
        <p:nvPicPr>
          <p:cNvPr id="9" name="Picture 8" descr="A picture containing plate&#10;&#10;Description automatically generated">
            <a:extLst>
              <a:ext uri="{FF2B5EF4-FFF2-40B4-BE49-F238E27FC236}">
                <a16:creationId xmlns:a16="http://schemas.microsoft.com/office/drawing/2014/main" id="{FCAA3D16-CD00-5A41-9244-0E07297F046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78314" y="5558746"/>
            <a:ext cx="1546697" cy="405501"/>
          </a:xfrm>
          <a:prstGeom prst="rect">
            <a:avLst/>
          </a:prstGeom>
        </p:spPr>
      </p:pic>
      <p:pic>
        <p:nvPicPr>
          <p:cNvPr id="11" name="Picture 10">
            <a:extLst>
              <a:ext uri="{FF2B5EF4-FFF2-40B4-BE49-F238E27FC236}">
                <a16:creationId xmlns:a16="http://schemas.microsoft.com/office/drawing/2014/main" id="{AC97A5D4-8CBB-4F4D-BBA6-C1BFBBB6DA29}"/>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407381" y="5343525"/>
            <a:ext cx="669925" cy="832243"/>
          </a:xfrm>
          <a:prstGeom prst="rect">
            <a:avLst/>
          </a:prstGeom>
        </p:spPr>
      </p:pic>
    </p:spTree>
    <p:extLst>
      <p:ext uri="{BB962C8B-B14F-4D97-AF65-F5344CB8AC3E}">
        <p14:creationId xmlns:p14="http://schemas.microsoft.com/office/powerpoint/2010/main" val="1559532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3A6"/>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63A6"/>
                </a:solidFill>
              </a:defRPr>
            </a:lvl1pPr>
            <a:lvl2pPr>
              <a:defRPr>
                <a:solidFill>
                  <a:srgbClr val="0063A6"/>
                </a:solidFill>
              </a:defRPr>
            </a:lvl2pPr>
            <a:lvl3pPr>
              <a:defRPr>
                <a:solidFill>
                  <a:srgbClr val="0063A6"/>
                </a:solidFill>
              </a:defRPr>
            </a:lvl3pPr>
            <a:lvl4pPr>
              <a:defRPr>
                <a:solidFill>
                  <a:srgbClr val="0063A6"/>
                </a:solidFill>
              </a:defRPr>
            </a:lvl4pPr>
            <a:lvl5pPr>
              <a:defRPr>
                <a:solidFill>
                  <a:srgbClr val="0063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Footer</a:t>
            </a:r>
          </a:p>
        </p:txBody>
      </p:sp>
      <p:sp>
        <p:nvSpPr>
          <p:cNvPr id="6" name="Slide Number Placeholder 5"/>
          <p:cNvSpPr>
            <a:spLocks noGrp="1"/>
          </p:cNvSpPr>
          <p:nvPr>
            <p:ph type="sldNum" sz="quarter" idx="12"/>
          </p:nvPr>
        </p:nvSpPr>
        <p:spPr/>
        <p:txBody>
          <a:bodyPr/>
          <a:lstStyle>
            <a:lvl1pPr>
              <a:defRPr>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99551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0063A6"/>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63A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Footer</a:t>
            </a:r>
          </a:p>
        </p:txBody>
      </p:sp>
      <p:sp>
        <p:nvSpPr>
          <p:cNvPr id="6" name="Slide Number Placeholder 5"/>
          <p:cNvSpPr>
            <a:spLocks noGrp="1"/>
          </p:cNvSpPr>
          <p:nvPr>
            <p:ph type="sldNum" sz="quarter" idx="12"/>
          </p:nvPr>
        </p:nvSpPr>
        <p:spPr/>
        <p:txBody>
          <a:bodyPr/>
          <a:lstStyle>
            <a:lvl1pPr>
              <a:defRPr>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946542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3A6"/>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63A6"/>
                </a:solidFill>
              </a:defRPr>
            </a:lvl1pPr>
            <a:lvl2pPr>
              <a:defRPr>
                <a:solidFill>
                  <a:srgbClr val="0063A6"/>
                </a:solidFill>
              </a:defRPr>
            </a:lvl2pPr>
            <a:lvl3pPr>
              <a:defRPr>
                <a:solidFill>
                  <a:srgbClr val="0063A6"/>
                </a:solidFill>
              </a:defRPr>
            </a:lvl3pPr>
            <a:lvl4pPr>
              <a:defRPr>
                <a:solidFill>
                  <a:srgbClr val="0063A6"/>
                </a:solidFill>
              </a:defRPr>
            </a:lvl4pPr>
            <a:lvl5pPr>
              <a:defRPr>
                <a:solidFill>
                  <a:srgbClr val="0063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63A6"/>
                </a:solidFill>
              </a:defRPr>
            </a:lvl1pPr>
            <a:lvl2pPr>
              <a:defRPr>
                <a:solidFill>
                  <a:srgbClr val="0063A6"/>
                </a:solidFill>
              </a:defRPr>
            </a:lvl2pPr>
            <a:lvl3pPr>
              <a:defRPr>
                <a:solidFill>
                  <a:srgbClr val="0063A6"/>
                </a:solidFill>
              </a:defRPr>
            </a:lvl3pPr>
            <a:lvl4pPr>
              <a:defRPr>
                <a:solidFill>
                  <a:srgbClr val="0063A6"/>
                </a:solidFill>
              </a:defRPr>
            </a:lvl4pPr>
            <a:lvl5pPr>
              <a:defRPr>
                <a:solidFill>
                  <a:srgbClr val="0063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5ACDC5-7D88-4043-A5E3-34CEDBAF337A}" type="slidenum">
              <a:rPr lang="en-US" smtClean="0"/>
              <a:t>‹#›</a:t>
            </a:fld>
            <a:endParaRPr lang="en-US" dirty="0"/>
          </a:p>
        </p:txBody>
      </p:sp>
    </p:spTree>
    <p:extLst>
      <p:ext uri="{BB962C8B-B14F-4D97-AF65-F5344CB8AC3E}">
        <p14:creationId xmlns:p14="http://schemas.microsoft.com/office/powerpoint/2010/main" val="1689931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63A6"/>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0063A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rgbClr val="0063A6"/>
                </a:solidFill>
              </a:defRPr>
            </a:lvl1pPr>
            <a:lvl2pPr>
              <a:defRPr>
                <a:solidFill>
                  <a:srgbClr val="0063A6"/>
                </a:solidFill>
              </a:defRPr>
            </a:lvl2pPr>
            <a:lvl3pPr>
              <a:defRPr>
                <a:solidFill>
                  <a:srgbClr val="0063A6"/>
                </a:solidFill>
              </a:defRPr>
            </a:lvl3pPr>
            <a:lvl4pPr>
              <a:defRPr>
                <a:solidFill>
                  <a:srgbClr val="0063A6"/>
                </a:solidFill>
              </a:defRPr>
            </a:lvl4pPr>
            <a:lvl5pPr>
              <a:defRPr>
                <a:solidFill>
                  <a:srgbClr val="0063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0063A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rgbClr val="0063A6"/>
                </a:solidFill>
              </a:defRPr>
            </a:lvl1pPr>
            <a:lvl2pPr>
              <a:defRPr>
                <a:solidFill>
                  <a:srgbClr val="0063A6"/>
                </a:solidFill>
              </a:defRPr>
            </a:lvl2pPr>
            <a:lvl3pPr>
              <a:defRPr>
                <a:solidFill>
                  <a:srgbClr val="0063A6"/>
                </a:solidFill>
              </a:defRPr>
            </a:lvl3pPr>
            <a:lvl4pPr>
              <a:defRPr>
                <a:solidFill>
                  <a:srgbClr val="0063A6"/>
                </a:solidFill>
              </a:defRPr>
            </a:lvl4pPr>
            <a:lvl5pPr>
              <a:defRPr>
                <a:solidFill>
                  <a:srgbClr val="0063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ACDC5-7D88-4043-A5E3-34CEDBAF337A}" type="slidenum">
              <a:rPr lang="en-US" smtClean="0"/>
              <a:t>‹#›</a:t>
            </a:fld>
            <a:endParaRPr lang="en-US"/>
          </a:p>
        </p:txBody>
      </p:sp>
    </p:spTree>
    <p:extLst>
      <p:ext uri="{BB962C8B-B14F-4D97-AF65-F5344CB8AC3E}">
        <p14:creationId xmlns:p14="http://schemas.microsoft.com/office/powerpoint/2010/main" val="476200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3A6"/>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ACDC5-7D88-4043-A5E3-34CEDBAF337A}" type="slidenum">
              <a:rPr lang="en-US" smtClean="0"/>
              <a:t>‹#›</a:t>
            </a:fld>
            <a:endParaRPr lang="en-US"/>
          </a:p>
        </p:txBody>
      </p:sp>
    </p:spTree>
    <p:extLst>
      <p:ext uri="{BB962C8B-B14F-4D97-AF65-F5344CB8AC3E}">
        <p14:creationId xmlns:p14="http://schemas.microsoft.com/office/powerpoint/2010/main" val="26164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ACDC5-7D88-4043-A5E3-34CEDBAF337A}" type="slidenum">
              <a:rPr lang="en-US" smtClean="0"/>
              <a:t>‹#›</a:t>
            </a:fld>
            <a:endParaRPr lang="en-US"/>
          </a:p>
        </p:txBody>
      </p:sp>
    </p:spTree>
    <p:extLst>
      <p:ext uri="{BB962C8B-B14F-4D97-AF65-F5344CB8AC3E}">
        <p14:creationId xmlns:p14="http://schemas.microsoft.com/office/powerpoint/2010/main" val="2227034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Tree>
    <p:extLst>
      <p:ext uri="{BB962C8B-B14F-4D97-AF65-F5344CB8AC3E}">
        <p14:creationId xmlns:p14="http://schemas.microsoft.com/office/powerpoint/2010/main" val="193138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053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Arial Rounded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Arial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US" dirty="0"/>
              <a:t>Footer</a:t>
            </a:r>
          </a:p>
        </p:txBody>
      </p:sp>
      <p:sp>
        <p:nvSpPr>
          <p:cNvPr id="6" name="Slide Number Placeholder 5"/>
          <p:cNvSpPr>
            <a:spLocks noGrp="1"/>
          </p:cNvSpPr>
          <p:nvPr>
            <p:ph type="sldNum" sz="quarter" idx="4"/>
          </p:nvPr>
        </p:nvSpPr>
        <p:spPr>
          <a:xfrm>
            <a:off x="11698941" y="5771958"/>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0151187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baseline="0">
          <a:solidFill>
            <a:srgbClr val="0063A6"/>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0063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3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3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3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3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77926564"/>
      </p:ext>
    </p:extLst>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3138" y="1600200"/>
            <a:ext cx="9398493" cy="2595563"/>
          </a:xfrm>
        </p:spPr>
        <p:txBody>
          <a:bodyPr>
            <a:normAutofit fontScale="90000"/>
          </a:bodyPr>
          <a:lstStyle/>
          <a:p>
            <a:r>
              <a:rPr lang="en-US" sz="4400" dirty="0"/>
              <a:t>Cardiac Acute Transition Care to Home (CATCH) Program; The development of an innovative transition to home care model</a:t>
            </a:r>
            <a:br>
              <a:rPr lang="en-US" dirty="0"/>
            </a:br>
            <a:endParaRPr lang="en-US" dirty="0">
              <a:solidFill>
                <a:srgbClr val="0063A6"/>
              </a:solidFill>
            </a:endParaRPr>
          </a:p>
        </p:txBody>
      </p:sp>
      <p:sp>
        <p:nvSpPr>
          <p:cNvPr id="3" name="Subtitle 2"/>
          <p:cNvSpPr>
            <a:spLocks noGrp="1"/>
          </p:cNvSpPr>
          <p:nvPr>
            <p:ph type="subTitle" idx="1"/>
          </p:nvPr>
        </p:nvSpPr>
        <p:spPr>
          <a:xfrm>
            <a:off x="1457498" y="3860267"/>
            <a:ext cx="9144000" cy="1655762"/>
          </a:xfrm>
        </p:spPr>
        <p:txBody>
          <a:bodyPr>
            <a:normAutofit/>
          </a:bodyPr>
          <a:lstStyle/>
          <a:p>
            <a:r>
              <a:rPr lang="en-US" sz="1800" dirty="0"/>
              <a:t>Megan Jensen RN, MSN, CPNP-PC, Mark Costanzo, RN, DNP, CPNP-AC, Sarah Lagergren DNP, APRN, ACCNS-P, CPN, Lindsey Malloy-Walton, DO, MPH, Lori Erickson PhD, RN, CPNP-PC</a:t>
            </a:r>
          </a:p>
        </p:txBody>
      </p:sp>
    </p:spTree>
    <p:extLst>
      <p:ext uri="{BB962C8B-B14F-4D97-AF65-F5344CB8AC3E}">
        <p14:creationId xmlns:p14="http://schemas.microsoft.com/office/powerpoint/2010/main" val="626080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FFAE2-34CC-47DA-9B2C-B615D4015C50}"/>
              </a:ext>
            </a:extLst>
          </p:cNvPr>
          <p:cNvSpPr>
            <a:spLocks noGrp="1"/>
          </p:cNvSpPr>
          <p:nvPr>
            <p:ph type="title"/>
          </p:nvPr>
        </p:nvSpPr>
        <p:spPr>
          <a:xfrm>
            <a:off x="485862" y="88288"/>
            <a:ext cx="10515600" cy="1325563"/>
          </a:xfrm>
        </p:spPr>
        <p:txBody>
          <a:bodyPr/>
          <a:lstStyle/>
          <a:p>
            <a:r>
              <a:rPr lang="en-US" dirty="0"/>
              <a:t>Background</a:t>
            </a:r>
          </a:p>
        </p:txBody>
      </p:sp>
      <p:sp>
        <p:nvSpPr>
          <p:cNvPr id="3" name="Content Placeholder 2">
            <a:extLst>
              <a:ext uri="{FF2B5EF4-FFF2-40B4-BE49-F238E27FC236}">
                <a16:creationId xmlns:a16="http://schemas.microsoft.com/office/drawing/2014/main" id="{FAB1F014-C0FD-41ED-819C-DA848CB1A24D}"/>
              </a:ext>
            </a:extLst>
          </p:cNvPr>
          <p:cNvSpPr>
            <a:spLocks noGrp="1"/>
          </p:cNvSpPr>
          <p:nvPr>
            <p:ph idx="1"/>
          </p:nvPr>
        </p:nvSpPr>
        <p:spPr>
          <a:xfrm>
            <a:off x="485862" y="1253331"/>
            <a:ext cx="10515600" cy="4351338"/>
          </a:xfrm>
        </p:spPr>
        <p:txBody>
          <a:bodyPr>
            <a:normAutofit lnSpcReduction="10000"/>
          </a:bodyPr>
          <a:lstStyle/>
          <a:p>
            <a:r>
              <a:rPr lang="en-US" sz="2000" dirty="0">
                <a:solidFill>
                  <a:schemeClr val="accent1"/>
                </a:solidFill>
                <a:effectLst/>
                <a:latin typeface="+mj-lt"/>
                <a:ea typeface="Times New Roman" panose="02020603050405020304" pitchFamily="18" charset="0"/>
              </a:rPr>
              <a:t>Despite progress in surgical, transcatheter, and medical management of newborn CHD to reduce mortality, many </a:t>
            </a:r>
            <a:r>
              <a:rPr lang="en-US" sz="2000" dirty="0">
                <a:solidFill>
                  <a:schemeClr val="accent1"/>
                </a:solidFill>
                <a:effectLst/>
                <a:latin typeface="+mj-lt"/>
                <a:ea typeface="Calibri" panose="020F0502020204030204" pitchFamily="34" charset="0"/>
              </a:rPr>
              <a:t>patients that discharge from the hospital after complex congenital heart surgery or intervention remain at high-risk of adverse events at home. </a:t>
            </a:r>
          </a:p>
          <a:p>
            <a:r>
              <a:rPr lang="en-US" sz="2000" dirty="0">
                <a:solidFill>
                  <a:schemeClr val="accent1"/>
                </a:solidFill>
                <a:effectLst/>
                <a:latin typeface="+mj-lt"/>
                <a:ea typeface="Calibri" panose="020F0502020204030204" pitchFamily="34" charset="0"/>
              </a:rPr>
              <a:t>Adverse outcomes in the year after discharge are of similar magnitude to mortality in hospital. </a:t>
            </a:r>
            <a:endParaRPr lang="en-US" sz="2000" dirty="0">
              <a:solidFill>
                <a:schemeClr val="accent1"/>
              </a:solidFill>
              <a:latin typeface="+mj-lt"/>
            </a:endParaRPr>
          </a:p>
          <a:p>
            <a:r>
              <a:rPr lang="en-US" sz="2000" dirty="0">
                <a:solidFill>
                  <a:schemeClr val="accent1"/>
                </a:solidFill>
                <a:latin typeface="+mj-lt"/>
              </a:rPr>
              <a:t>Over a 6-year period, 6.7% (514/7976) children experienced adverse events including mortality after initial discharge from cardiac surgery (Crowe et al., 2016). Upon reviewing similar patients from our institution, we noted a 5.8% (3/51) mortality in this population</a:t>
            </a:r>
          </a:p>
          <a:p>
            <a:r>
              <a:rPr lang="en-US" sz="2000" dirty="0">
                <a:solidFill>
                  <a:schemeClr val="accent1"/>
                </a:solidFill>
                <a:latin typeface="+mj-lt"/>
              </a:rPr>
              <a:t>Programs such as CHAMP® have integrated mobile health (</a:t>
            </a:r>
            <a:r>
              <a:rPr lang="en-US" sz="2000" dirty="0" err="1">
                <a:solidFill>
                  <a:schemeClr val="accent1"/>
                </a:solidFill>
                <a:latin typeface="+mj-lt"/>
              </a:rPr>
              <a:t>mhealth</a:t>
            </a:r>
            <a:r>
              <a:rPr lang="en-US" sz="2000" dirty="0">
                <a:solidFill>
                  <a:schemeClr val="accent1"/>
                </a:solidFill>
                <a:latin typeface="+mj-lt"/>
              </a:rPr>
              <a:t>) technology for communication and monitoring specific populations and has generated reduction in morbidity and mortality for these populations</a:t>
            </a:r>
          </a:p>
          <a:p>
            <a:r>
              <a:rPr lang="en-US" sz="2000" dirty="0">
                <a:solidFill>
                  <a:schemeClr val="accent1"/>
                </a:solidFill>
                <a:latin typeface="+mj-lt"/>
              </a:rPr>
              <a:t>The Cardiac Acute Transitioning Care to Home (CATCH) program was developed to provide a new standard of care for high-risk patients utilizing these aforementioned technologies with variations specific to high-risk congenital heart disease populations after complex hospitalizations </a:t>
            </a:r>
          </a:p>
        </p:txBody>
      </p:sp>
    </p:spTree>
    <p:extLst>
      <p:ext uri="{BB962C8B-B14F-4D97-AF65-F5344CB8AC3E}">
        <p14:creationId xmlns:p14="http://schemas.microsoft.com/office/powerpoint/2010/main" val="422316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60379-D007-43ED-AD67-E31CFCF0EF00}"/>
              </a:ext>
            </a:extLst>
          </p:cNvPr>
          <p:cNvSpPr>
            <a:spLocks noGrp="1"/>
          </p:cNvSpPr>
          <p:nvPr>
            <p:ph type="title"/>
          </p:nvPr>
        </p:nvSpPr>
        <p:spPr>
          <a:xfrm>
            <a:off x="586530" y="239290"/>
            <a:ext cx="10515600" cy="1325563"/>
          </a:xfrm>
        </p:spPr>
        <p:txBody>
          <a:bodyPr/>
          <a:lstStyle/>
          <a:p>
            <a:r>
              <a:rPr lang="en-US" dirty="0"/>
              <a:t>AIMS</a:t>
            </a:r>
          </a:p>
        </p:txBody>
      </p:sp>
      <p:sp>
        <p:nvSpPr>
          <p:cNvPr id="3" name="Content Placeholder 2">
            <a:extLst>
              <a:ext uri="{FF2B5EF4-FFF2-40B4-BE49-F238E27FC236}">
                <a16:creationId xmlns:a16="http://schemas.microsoft.com/office/drawing/2014/main" id="{1BECB268-7FC5-488E-A847-58BDEED40146}"/>
              </a:ext>
            </a:extLst>
          </p:cNvPr>
          <p:cNvSpPr>
            <a:spLocks noGrp="1"/>
          </p:cNvSpPr>
          <p:nvPr>
            <p:ph idx="1"/>
          </p:nvPr>
        </p:nvSpPr>
        <p:spPr>
          <a:xfrm>
            <a:off x="586530" y="1397786"/>
            <a:ext cx="10515600" cy="4351338"/>
          </a:xfrm>
        </p:spPr>
        <p:txBody>
          <a:bodyPr>
            <a:normAutofit/>
          </a:bodyPr>
          <a:lstStyle/>
          <a:p>
            <a:pPr marL="0" indent="0">
              <a:buNone/>
            </a:pPr>
            <a:r>
              <a:rPr lang="en-US" sz="2400" dirty="0"/>
              <a:t>The CATCH program integrates the expertise of specialized advanced practice nurses with proactive communication of </a:t>
            </a:r>
            <a:r>
              <a:rPr lang="en-US" sz="2400" dirty="0" err="1"/>
              <a:t>mhealth</a:t>
            </a:r>
            <a:r>
              <a:rPr lang="en-US" sz="2400" dirty="0"/>
              <a:t> data from families at home to improve successful transition home after an complex hospitalization.   </a:t>
            </a:r>
          </a:p>
          <a:p>
            <a:r>
              <a:rPr lang="en-US" sz="2400" dirty="0"/>
              <a:t>Reduce mortality subsequent to adverse events at home via mHealth communication with outpatient high-risk CHD patients</a:t>
            </a:r>
          </a:p>
          <a:p>
            <a:r>
              <a:rPr lang="en-US" sz="2400" dirty="0"/>
              <a:t>Educate and empower families of high-risk CHD patients to prevent adverse events at home</a:t>
            </a:r>
          </a:p>
          <a:p>
            <a:r>
              <a:rPr lang="en-US" sz="2400" dirty="0"/>
              <a:t>Facilitate open-communication between provider and parent to prevent adverse event </a:t>
            </a:r>
          </a:p>
          <a:p>
            <a:endParaRPr lang="en-US" dirty="0"/>
          </a:p>
        </p:txBody>
      </p:sp>
    </p:spTree>
    <p:extLst>
      <p:ext uri="{BB962C8B-B14F-4D97-AF65-F5344CB8AC3E}">
        <p14:creationId xmlns:p14="http://schemas.microsoft.com/office/powerpoint/2010/main" val="2819221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9FE1-5A7D-4A79-858E-328E2133D8AD}"/>
              </a:ext>
            </a:extLst>
          </p:cNvPr>
          <p:cNvSpPr>
            <a:spLocks noGrp="1"/>
          </p:cNvSpPr>
          <p:nvPr>
            <p:ph type="title"/>
          </p:nvPr>
        </p:nvSpPr>
        <p:spPr>
          <a:xfrm>
            <a:off x="838200" y="230901"/>
            <a:ext cx="10515600" cy="1325563"/>
          </a:xfrm>
        </p:spPr>
        <p:txBody>
          <a:bodyPr/>
          <a:lstStyle/>
          <a:p>
            <a:r>
              <a:rPr lang="en-US" dirty="0"/>
              <a:t>Methods</a:t>
            </a:r>
          </a:p>
        </p:txBody>
      </p:sp>
      <p:sp>
        <p:nvSpPr>
          <p:cNvPr id="3" name="Content Placeholder 2">
            <a:extLst>
              <a:ext uri="{FF2B5EF4-FFF2-40B4-BE49-F238E27FC236}">
                <a16:creationId xmlns:a16="http://schemas.microsoft.com/office/drawing/2014/main" id="{45998E91-2B4C-4D91-801F-EB826635EB0E}"/>
              </a:ext>
            </a:extLst>
          </p:cNvPr>
          <p:cNvSpPr>
            <a:spLocks noGrp="1"/>
          </p:cNvSpPr>
          <p:nvPr>
            <p:ph idx="1"/>
          </p:nvPr>
        </p:nvSpPr>
        <p:spPr>
          <a:xfrm>
            <a:off x="838200" y="1313897"/>
            <a:ext cx="10515600" cy="4351338"/>
          </a:xfrm>
        </p:spPr>
        <p:txBody>
          <a:bodyPr/>
          <a:lstStyle/>
          <a:p>
            <a:r>
              <a:rPr lang="en-US" dirty="0"/>
              <a:t>The Model of Improvement was used as the framework to guide development of the CATCH program. Several PDSA cycles were completed to establish best processes focused to prepare families for discharge.</a:t>
            </a:r>
          </a:p>
          <a:p>
            <a:r>
              <a:rPr lang="en-US" dirty="0"/>
              <a:t>The CATCH program was developed as a care delivery system within the Heart Center led by the acute care Advanced Practice Nurses (APN)</a:t>
            </a:r>
          </a:p>
          <a:p>
            <a:r>
              <a:rPr lang="en-US" dirty="0"/>
              <a:t> Two phases have been completed for the CATCH program</a:t>
            </a:r>
          </a:p>
          <a:p>
            <a:endParaRPr lang="en-US" dirty="0"/>
          </a:p>
        </p:txBody>
      </p:sp>
    </p:spTree>
    <p:extLst>
      <p:ext uri="{BB962C8B-B14F-4D97-AF65-F5344CB8AC3E}">
        <p14:creationId xmlns:p14="http://schemas.microsoft.com/office/powerpoint/2010/main" val="2567188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43EF-C829-4752-B00A-4D0D7A6F3F61}"/>
              </a:ext>
            </a:extLst>
          </p:cNvPr>
          <p:cNvSpPr>
            <a:spLocks noGrp="1"/>
          </p:cNvSpPr>
          <p:nvPr>
            <p:ph type="title"/>
          </p:nvPr>
        </p:nvSpPr>
        <p:spPr>
          <a:xfrm>
            <a:off x="838200" y="239290"/>
            <a:ext cx="10515600" cy="1325563"/>
          </a:xfrm>
        </p:spPr>
        <p:txBody>
          <a:bodyPr/>
          <a:lstStyle/>
          <a:p>
            <a:r>
              <a:rPr lang="en-US" dirty="0"/>
              <a:t>Methods (Cont.)</a:t>
            </a:r>
          </a:p>
        </p:txBody>
      </p:sp>
      <p:sp>
        <p:nvSpPr>
          <p:cNvPr id="3" name="Content Placeholder 2">
            <a:extLst>
              <a:ext uri="{FF2B5EF4-FFF2-40B4-BE49-F238E27FC236}">
                <a16:creationId xmlns:a16="http://schemas.microsoft.com/office/drawing/2014/main" id="{157C283B-F7AB-459A-BC50-3418B9348DE0}"/>
              </a:ext>
            </a:extLst>
          </p:cNvPr>
          <p:cNvSpPr>
            <a:spLocks noGrp="1"/>
          </p:cNvSpPr>
          <p:nvPr>
            <p:ph idx="1"/>
          </p:nvPr>
        </p:nvSpPr>
        <p:spPr>
          <a:xfrm>
            <a:off x="838200" y="1313897"/>
            <a:ext cx="10515600" cy="4351338"/>
          </a:xfrm>
        </p:spPr>
        <p:txBody>
          <a:bodyPr>
            <a:normAutofit/>
          </a:bodyPr>
          <a:lstStyle/>
          <a:p>
            <a:r>
              <a:rPr lang="en-US" dirty="0"/>
              <a:t>Phase 1:</a:t>
            </a:r>
          </a:p>
          <a:p>
            <a:pPr lvl="1"/>
            <a:r>
              <a:rPr lang="en-US" dirty="0"/>
              <a:t>Outpatient follow up by APNs 2-3x/week via phone</a:t>
            </a:r>
          </a:p>
          <a:p>
            <a:pPr lvl="1"/>
            <a:r>
              <a:rPr lang="en-US" dirty="0"/>
              <a:t>Extensive discharge education and preparation</a:t>
            </a:r>
          </a:p>
          <a:p>
            <a:pPr lvl="2"/>
            <a:r>
              <a:rPr lang="en-US" sz="2400" dirty="0"/>
              <a:t>Discharge checklist</a:t>
            </a:r>
          </a:p>
          <a:p>
            <a:pPr lvl="2"/>
            <a:r>
              <a:rPr lang="en-US" sz="2400" dirty="0"/>
              <a:t>Patient Binder with important numbers, health information, resources</a:t>
            </a:r>
          </a:p>
          <a:p>
            <a:r>
              <a:rPr lang="en-US" dirty="0"/>
              <a:t>Phase 2:</a:t>
            </a:r>
          </a:p>
          <a:p>
            <a:pPr lvl="1"/>
            <a:r>
              <a:rPr lang="en-US" dirty="0"/>
              <a:t>Addition of mHealth technology including: 24-hour phone access, regular communication of plan, submission of videos, vital signs, and clinical concerns for ongoing patient monitoring in the home setting.  </a:t>
            </a:r>
          </a:p>
          <a:p>
            <a:pPr lvl="1"/>
            <a:r>
              <a:rPr lang="en-US" dirty="0"/>
              <a:t>Continued tracking 2-3x/week by acute care APNs</a:t>
            </a:r>
          </a:p>
          <a:p>
            <a:pPr marL="0" indent="0">
              <a:buNone/>
            </a:pPr>
            <a:endParaRPr lang="en-US" dirty="0"/>
          </a:p>
        </p:txBody>
      </p:sp>
    </p:spTree>
    <p:extLst>
      <p:ext uri="{BB962C8B-B14F-4D97-AF65-F5344CB8AC3E}">
        <p14:creationId xmlns:p14="http://schemas.microsoft.com/office/powerpoint/2010/main" val="125696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43EF-C829-4752-B00A-4D0D7A6F3F61}"/>
              </a:ext>
            </a:extLst>
          </p:cNvPr>
          <p:cNvSpPr>
            <a:spLocks noGrp="1"/>
          </p:cNvSpPr>
          <p:nvPr>
            <p:ph type="title"/>
          </p:nvPr>
        </p:nvSpPr>
        <p:spPr>
          <a:xfrm>
            <a:off x="838200" y="239290"/>
            <a:ext cx="10515600" cy="1325563"/>
          </a:xfrm>
        </p:spPr>
        <p:txBody>
          <a:bodyPr/>
          <a:lstStyle/>
          <a:p>
            <a:r>
              <a:rPr lang="en-US" dirty="0"/>
              <a:t>Inclusion Criteria	</a:t>
            </a:r>
          </a:p>
        </p:txBody>
      </p:sp>
      <p:sp>
        <p:nvSpPr>
          <p:cNvPr id="3" name="Content Placeholder 2">
            <a:extLst>
              <a:ext uri="{FF2B5EF4-FFF2-40B4-BE49-F238E27FC236}">
                <a16:creationId xmlns:a16="http://schemas.microsoft.com/office/drawing/2014/main" id="{157C283B-F7AB-459A-BC50-3418B9348DE0}"/>
              </a:ext>
            </a:extLst>
          </p:cNvPr>
          <p:cNvSpPr>
            <a:spLocks noGrp="1"/>
          </p:cNvSpPr>
          <p:nvPr>
            <p:ph idx="1"/>
          </p:nvPr>
        </p:nvSpPr>
        <p:spPr>
          <a:xfrm>
            <a:off x="838200" y="1313897"/>
            <a:ext cx="10515600" cy="4351338"/>
          </a:xfrm>
        </p:spPr>
        <p:txBody>
          <a:bodyPr>
            <a:normAutofit/>
          </a:bodyPr>
          <a:lstStyle/>
          <a:p>
            <a:r>
              <a:rPr lang="en-US" dirty="0"/>
              <a:t>Single ventricle patients who did not go home interstage</a:t>
            </a:r>
          </a:p>
          <a:p>
            <a:r>
              <a:rPr lang="en-US" dirty="0"/>
              <a:t>Hospitalization longer than 1 month</a:t>
            </a:r>
          </a:p>
          <a:p>
            <a:r>
              <a:rPr lang="en-US" dirty="0"/>
              <a:t>More than 2 transfers back and forth from CVICU to acute care floor</a:t>
            </a:r>
          </a:p>
          <a:p>
            <a:r>
              <a:rPr lang="en-US" dirty="0"/>
              <a:t>Complex hospital course and medical status</a:t>
            </a:r>
          </a:p>
          <a:p>
            <a:r>
              <a:rPr lang="en-US" dirty="0"/>
              <a:t>Patients are followed in the CATCH program for minimum of 1 month or until time of first outpatient cardiology visit. </a:t>
            </a:r>
          </a:p>
        </p:txBody>
      </p:sp>
    </p:spTree>
    <p:extLst>
      <p:ext uri="{BB962C8B-B14F-4D97-AF65-F5344CB8AC3E}">
        <p14:creationId xmlns:p14="http://schemas.microsoft.com/office/powerpoint/2010/main" val="3769715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0719-5383-4B96-B615-9B37513440E6}"/>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35769B7C-F868-4D89-A475-45FD50BEAF26}"/>
              </a:ext>
            </a:extLst>
          </p:cNvPr>
          <p:cNvSpPr>
            <a:spLocks noGrp="1"/>
          </p:cNvSpPr>
          <p:nvPr>
            <p:ph idx="1"/>
          </p:nvPr>
        </p:nvSpPr>
        <p:spPr>
          <a:xfrm>
            <a:off x="838200" y="1431342"/>
            <a:ext cx="10515600" cy="4351338"/>
          </a:xfrm>
        </p:spPr>
        <p:txBody>
          <a:bodyPr>
            <a:normAutofit/>
          </a:bodyPr>
          <a:lstStyle/>
          <a:p>
            <a:r>
              <a:rPr lang="en-US" dirty="0"/>
              <a:t>Six patients have been enrolled in the CATCH program since February 2020. </a:t>
            </a:r>
          </a:p>
          <a:p>
            <a:pPr lvl="1"/>
            <a:r>
              <a:rPr lang="en-US" dirty="0"/>
              <a:t>Five patients were followed during the clinical development phase 1 of the program. </a:t>
            </a:r>
          </a:p>
          <a:p>
            <a:pPr lvl="2"/>
            <a:r>
              <a:rPr lang="en-US" dirty="0"/>
              <a:t>During this time one patient required readmission within 7 days.  </a:t>
            </a:r>
          </a:p>
          <a:p>
            <a:pPr lvl="1"/>
            <a:r>
              <a:rPr lang="en-US" dirty="0"/>
              <a:t>One patient has been followed with utilization of the mHealth CHAMP app and the APN team. </a:t>
            </a:r>
          </a:p>
          <a:p>
            <a:pPr lvl="1"/>
            <a:r>
              <a:rPr lang="en-US" dirty="0"/>
              <a:t>Mortality rate to date is 0%. </a:t>
            </a:r>
          </a:p>
          <a:p>
            <a:r>
              <a:rPr lang="en-US" dirty="0"/>
              <a:t>CATCH interventions included: near miss formula and medication errors as well as outpatient home health clarifications previously associated with readmissions. </a:t>
            </a:r>
          </a:p>
          <a:p>
            <a:endParaRPr lang="en-US" dirty="0"/>
          </a:p>
        </p:txBody>
      </p:sp>
    </p:spTree>
    <p:extLst>
      <p:ext uri="{BB962C8B-B14F-4D97-AF65-F5344CB8AC3E}">
        <p14:creationId xmlns:p14="http://schemas.microsoft.com/office/powerpoint/2010/main" val="3783001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8F96-1627-48F5-8E2A-6A290462A6AC}"/>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F4623C65-2ECE-403F-BBB4-330B8A486AB0}"/>
              </a:ext>
            </a:extLst>
          </p:cNvPr>
          <p:cNvSpPr>
            <a:spLocks noGrp="1"/>
          </p:cNvSpPr>
          <p:nvPr>
            <p:ph idx="1"/>
          </p:nvPr>
        </p:nvSpPr>
        <p:spPr>
          <a:xfrm>
            <a:off x="838200" y="1506130"/>
            <a:ext cx="10515600" cy="4351338"/>
          </a:xfrm>
        </p:spPr>
        <p:txBody>
          <a:bodyPr/>
          <a:lstStyle/>
          <a:p>
            <a:r>
              <a:rPr lang="en-US" dirty="0"/>
              <a:t>The CATCH program is an innovative care delivery system for high-risk CHD patients transitioning home after complex hospitalizations. </a:t>
            </a:r>
          </a:p>
          <a:p>
            <a:r>
              <a:rPr lang="en-US" dirty="0"/>
              <a:t>The CATCH program integrates expertise from specialized APNs with proactive communication of mHealth data from families at home to improve the transition from the acute care hospital setting to home, reducing readmissions, mortality and morbidity.</a:t>
            </a:r>
          </a:p>
        </p:txBody>
      </p:sp>
    </p:spTree>
    <p:extLst>
      <p:ext uri="{BB962C8B-B14F-4D97-AF65-F5344CB8AC3E}">
        <p14:creationId xmlns:p14="http://schemas.microsoft.com/office/powerpoint/2010/main" val="247460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3F285-169D-4A3D-B4DC-D28EF5C548B1}"/>
              </a:ext>
            </a:extLst>
          </p:cNvPr>
          <p:cNvSpPr>
            <a:spLocks noGrp="1"/>
          </p:cNvSpPr>
          <p:nvPr>
            <p:ph type="title"/>
          </p:nvPr>
        </p:nvSpPr>
        <p:spPr/>
        <p:txBody>
          <a:bodyPr/>
          <a:lstStyle/>
          <a:p>
            <a:r>
              <a:rPr lang="en-US" dirty="0"/>
              <a:t>Acknowledgements </a:t>
            </a:r>
          </a:p>
        </p:txBody>
      </p:sp>
      <p:sp>
        <p:nvSpPr>
          <p:cNvPr id="3" name="Content Placeholder 2">
            <a:extLst>
              <a:ext uri="{FF2B5EF4-FFF2-40B4-BE49-F238E27FC236}">
                <a16:creationId xmlns:a16="http://schemas.microsoft.com/office/drawing/2014/main" id="{D1813443-3135-46A5-B34A-40095E544AAB}"/>
              </a:ext>
            </a:extLst>
          </p:cNvPr>
          <p:cNvSpPr>
            <a:spLocks noGrp="1"/>
          </p:cNvSpPr>
          <p:nvPr>
            <p:ph idx="1"/>
          </p:nvPr>
        </p:nvSpPr>
        <p:spPr/>
        <p:txBody>
          <a:bodyPr/>
          <a:lstStyle/>
          <a:p>
            <a:r>
              <a:rPr lang="en-US" dirty="0"/>
              <a:t>We would like to acknowledge the Heart Center team with emphasis on our CHAMP team and 4 Sutherland (Cardiology Floor) Nursing Staff for helping to implement education, technology and resources necessary to fulfill the AIMs of this study</a:t>
            </a:r>
          </a:p>
          <a:p>
            <a:r>
              <a:rPr lang="en-US" dirty="0"/>
              <a:t>To the families who voluntarily participated/enrolled in the program to allow us to lay the foundation for this initiative </a:t>
            </a:r>
          </a:p>
        </p:txBody>
      </p:sp>
    </p:spTree>
    <p:extLst>
      <p:ext uri="{BB962C8B-B14F-4D97-AF65-F5344CB8AC3E}">
        <p14:creationId xmlns:p14="http://schemas.microsoft.com/office/powerpoint/2010/main" val="831725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1_Office Theme">
  <a:themeElements>
    <a:clrScheme name="CM Brand Template">
      <a:dk1>
        <a:sysClr val="windowText" lastClr="000000"/>
      </a:dk1>
      <a:lt1>
        <a:sysClr val="window" lastClr="FFFFFF"/>
      </a:lt1>
      <a:dk2>
        <a:srgbClr val="44546A"/>
      </a:dk2>
      <a:lt2>
        <a:srgbClr val="E7E6E6"/>
      </a:lt2>
      <a:accent1>
        <a:srgbClr val="0063A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723</Words>
  <Application>Microsoft Office PowerPoint</Application>
  <PresentationFormat>Widescreen</PresentationFormat>
  <Paragraphs>46</Paragraphs>
  <Slides>10</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vt:i4>
      </vt:variant>
    </vt:vector>
  </HeadingPairs>
  <TitlesOfParts>
    <vt:vector size="15" baseType="lpstr">
      <vt:lpstr>Arial</vt:lpstr>
      <vt:lpstr>Arial Rounded MT Bold</vt:lpstr>
      <vt:lpstr>Calibri</vt:lpstr>
      <vt:lpstr>1_Office Theme</vt:lpstr>
      <vt:lpstr>12_Office Theme</vt:lpstr>
      <vt:lpstr>Cardiac Acute Transition Care to Home (CATCH) Program; The development of an innovative transition to home care model </vt:lpstr>
      <vt:lpstr>Background</vt:lpstr>
      <vt:lpstr>AIMS</vt:lpstr>
      <vt:lpstr>Methods</vt:lpstr>
      <vt:lpstr>Methods (Cont.)</vt:lpstr>
      <vt:lpstr>Inclusion Criteria </vt:lpstr>
      <vt:lpstr>Results</vt:lpstr>
      <vt:lpstr>Conclusion</vt:lpstr>
      <vt:lpstr>Acknowledgements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Cardiac Acute Transition Care to Home (CATCH) Program; The development of an innovative transition to home care model</dc:title>
  <dc:creator>Costanzo, Mark, A APRN</dc:creator>
  <cp:lastModifiedBy>Jensen, Megan, E</cp:lastModifiedBy>
  <cp:revision>7</cp:revision>
  <dcterms:created xsi:type="dcterms:W3CDTF">2020-11-06T09:28:52Z</dcterms:created>
  <dcterms:modified xsi:type="dcterms:W3CDTF">2020-11-10T20:43:09Z</dcterms:modified>
</cp:coreProperties>
</file>